
<file path=[Content_Types].xml><?xml version="1.0" encoding="utf-8"?>
<Types xmlns="http://schemas.openxmlformats.org/package/2006/content-types">
  <Default Extension="bin" ContentType="audio/unknown"/>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comments/comment1.xml" ContentType="application/vnd.openxmlformats-officedocument.presentationml.comments+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comments/comment2.xml" ContentType="application/vnd.openxmlformats-officedocument.presentationml.comments+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1" r:id="rId1"/>
  </p:sldMasterIdLst>
  <p:notesMasterIdLst>
    <p:notesMasterId r:id="rId213"/>
  </p:notesMasterIdLst>
  <p:handoutMasterIdLst>
    <p:handoutMasterId r:id="rId214"/>
  </p:handoutMasterIdLst>
  <p:sldIdLst>
    <p:sldId id="256" r:id="rId2"/>
    <p:sldId id="258" r:id="rId3"/>
    <p:sldId id="259" r:id="rId4"/>
    <p:sldId id="260" r:id="rId5"/>
    <p:sldId id="481" r:id="rId6"/>
    <p:sldId id="475" r:id="rId7"/>
    <p:sldId id="478" r:id="rId8"/>
    <p:sldId id="479" r:id="rId9"/>
    <p:sldId id="316" r:id="rId10"/>
    <p:sldId id="533" r:id="rId11"/>
    <p:sldId id="320" r:id="rId12"/>
    <p:sldId id="319" r:id="rId13"/>
    <p:sldId id="850" r:id="rId14"/>
    <p:sldId id="419" r:id="rId15"/>
    <p:sldId id="332" r:id="rId16"/>
    <p:sldId id="420" r:id="rId17"/>
    <p:sldId id="421" r:id="rId18"/>
    <p:sldId id="474" r:id="rId19"/>
    <p:sldId id="270" r:id="rId20"/>
    <p:sldId id="322" r:id="rId21"/>
    <p:sldId id="323" r:id="rId22"/>
    <p:sldId id="852" r:id="rId23"/>
    <p:sldId id="326" r:id="rId24"/>
    <p:sldId id="327" r:id="rId25"/>
    <p:sldId id="328" r:id="rId26"/>
    <p:sldId id="422" r:id="rId27"/>
    <p:sldId id="271" r:id="rId28"/>
    <p:sldId id="423" r:id="rId29"/>
    <p:sldId id="424" r:id="rId30"/>
    <p:sldId id="425" r:id="rId31"/>
    <p:sldId id="426" r:id="rId32"/>
    <p:sldId id="272" r:id="rId33"/>
    <p:sldId id="329" r:id="rId34"/>
    <p:sldId id="427" r:id="rId35"/>
    <p:sldId id="431" r:id="rId36"/>
    <p:sldId id="432" r:id="rId37"/>
    <p:sldId id="433" r:id="rId38"/>
    <p:sldId id="434" r:id="rId39"/>
    <p:sldId id="853"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851" r:id="rId53"/>
    <p:sldId id="482" r:id="rId54"/>
    <p:sldId id="489" r:id="rId55"/>
    <p:sldId id="483" r:id="rId56"/>
    <p:sldId id="854" r:id="rId57"/>
    <p:sldId id="856" r:id="rId58"/>
    <p:sldId id="820" r:id="rId59"/>
    <p:sldId id="485" r:id="rId60"/>
    <p:sldId id="855" r:id="rId61"/>
    <p:sldId id="857" r:id="rId62"/>
    <p:sldId id="858" r:id="rId63"/>
    <p:sldId id="859" r:id="rId64"/>
    <p:sldId id="860" r:id="rId65"/>
    <p:sldId id="821" r:id="rId66"/>
    <p:sldId id="822" r:id="rId67"/>
    <p:sldId id="484" r:id="rId68"/>
    <p:sldId id="490" r:id="rId69"/>
    <p:sldId id="486" r:id="rId70"/>
    <p:sldId id="429" r:id="rId71"/>
    <p:sldId id="832" r:id="rId72"/>
    <p:sldId id="829" r:id="rId73"/>
    <p:sldId id="825" r:id="rId74"/>
    <p:sldId id="826" r:id="rId75"/>
    <p:sldId id="827" r:id="rId76"/>
    <p:sldId id="831" r:id="rId77"/>
    <p:sldId id="678" r:id="rId78"/>
    <p:sldId id="823" r:id="rId79"/>
    <p:sldId id="824" r:id="rId80"/>
    <p:sldId id="730" r:id="rId81"/>
    <p:sldId id="830" r:id="rId82"/>
    <p:sldId id="828" r:id="rId83"/>
    <p:sldId id="487" r:id="rId84"/>
    <p:sldId id="491" r:id="rId85"/>
    <p:sldId id="488" r:id="rId86"/>
    <p:sldId id="815" r:id="rId87"/>
    <p:sldId id="430" r:id="rId88"/>
    <p:sldId id="324" r:id="rId89"/>
    <p:sldId id="813" r:id="rId90"/>
    <p:sldId id="816" r:id="rId91"/>
    <p:sldId id="818" r:id="rId92"/>
    <p:sldId id="817" r:id="rId93"/>
    <p:sldId id="887" r:id="rId94"/>
    <p:sldId id="492" r:id="rId95"/>
    <p:sldId id="493" r:id="rId96"/>
    <p:sldId id="494" r:id="rId97"/>
    <p:sldId id="506" r:id="rId98"/>
    <p:sldId id="507" r:id="rId99"/>
    <p:sldId id="508" r:id="rId100"/>
    <p:sldId id="509" r:id="rId101"/>
    <p:sldId id="510" r:id="rId102"/>
    <p:sldId id="511" r:id="rId103"/>
    <p:sldId id="505" r:id="rId104"/>
    <p:sldId id="495" r:id="rId105"/>
    <p:sldId id="496" r:id="rId106"/>
    <p:sldId id="497" r:id="rId107"/>
    <p:sldId id="886" r:id="rId108"/>
    <p:sldId id="861" r:id="rId109"/>
    <p:sldId id="862" r:id="rId110"/>
    <p:sldId id="869" r:id="rId111"/>
    <p:sldId id="870" r:id="rId112"/>
    <p:sldId id="871" r:id="rId113"/>
    <p:sldId id="872" r:id="rId114"/>
    <p:sldId id="873" r:id="rId115"/>
    <p:sldId id="874" r:id="rId116"/>
    <p:sldId id="878" r:id="rId117"/>
    <p:sldId id="875" r:id="rId118"/>
    <p:sldId id="879" r:id="rId119"/>
    <p:sldId id="876" r:id="rId120"/>
    <p:sldId id="877" r:id="rId121"/>
    <p:sldId id="880" r:id="rId122"/>
    <p:sldId id="881" r:id="rId123"/>
    <p:sldId id="498" r:id="rId124"/>
    <p:sldId id="499" r:id="rId125"/>
    <p:sldId id="500" r:id="rId126"/>
    <p:sldId id="888" r:id="rId127"/>
    <p:sldId id="809" r:id="rId128"/>
    <p:sldId id="287" r:id="rId129"/>
    <p:sldId id="337" r:id="rId130"/>
    <p:sldId id="810" r:id="rId131"/>
    <p:sldId id="560" r:id="rId132"/>
    <p:sldId id="561" r:id="rId133"/>
    <p:sldId id="586" r:id="rId134"/>
    <p:sldId id="587" r:id="rId135"/>
    <p:sldId id="588" r:id="rId136"/>
    <p:sldId id="590" r:id="rId137"/>
    <p:sldId id="863" r:id="rId138"/>
    <p:sldId id="834" r:id="rId139"/>
    <p:sldId id="842" r:id="rId140"/>
    <p:sldId id="835" r:id="rId141"/>
    <p:sldId id="843" r:id="rId142"/>
    <p:sldId id="811" r:id="rId143"/>
    <p:sldId id="534" r:id="rId144"/>
    <p:sldId id="802" r:id="rId145"/>
    <p:sldId id="806" r:id="rId146"/>
    <p:sldId id="804" r:id="rId147"/>
    <p:sldId id="469" r:id="rId148"/>
    <p:sldId id="801" r:id="rId149"/>
    <p:sldId id="467" r:id="rId150"/>
    <p:sldId id="698" r:id="rId151"/>
    <p:sldId id="699" r:id="rId152"/>
    <p:sldId id="700" r:id="rId153"/>
    <p:sldId id="800" r:id="rId154"/>
    <p:sldId id="812" r:id="rId155"/>
    <p:sldId id="263" r:id="rId156"/>
    <p:sldId id="884" r:id="rId157"/>
    <p:sldId id="885" r:id="rId158"/>
    <p:sldId id="501" r:id="rId159"/>
    <p:sldId id="502" r:id="rId160"/>
    <p:sldId id="503" r:id="rId161"/>
    <p:sldId id="864" r:id="rId162"/>
    <p:sldId id="865" r:id="rId163"/>
    <p:sldId id="866" r:id="rId164"/>
    <p:sldId id="867" r:id="rId165"/>
    <p:sldId id="868" r:id="rId166"/>
    <p:sldId id="882" r:id="rId167"/>
    <p:sldId id="883" r:id="rId168"/>
    <p:sldId id="840" r:id="rId169"/>
    <p:sldId id="841" r:id="rId170"/>
    <p:sldId id="833" r:id="rId171"/>
    <p:sldId id="838" r:id="rId172"/>
    <p:sldId id="836" r:id="rId173"/>
    <p:sldId id="837" r:id="rId174"/>
    <p:sldId id="839" r:id="rId175"/>
    <p:sldId id="504" r:id="rId176"/>
    <p:sldId id="448" r:id="rId177"/>
    <p:sldId id="310" r:id="rId178"/>
    <p:sldId id="309" r:id="rId179"/>
    <p:sldId id="844" r:id="rId180"/>
    <p:sldId id="268" r:id="rId181"/>
    <p:sldId id="845" r:id="rId182"/>
    <p:sldId id="846" r:id="rId183"/>
    <p:sldId id="847" r:id="rId184"/>
    <p:sldId id="516" r:id="rId185"/>
    <p:sldId id="848" r:id="rId186"/>
    <p:sldId id="849" r:id="rId187"/>
    <p:sldId id="512" r:id="rId188"/>
    <p:sldId id="517" r:id="rId189"/>
    <p:sldId id="518" r:id="rId190"/>
    <p:sldId id="513" r:id="rId191"/>
    <p:sldId id="514" r:id="rId192"/>
    <p:sldId id="515" r:id="rId193"/>
    <p:sldId id="262" r:id="rId194"/>
    <p:sldId id="451" r:id="rId195"/>
    <p:sldId id="452" r:id="rId196"/>
    <p:sldId id="714" r:id="rId197"/>
    <p:sldId id="462" r:id="rId198"/>
    <p:sldId id="453" r:id="rId199"/>
    <p:sldId id="567" r:id="rId200"/>
    <p:sldId id="529" r:id="rId201"/>
    <p:sldId id="551" r:id="rId202"/>
    <p:sldId id="889" r:id="rId203"/>
    <p:sldId id="890" r:id="rId204"/>
    <p:sldId id="891" r:id="rId205"/>
    <p:sldId id="455" r:id="rId206"/>
    <p:sldId id="457" r:id="rId207"/>
    <p:sldId id="456" r:id="rId208"/>
    <p:sldId id="531" r:id="rId209"/>
    <p:sldId id="458" r:id="rId210"/>
    <p:sldId id="459" r:id="rId211"/>
    <p:sldId id="556" r:id="rId212"/>
  </p:sldIdLst>
  <p:sldSz cx="9144000" cy="6858000" type="screen4x3"/>
  <p:notesSz cx="6858000" cy="9144000"/>
  <p:embeddedFontLst>
    <p:embeddedFont>
      <p:font typeface="Arial Unicode MS" panose="020B0604020202020204" charset="-128"/>
      <p:regular r:id="rId215"/>
    </p:embeddedFont>
    <p:embeddedFont>
      <p:font typeface="Aharoni" panose="02010803020104030203" pitchFamily="2" charset="-79"/>
      <p:bold r:id="rId216"/>
    </p:embeddedFont>
    <p:embeddedFont>
      <p:font typeface="Bebas" panose="020B0604020202020204" charset="0"/>
      <p:regular r:id="rId217"/>
    </p:embeddedFont>
    <p:embeddedFont>
      <p:font typeface="Calibri" panose="020F0502020204030204" pitchFamily="34" charset="0"/>
      <p:regular r:id="rId218"/>
      <p:bold r:id="rId219"/>
      <p:italic r:id="rId220"/>
      <p:boldItalic r:id="rId221"/>
    </p:embeddedFont>
    <p:embeddedFont>
      <p:font typeface="Consolas" panose="020B0609020204030204" pitchFamily="49" charset="0"/>
      <p:regular r:id="rId222"/>
      <p:bold r:id="rId223"/>
      <p:italic r:id="rId224"/>
      <p:boldItalic r:id="rId225"/>
    </p:embeddedFont>
    <p:embeddedFont>
      <p:font typeface="Georgia" panose="02040502050405020303" pitchFamily="18" charset="0"/>
      <p:regular r:id="rId226"/>
      <p:bold r:id="rId227"/>
      <p:italic r:id="rId228"/>
      <p:boldItalic r:id="rId229"/>
    </p:embeddedFont>
    <p:embeddedFont>
      <p:font typeface="Monaco" panose="00000400000000000000" pitchFamily="2" charset="0"/>
      <p:regular r:id="rId230"/>
    </p:embeddedFont>
    <p:embeddedFont>
      <p:font typeface="Permanent Marker" panose="02000000000000000000" pitchFamily="2" charset="0"/>
      <p:regular r:id="rId231"/>
    </p:embeddedFont>
    <p:embeddedFont>
      <p:font typeface="PT Sans Narrow" panose="020B0604020202020204" charset="0"/>
      <p:regular r:id="rId232"/>
    </p:embeddedFont>
    <p:embeddedFont>
      <p:font typeface="Verdana" panose="020B0604030504040204" pitchFamily="34" charset="0"/>
      <p:regular r:id="rId233"/>
      <p:bold r:id="rId234"/>
      <p:italic r:id="rId235"/>
      <p:boldItalic r:id="rId236"/>
    </p:embeddedFont>
    <p:embeddedFont>
      <p:font typeface="Wingdings 2" panose="05020102010507070707" pitchFamily="18" charset="2"/>
      <p:regular r:id="rId237"/>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2139" autoAdjust="0"/>
  </p:normalViewPr>
  <p:slideViewPr>
    <p:cSldViewPr>
      <p:cViewPr varScale="1">
        <p:scale>
          <a:sx n="99" d="100"/>
          <a:sy n="99" d="100"/>
        </p:scale>
        <p:origin x="2046" y="90"/>
      </p:cViewPr>
      <p:guideLst>
        <p:guide orient="horz" pos="2160"/>
        <p:guide pos="2880"/>
      </p:guideLst>
    </p:cSldViewPr>
  </p:slideViewPr>
  <p:outlineViewPr>
    <p:cViewPr>
      <p:scale>
        <a:sx n="33" d="100"/>
        <a:sy n="33" d="100"/>
      </p:scale>
      <p:origin x="0" y="-74880"/>
    </p:cViewPr>
    <p:sldLst>
      <p:sld r:id="rId1" collapse="1"/>
    </p:sldLst>
  </p:outlineViewPr>
  <p:notesTextViewPr>
    <p:cViewPr>
      <p:scale>
        <a:sx n="200" d="100"/>
        <a:sy n="200" d="100"/>
      </p:scale>
      <p:origin x="0" y="0"/>
    </p:cViewPr>
  </p:notesTextViewPr>
  <p:notesViewPr>
    <p:cSldViewPr>
      <p:cViewPr varScale="1">
        <p:scale>
          <a:sx n="56" d="100"/>
          <a:sy n="56" d="100"/>
        </p:scale>
        <p:origin x="2508"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2.fntdata"/><Relationship Id="rId237" Type="http://schemas.openxmlformats.org/officeDocument/2006/relationships/font" Target="fonts/font2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13.fntdata"/><Relationship Id="rId201" Type="http://schemas.openxmlformats.org/officeDocument/2006/relationships/slide" Target="slides/slide200.xml"/><Relationship Id="rId222"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font" Target="fonts/font19.fntdata"/><Relationship Id="rId238" Type="http://schemas.openxmlformats.org/officeDocument/2006/relationships/commentAuthors" Target="commentAuthor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font" Target="fonts/font9.fntdata"/><Relationship Id="rId228"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notesMaster" Target="notesMasters/notesMaster1.xml"/><Relationship Id="rId218" Type="http://schemas.openxmlformats.org/officeDocument/2006/relationships/font" Target="fonts/font4.fntdata"/><Relationship Id="rId234" Type="http://schemas.openxmlformats.org/officeDocument/2006/relationships/font" Target="fonts/font20.fntdata"/><Relationship Id="rId239"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font" Target="fonts/font15.fntdata"/><Relationship Id="rId19" Type="http://schemas.openxmlformats.org/officeDocument/2006/relationships/slide" Target="slides/slide18.xml"/><Relationship Id="rId224" Type="http://schemas.openxmlformats.org/officeDocument/2006/relationships/font" Target="fonts/font10.fntdata"/><Relationship Id="rId240"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5.fntdata"/><Relationship Id="rId3" Type="http://schemas.openxmlformats.org/officeDocument/2006/relationships/slide" Target="slides/slide2.xml"/><Relationship Id="rId214" Type="http://schemas.openxmlformats.org/officeDocument/2006/relationships/handoutMaster" Target="handoutMasters/handoutMaster1.xml"/><Relationship Id="rId230" Type="http://schemas.openxmlformats.org/officeDocument/2006/relationships/font" Target="fonts/font16.fntdata"/><Relationship Id="rId235" Type="http://schemas.openxmlformats.org/officeDocument/2006/relationships/font" Target="fonts/font21.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6.fntdata"/><Relationship Id="rId225" Type="http://schemas.openxmlformats.org/officeDocument/2006/relationships/font" Target="fonts/font11.fntdata"/><Relationship Id="rId241"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font" Target="fonts/font1.fntdata"/><Relationship Id="rId236" Type="http://schemas.openxmlformats.org/officeDocument/2006/relationships/font" Target="fonts/font22.fntdata"/><Relationship Id="rId26" Type="http://schemas.openxmlformats.org/officeDocument/2006/relationships/slide" Target="slides/slide25.xml"/><Relationship Id="rId231" Type="http://schemas.openxmlformats.org/officeDocument/2006/relationships/font" Target="fonts/font17.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7.fntdata"/><Relationship Id="rId242"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18.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_rels/viewProps.xml.rels><?xml version="1.0" encoding="UTF-8" standalone="yes"?>
<Relationships xmlns="http://schemas.openxmlformats.org/package/2006/relationships"><Relationship Id="rId1" Type="http://schemas.openxmlformats.org/officeDocument/2006/relationships/slide" Target="slides/slide19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1"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AE3DA-C4B7-4367-B8C4-EBF172004341}"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JM"/>
        </a:p>
      </dgm:t>
    </dgm:pt>
    <dgm:pt modelId="{2138AFAF-86FF-441F-BF80-B8B2AE344497}">
      <dgm:prSet phldrT="[Text]" custT="1"/>
      <dgm:spPr>
        <a:solidFill>
          <a:srgbClr val="00B0F0"/>
        </a:solidFill>
        <a:ln w="9525">
          <a:solidFill>
            <a:srgbClr val="009AD0"/>
          </a:solidFill>
        </a:ln>
      </dgm:spPr>
      <dgm:t>
        <a:bodyPr/>
        <a:lstStyle/>
        <a:p>
          <a:r>
            <a:rPr lang="en-JM" sz="1800" b="1" dirty="0" err="1">
              <a:latin typeface="PT Sans Narrow" pitchFamily="34" charset="0"/>
            </a:rPr>
            <a:t>Evénements</a:t>
          </a:r>
          <a:r>
            <a:rPr lang="en-JM" sz="1800" b="1" dirty="0">
              <a:latin typeface="PT Sans Narrow" pitchFamily="34" charset="0"/>
            </a:rPr>
            <a:t> notables</a:t>
          </a:r>
        </a:p>
      </dgm:t>
    </dgm:pt>
    <dgm:pt modelId="{16D0D7AD-0A02-4448-984F-41F2AFC3EDC6}" type="parTrans" cxnId="{CEFD1127-E339-45C1-8B63-2E80BDEFC968}">
      <dgm:prSet/>
      <dgm:spPr/>
      <dgm:t>
        <a:bodyPr/>
        <a:lstStyle/>
        <a:p>
          <a:endParaRPr lang="en-JM"/>
        </a:p>
      </dgm:t>
    </dgm:pt>
    <dgm:pt modelId="{95BC8D29-794E-491B-BD52-E6B659BF0BF6}" type="sibTrans" cxnId="{CEFD1127-E339-45C1-8B63-2E80BDEFC968}">
      <dgm:prSet/>
      <dgm:spPr/>
      <dgm:t>
        <a:bodyPr/>
        <a:lstStyle/>
        <a:p>
          <a:endParaRPr lang="en-JM"/>
        </a:p>
      </dgm:t>
    </dgm:pt>
    <dgm:pt modelId="{486FB0CA-FF75-48B4-9E35-3083E823430D}">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a:solidFill>
                <a:srgbClr val="009AD0"/>
              </a:solidFill>
              <a:latin typeface="PT Sans Narrow" pitchFamily="34" charset="0"/>
            </a:rPr>
            <a:t>load</a:t>
          </a:r>
        </a:p>
      </dgm:t>
    </dgm:pt>
    <dgm:pt modelId="{B9FFD403-6E4A-439E-AE95-8F853455175A}" type="parTrans" cxnId="{C8334734-0AE2-4FEF-B84A-99EBA99F0855}">
      <dgm:prSet/>
      <dgm:spPr>
        <a:ln>
          <a:solidFill>
            <a:schemeClr val="bg1">
              <a:lumMod val="65000"/>
            </a:schemeClr>
          </a:solidFill>
        </a:ln>
      </dgm:spPr>
      <dgm:t>
        <a:bodyPr/>
        <a:lstStyle/>
        <a:p>
          <a:endParaRPr lang="en-JM" dirty="0"/>
        </a:p>
      </dgm:t>
    </dgm:pt>
    <dgm:pt modelId="{461D3241-7609-4410-B67B-52479A594635}" type="sibTrans" cxnId="{C8334734-0AE2-4FEF-B84A-99EBA99F0855}">
      <dgm:prSet/>
      <dgm:spPr/>
      <dgm:t>
        <a:bodyPr/>
        <a:lstStyle/>
        <a:p>
          <a:endParaRPr lang="en-JM"/>
        </a:p>
      </dgm:t>
    </dgm:pt>
    <dgm:pt modelId="{12700A6B-0DBA-4B05-B14B-0783FF045B35}">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click</a:t>
          </a:r>
        </a:p>
      </dgm:t>
    </dgm:pt>
    <dgm:pt modelId="{7B69767D-6D1E-4198-93E8-F1EB03A86A84}" type="parTrans" cxnId="{60278DF0-5A19-428D-8816-FA0A5EFC11F4}">
      <dgm:prSet/>
      <dgm:spPr>
        <a:ln>
          <a:solidFill>
            <a:schemeClr val="bg1">
              <a:lumMod val="65000"/>
            </a:schemeClr>
          </a:solidFill>
        </a:ln>
      </dgm:spPr>
      <dgm:t>
        <a:bodyPr/>
        <a:lstStyle/>
        <a:p>
          <a:endParaRPr lang="en-JM" dirty="0"/>
        </a:p>
      </dgm:t>
    </dgm:pt>
    <dgm:pt modelId="{D3057A9E-FD8D-4AF8-8301-CFB981C8B550}" type="sibTrans" cxnId="{60278DF0-5A19-428D-8816-FA0A5EFC11F4}">
      <dgm:prSet/>
      <dgm:spPr/>
      <dgm:t>
        <a:bodyPr/>
        <a:lstStyle/>
        <a:p>
          <a:endParaRPr lang="en-JM"/>
        </a:p>
      </dgm:t>
    </dgm:pt>
    <dgm:pt modelId="{E33F5497-9A86-4692-AD2B-B2BAB9430CE9}">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focus</a:t>
          </a:r>
        </a:p>
      </dgm:t>
    </dgm:pt>
    <dgm:pt modelId="{4B248EF4-B5A8-4602-B3FD-58E1AC776142}" type="parTrans" cxnId="{2CA0D8CF-874C-450C-BDFA-16C6A9EE0837}">
      <dgm:prSet/>
      <dgm:spPr>
        <a:ln>
          <a:solidFill>
            <a:schemeClr val="bg1">
              <a:lumMod val="65000"/>
            </a:schemeClr>
          </a:solidFill>
        </a:ln>
      </dgm:spPr>
      <dgm:t>
        <a:bodyPr/>
        <a:lstStyle/>
        <a:p>
          <a:endParaRPr lang="en-JM"/>
        </a:p>
      </dgm:t>
    </dgm:pt>
    <dgm:pt modelId="{02FB2AD6-15C2-4C02-A4A0-CE6CF5D44E4C}" type="sibTrans" cxnId="{2CA0D8CF-874C-450C-BDFA-16C6A9EE0837}">
      <dgm:prSet/>
      <dgm:spPr/>
      <dgm:t>
        <a:bodyPr/>
        <a:lstStyle/>
        <a:p>
          <a:endParaRPr lang="en-JM"/>
        </a:p>
      </dgm:t>
    </dgm:pt>
    <dgm:pt modelId="{31ED6099-FED7-4088-B483-304C15C11B9E}">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change</a:t>
          </a:r>
        </a:p>
      </dgm:t>
    </dgm:pt>
    <dgm:pt modelId="{00D9DBCC-477D-44E3-9A6B-A9DC155769A5}" type="parTrans" cxnId="{45F3F168-50A3-4652-9A9E-A6179A6EC1D3}">
      <dgm:prSet/>
      <dgm:spPr/>
      <dgm:t>
        <a:bodyPr/>
        <a:lstStyle/>
        <a:p>
          <a:endParaRPr lang="fr-FR"/>
        </a:p>
      </dgm:t>
    </dgm:pt>
    <dgm:pt modelId="{A3EF9A99-E197-4D62-84C7-D6694E6DD8A0}" type="sibTrans" cxnId="{45F3F168-50A3-4652-9A9E-A6179A6EC1D3}">
      <dgm:prSet/>
      <dgm:spPr/>
      <dgm:t>
        <a:bodyPr/>
        <a:lstStyle/>
        <a:p>
          <a:endParaRPr lang="fr-FR"/>
        </a:p>
      </dgm:t>
    </dgm:pt>
    <dgm:pt modelId="{8FC8C0FC-A3D5-40EF-B539-30501E45FC93}">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err="1">
              <a:solidFill>
                <a:schemeClr val="tx1">
                  <a:lumMod val="85000"/>
                  <a:lumOff val="15000"/>
                </a:schemeClr>
              </a:solidFill>
              <a:latin typeface="PT Sans Narrow" pitchFamily="34" charset="0"/>
            </a:rPr>
            <a:t>keyDown</a:t>
          </a:r>
          <a:r>
            <a:rPr lang="en-JM" sz="1400" b="1" dirty="0">
              <a:solidFill>
                <a:schemeClr val="tx1">
                  <a:lumMod val="85000"/>
                  <a:lumOff val="15000"/>
                </a:schemeClr>
              </a:solidFill>
              <a:latin typeface="PT Sans Narrow" pitchFamily="34" charset="0"/>
            </a:rPr>
            <a:t> / Up /Press</a:t>
          </a:r>
        </a:p>
      </dgm:t>
    </dgm:pt>
    <dgm:pt modelId="{F6DE6C61-E43E-4037-9D85-FAB77ED096A4}" type="parTrans" cxnId="{DDDD6795-D43D-4DF2-8F4E-9E9041508328}">
      <dgm:prSet/>
      <dgm:spPr/>
      <dgm:t>
        <a:bodyPr/>
        <a:lstStyle/>
        <a:p>
          <a:endParaRPr lang="fr-FR"/>
        </a:p>
      </dgm:t>
    </dgm:pt>
    <dgm:pt modelId="{AE985768-4E49-4420-B180-6060F49A6893}" type="sibTrans" cxnId="{DDDD6795-D43D-4DF2-8F4E-9E9041508328}">
      <dgm:prSet/>
      <dgm:spPr/>
      <dgm:t>
        <a:bodyPr/>
        <a:lstStyle/>
        <a:p>
          <a:endParaRPr lang="fr-FR"/>
        </a:p>
      </dgm:t>
    </dgm:pt>
    <dgm:pt modelId="{EA971EEC-B3A5-4B02-B6AC-7A7D6269299C}">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blur</a:t>
          </a:r>
        </a:p>
      </dgm:t>
    </dgm:pt>
    <dgm:pt modelId="{6267F7F5-B8EB-42FB-A968-42262D0C239D}" type="parTrans" cxnId="{B238CE2D-B392-4ABD-A155-8459AD80308C}">
      <dgm:prSet/>
      <dgm:spPr/>
      <dgm:t>
        <a:bodyPr/>
        <a:lstStyle/>
        <a:p>
          <a:endParaRPr lang="fr-FR"/>
        </a:p>
      </dgm:t>
    </dgm:pt>
    <dgm:pt modelId="{1BB8FF91-8C16-4A94-8288-339352C9AE56}" type="sibTrans" cxnId="{B238CE2D-B392-4ABD-A155-8459AD80308C}">
      <dgm:prSet/>
      <dgm:spPr/>
      <dgm:t>
        <a:bodyPr/>
        <a:lstStyle/>
        <a:p>
          <a:endParaRPr lang="fr-FR"/>
        </a:p>
      </dgm:t>
    </dgm:pt>
    <dgm:pt modelId="{7708928B-D4FA-4B98-AF35-102B8CEA6A09}">
      <dgm:prSet phldrT="[Text]" custT="1"/>
      <dgm:spPr>
        <a:ln w="6350">
          <a:solidFill>
            <a:schemeClr val="bg1">
              <a:lumMod val="75000"/>
            </a:schemeClr>
          </a:solidFill>
        </a:ln>
      </dgm:spPr>
      <dgm:t>
        <a:bodyPr/>
        <a:lstStyle/>
        <a:p>
          <a:r>
            <a:rPr lang="en-JM" sz="1400" b="1" dirty="0">
              <a:solidFill>
                <a:srgbClr val="009AD0"/>
              </a:solidFill>
              <a:latin typeface="PT Sans Narrow" pitchFamily="34" charset="0"/>
            </a:rPr>
            <a:t>unload</a:t>
          </a:r>
        </a:p>
      </dgm:t>
    </dgm:pt>
    <dgm:pt modelId="{B95299A8-F703-4CCF-8007-21109D8D98A8}" type="parTrans" cxnId="{92E648E0-1392-4D19-8B1D-AF84F3AE6B87}">
      <dgm:prSet/>
      <dgm:spPr/>
      <dgm:t>
        <a:bodyPr/>
        <a:lstStyle/>
        <a:p>
          <a:endParaRPr lang="fr-FR"/>
        </a:p>
      </dgm:t>
    </dgm:pt>
    <dgm:pt modelId="{E27B91E5-95C6-40E1-993A-B2F2296CE71D}" type="sibTrans" cxnId="{92E648E0-1392-4D19-8B1D-AF84F3AE6B87}">
      <dgm:prSet/>
      <dgm:spPr/>
      <dgm:t>
        <a:bodyPr/>
        <a:lstStyle/>
        <a:p>
          <a:endParaRPr lang="fr-FR"/>
        </a:p>
      </dgm:t>
    </dgm:pt>
    <dgm:pt modelId="{D3AA22A9-336A-45C4-81CC-8256F7E59539}" type="pres">
      <dgm:prSet presAssocID="{057AE3DA-C4B7-4367-B8C4-EBF172004341}" presName="diagram" presStyleCnt="0">
        <dgm:presLayoutVars>
          <dgm:chPref val="1"/>
          <dgm:dir/>
          <dgm:animOne val="branch"/>
          <dgm:animLvl val="lvl"/>
          <dgm:resizeHandles/>
        </dgm:presLayoutVars>
      </dgm:prSet>
      <dgm:spPr/>
    </dgm:pt>
    <dgm:pt modelId="{1AF986E5-A328-49E2-9F07-AC62CD253B6E}" type="pres">
      <dgm:prSet presAssocID="{2138AFAF-86FF-441F-BF80-B8B2AE344497}" presName="root" presStyleCnt="0"/>
      <dgm:spPr/>
    </dgm:pt>
    <dgm:pt modelId="{78807F8C-1CE4-4B3E-9AE6-70D983B3DBEE}" type="pres">
      <dgm:prSet presAssocID="{2138AFAF-86FF-441F-BF80-B8B2AE344497}" presName="rootComposite" presStyleCnt="0"/>
      <dgm:spPr/>
    </dgm:pt>
    <dgm:pt modelId="{BD51DA4C-19CB-4BB1-97BD-1291054E1082}" type="pres">
      <dgm:prSet presAssocID="{2138AFAF-86FF-441F-BF80-B8B2AE344497}" presName="rootText" presStyleLbl="node1" presStyleIdx="0" presStyleCnt="1" custScaleX="494264" custScaleY="118753" custLinFactNeighborX="-50843"/>
      <dgm:spPr>
        <a:prstGeom prst="rect">
          <a:avLst/>
        </a:prstGeom>
      </dgm:spPr>
    </dgm:pt>
    <dgm:pt modelId="{D9994D46-8272-4A86-B6B3-5B2B36ACDF0D}" type="pres">
      <dgm:prSet presAssocID="{2138AFAF-86FF-441F-BF80-B8B2AE344497}" presName="rootConnector" presStyleLbl="node1" presStyleIdx="0" presStyleCnt="1"/>
      <dgm:spPr/>
    </dgm:pt>
    <dgm:pt modelId="{E6D2BE99-4F06-48DA-B2C9-95448E8690FE}" type="pres">
      <dgm:prSet presAssocID="{2138AFAF-86FF-441F-BF80-B8B2AE344497}" presName="childShape" presStyleCnt="0"/>
      <dgm:spPr/>
    </dgm:pt>
    <dgm:pt modelId="{DA047A56-0774-45E3-B7E7-60016C034FBE}" type="pres">
      <dgm:prSet presAssocID="{B9FFD403-6E4A-439E-AE95-8F853455175A}" presName="Name13" presStyleLbl="parChTrans1D2" presStyleIdx="0" presStyleCnt="7"/>
      <dgm:spPr/>
    </dgm:pt>
    <dgm:pt modelId="{772D4D53-B884-441E-9FF3-C25D39156A4C}" type="pres">
      <dgm:prSet presAssocID="{486FB0CA-FF75-48B4-9E35-3083E823430D}" presName="childText" presStyleLbl="bgAcc1" presStyleIdx="0" presStyleCnt="7" custScaleX="405917" custScaleY="89866" custLinFactNeighborX="1815">
        <dgm:presLayoutVars>
          <dgm:bulletEnabled val="1"/>
        </dgm:presLayoutVars>
      </dgm:prSet>
      <dgm:spPr>
        <a:prstGeom prst="roundRect">
          <a:avLst/>
        </a:prstGeom>
      </dgm:spPr>
    </dgm:pt>
    <dgm:pt modelId="{4E30848C-74FB-4AA0-BC6F-836A496A9F61}" type="pres">
      <dgm:prSet presAssocID="{7B69767D-6D1E-4198-93E8-F1EB03A86A84}" presName="Name13" presStyleLbl="parChTrans1D2" presStyleIdx="1" presStyleCnt="7"/>
      <dgm:spPr/>
    </dgm:pt>
    <dgm:pt modelId="{416408E4-BBE1-4E37-A31A-F72CDB131648}" type="pres">
      <dgm:prSet presAssocID="{12700A6B-0DBA-4B05-B14B-0783FF045B35}" presName="childText" presStyleLbl="bgAcc1" presStyleIdx="1" presStyleCnt="7" custScaleX="410017" custScaleY="89210">
        <dgm:presLayoutVars>
          <dgm:bulletEnabled val="1"/>
        </dgm:presLayoutVars>
      </dgm:prSet>
      <dgm:spPr>
        <a:prstGeom prst="roundRect">
          <a:avLst/>
        </a:prstGeom>
      </dgm:spPr>
    </dgm:pt>
    <dgm:pt modelId="{72FA443F-4A73-48CD-A56A-C75F1F5172A5}" type="pres">
      <dgm:prSet presAssocID="{4B248EF4-B5A8-4602-B3FD-58E1AC776142}" presName="Name13" presStyleLbl="parChTrans1D2" presStyleIdx="2" presStyleCnt="7"/>
      <dgm:spPr/>
    </dgm:pt>
    <dgm:pt modelId="{7641D289-CB61-4B17-AC23-3A4D6CDDF3C3}" type="pres">
      <dgm:prSet presAssocID="{E33F5497-9A86-4692-AD2B-B2BAB9430CE9}" presName="childText" presStyleLbl="bgAcc1" presStyleIdx="2" presStyleCnt="7" custScaleX="410017" custScaleY="94159">
        <dgm:presLayoutVars>
          <dgm:bulletEnabled val="1"/>
        </dgm:presLayoutVars>
      </dgm:prSet>
      <dgm:spPr>
        <a:prstGeom prst="roundRect">
          <a:avLst/>
        </a:prstGeom>
      </dgm:spPr>
    </dgm:pt>
    <dgm:pt modelId="{80DAC230-F272-4940-A8D8-07B3F8C8868D}" type="pres">
      <dgm:prSet presAssocID="{F6DE6C61-E43E-4037-9D85-FAB77ED096A4}" presName="Name13" presStyleLbl="parChTrans1D2" presStyleIdx="3" presStyleCnt="7"/>
      <dgm:spPr/>
    </dgm:pt>
    <dgm:pt modelId="{1C958B81-E0A8-41EF-A26B-783C7C70D8BC}" type="pres">
      <dgm:prSet presAssocID="{8FC8C0FC-A3D5-40EF-B539-30501E45FC93}" presName="childText" presStyleLbl="bgAcc1" presStyleIdx="3" presStyleCnt="7" custScaleX="410017" custScaleY="94477">
        <dgm:presLayoutVars>
          <dgm:bulletEnabled val="1"/>
        </dgm:presLayoutVars>
      </dgm:prSet>
      <dgm:spPr/>
    </dgm:pt>
    <dgm:pt modelId="{4A12AA9F-3FB6-466B-A12F-E964F880CF4B}" type="pres">
      <dgm:prSet presAssocID="{00D9DBCC-477D-44E3-9A6B-A9DC155769A5}" presName="Name13" presStyleLbl="parChTrans1D2" presStyleIdx="4" presStyleCnt="7"/>
      <dgm:spPr/>
    </dgm:pt>
    <dgm:pt modelId="{BFD30489-D98C-4FD8-850F-5E4D8D8F9E70}" type="pres">
      <dgm:prSet presAssocID="{31ED6099-FED7-4088-B483-304C15C11B9E}" presName="childText" presStyleLbl="bgAcc1" presStyleIdx="4" presStyleCnt="7" custScaleX="410017" custScaleY="92589">
        <dgm:presLayoutVars>
          <dgm:bulletEnabled val="1"/>
        </dgm:presLayoutVars>
      </dgm:prSet>
      <dgm:spPr/>
    </dgm:pt>
    <dgm:pt modelId="{D2820F21-82A3-41EC-8768-C6A31DAFE555}" type="pres">
      <dgm:prSet presAssocID="{6267F7F5-B8EB-42FB-A968-42262D0C239D}" presName="Name13" presStyleLbl="parChTrans1D2" presStyleIdx="5" presStyleCnt="7"/>
      <dgm:spPr/>
    </dgm:pt>
    <dgm:pt modelId="{B6E67018-0E2F-4CAC-88A2-14184A2326E4}" type="pres">
      <dgm:prSet presAssocID="{EA971EEC-B3A5-4B02-B6AC-7A7D6269299C}" presName="childText" presStyleLbl="bgAcc1" presStyleIdx="5" presStyleCnt="7" custScaleX="410017" custScaleY="91893">
        <dgm:presLayoutVars>
          <dgm:bulletEnabled val="1"/>
        </dgm:presLayoutVars>
      </dgm:prSet>
      <dgm:spPr/>
    </dgm:pt>
    <dgm:pt modelId="{E177F7EF-6DCC-4A91-AA83-CA92764CB063}" type="pres">
      <dgm:prSet presAssocID="{B95299A8-F703-4CCF-8007-21109D8D98A8}" presName="Name13" presStyleLbl="parChTrans1D2" presStyleIdx="6" presStyleCnt="7"/>
      <dgm:spPr/>
    </dgm:pt>
    <dgm:pt modelId="{76D6C1D8-C4E6-418B-BBD9-6D80D1D3B716}" type="pres">
      <dgm:prSet presAssocID="{7708928B-D4FA-4B98-AF35-102B8CEA6A09}" presName="childText" presStyleLbl="bgAcc1" presStyleIdx="6" presStyleCnt="7" custScaleX="410017" custScaleY="90801" custLinFactNeighborY="614">
        <dgm:presLayoutVars>
          <dgm:bulletEnabled val="1"/>
        </dgm:presLayoutVars>
      </dgm:prSet>
      <dgm:spPr>
        <a:prstGeom prst="roundRect">
          <a:avLst/>
        </a:prstGeom>
      </dgm:spPr>
    </dgm:pt>
  </dgm:ptLst>
  <dgm:cxnLst>
    <dgm:cxn modelId="{446F3C1F-658B-4465-8600-CEF76201789C}" type="presOf" srcId="{7708928B-D4FA-4B98-AF35-102B8CEA6A09}" destId="{76D6C1D8-C4E6-418B-BBD9-6D80D1D3B716}" srcOrd="0" destOrd="0" presId="urn:microsoft.com/office/officeart/2005/8/layout/hierarchy3"/>
    <dgm:cxn modelId="{CEFD1127-E339-45C1-8B63-2E80BDEFC968}" srcId="{057AE3DA-C4B7-4367-B8C4-EBF172004341}" destId="{2138AFAF-86FF-441F-BF80-B8B2AE344497}" srcOrd="0" destOrd="0" parTransId="{16D0D7AD-0A02-4448-984F-41F2AFC3EDC6}" sibTransId="{95BC8D29-794E-491B-BD52-E6B659BF0BF6}"/>
    <dgm:cxn modelId="{B238CE2D-B392-4ABD-A155-8459AD80308C}" srcId="{2138AFAF-86FF-441F-BF80-B8B2AE344497}" destId="{EA971EEC-B3A5-4B02-B6AC-7A7D6269299C}" srcOrd="5" destOrd="0" parTransId="{6267F7F5-B8EB-42FB-A968-42262D0C239D}" sibTransId="{1BB8FF91-8C16-4A94-8288-339352C9AE56}"/>
    <dgm:cxn modelId="{E2F5B62F-25B0-42E1-94CE-4925FA2A8E77}" type="presOf" srcId="{B9FFD403-6E4A-439E-AE95-8F853455175A}" destId="{DA047A56-0774-45E3-B7E7-60016C034FBE}" srcOrd="0" destOrd="0" presId="urn:microsoft.com/office/officeart/2005/8/layout/hierarchy3"/>
    <dgm:cxn modelId="{C8334734-0AE2-4FEF-B84A-99EBA99F0855}" srcId="{2138AFAF-86FF-441F-BF80-B8B2AE344497}" destId="{486FB0CA-FF75-48B4-9E35-3083E823430D}" srcOrd="0" destOrd="0" parTransId="{B9FFD403-6E4A-439E-AE95-8F853455175A}" sibTransId="{461D3241-7609-4410-B67B-52479A594635}"/>
    <dgm:cxn modelId="{8190ED38-1F42-4417-B95A-766222887FCA}" type="presOf" srcId="{8FC8C0FC-A3D5-40EF-B539-30501E45FC93}" destId="{1C958B81-E0A8-41EF-A26B-783C7C70D8BC}" srcOrd="0" destOrd="0" presId="urn:microsoft.com/office/officeart/2005/8/layout/hierarchy3"/>
    <dgm:cxn modelId="{3A3EF43A-0714-4789-B311-1D0E28DDD99B}" type="presOf" srcId="{12700A6B-0DBA-4B05-B14B-0783FF045B35}" destId="{416408E4-BBE1-4E37-A31A-F72CDB131648}" srcOrd="0" destOrd="0" presId="urn:microsoft.com/office/officeart/2005/8/layout/hierarchy3"/>
    <dgm:cxn modelId="{7DD7E863-EE46-47EE-8B0A-CBE9398A736A}" type="presOf" srcId="{6267F7F5-B8EB-42FB-A968-42262D0C239D}" destId="{D2820F21-82A3-41EC-8768-C6A31DAFE555}" srcOrd="0" destOrd="0" presId="urn:microsoft.com/office/officeart/2005/8/layout/hierarchy3"/>
    <dgm:cxn modelId="{B68BD345-6B01-4456-B55B-430F190A6AD7}" type="presOf" srcId="{2138AFAF-86FF-441F-BF80-B8B2AE344497}" destId="{D9994D46-8272-4A86-B6B3-5B2B36ACDF0D}" srcOrd="1" destOrd="0" presId="urn:microsoft.com/office/officeart/2005/8/layout/hierarchy3"/>
    <dgm:cxn modelId="{45F3F168-50A3-4652-9A9E-A6179A6EC1D3}" srcId="{2138AFAF-86FF-441F-BF80-B8B2AE344497}" destId="{31ED6099-FED7-4088-B483-304C15C11B9E}" srcOrd="4" destOrd="0" parTransId="{00D9DBCC-477D-44E3-9A6B-A9DC155769A5}" sibTransId="{A3EF9A99-E197-4D62-84C7-D6694E6DD8A0}"/>
    <dgm:cxn modelId="{314D2B52-9A8C-48CB-8C49-C672DC81AF55}" type="presOf" srcId="{B95299A8-F703-4CCF-8007-21109D8D98A8}" destId="{E177F7EF-6DCC-4A91-AA83-CA92764CB063}" srcOrd="0" destOrd="0" presId="urn:microsoft.com/office/officeart/2005/8/layout/hierarchy3"/>
    <dgm:cxn modelId="{1AFD5E54-7FC0-4460-805F-26AD3395F857}" type="presOf" srcId="{057AE3DA-C4B7-4367-B8C4-EBF172004341}" destId="{D3AA22A9-336A-45C4-81CC-8256F7E59539}" srcOrd="0" destOrd="0" presId="urn:microsoft.com/office/officeart/2005/8/layout/hierarchy3"/>
    <dgm:cxn modelId="{36929180-9E34-42F5-B408-A26F76964430}" type="presOf" srcId="{2138AFAF-86FF-441F-BF80-B8B2AE344497}" destId="{BD51DA4C-19CB-4BB1-97BD-1291054E1082}" srcOrd="0" destOrd="0" presId="urn:microsoft.com/office/officeart/2005/8/layout/hierarchy3"/>
    <dgm:cxn modelId="{64722983-7B13-4D8B-BE32-D3176E852131}" type="presOf" srcId="{EA971EEC-B3A5-4B02-B6AC-7A7D6269299C}" destId="{B6E67018-0E2F-4CAC-88A2-14184A2326E4}" srcOrd="0" destOrd="0" presId="urn:microsoft.com/office/officeart/2005/8/layout/hierarchy3"/>
    <dgm:cxn modelId="{6B71D48A-21CB-493D-9F07-0E3D3759E146}" type="presOf" srcId="{E33F5497-9A86-4692-AD2B-B2BAB9430CE9}" destId="{7641D289-CB61-4B17-AC23-3A4D6CDDF3C3}" srcOrd="0" destOrd="0" presId="urn:microsoft.com/office/officeart/2005/8/layout/hierarchy3"/>
    <dgm:cxn modelId="{DDDD6795-D43D-4DF2-8F4E-9E9041508328}" srcId="{2138AFAF-86FF-441F-BF80-B8B2AE344497}" destId="{8FC8C0FC-A3D5-40EF-B539-30501E45FC93}" srcOrd="3" destOrd="0" parTransId="{F6DE6C61-E43E-4037-9D85-FAB77ED096A4}" sibTransId="{AE985768-4E49-4420-B180-6060F49A6893}"/>
    <dgm:cxn modelId="{123EAEBB-81F7-4980-B0D6-7F06CD9C575C}" type="presOf" srcId="{00D9DBCC-477D-44E3-9A6B-A9DC155769A5}" destId="{4A12AA9F-3FB6-466B-A12F-E964F880CF4B}" srcOrd="0" destOrd="0" presId="urn:microsoft.com/office/officeart/2005/8/layout/hierarchy3"/>
    <dgm:cxn modelId="{CA90D9C4-8AD7-4448-B871-D5B19E6FC4FF}" type="presOf" srcId="{31ED6099-FED7-4088-B483-304C15C11B9E}" destId="{BFD30489-D98C-4FD8-850F-5E4D8D8F9E70}" srcOrd="0" destOrd="0" presId="urn:microsoft.com/office/officeart/2005/8/layout/hierarchy3"/>
    <dgm:cxn modelId="{B3E55ACF-FF57-45D8-9F72-6129964E8833}" type="presOf" srcId="{4B248EF4-B5A8-4602-B3FD-58E1AC776142}" destId="{72FA443F-4A73-48CD-A56A-C75F1F5172A5}" srcOrd="0" destOrd="0" presId="urn:microsoft.com/office/officeart/2005/8/layout/hierarchy3"/>
    <dgm:cxn modelId="{2CA0D8CF-874C-450C-BDFA-16C6A9EE0837}" srcId="{2138AFAF-86FF-441F-BF80-B8B2AE344497}" destId="{E33F5497-9A86-4692-AD2B-B2BAB9430CE9}" srcOrd="2" destOrd="0" parTransId="{4B248EF4-B5A8-4602-B3FD-58E1AC776142}" sibTransId="{02FB2AD6-15C2-4C02-A4A0-CE6CF5D44E4C}"/>
    <dgm:cxn modelId="{382324D5-8520-49C8-8BA9-DF6F1A1E832B}" type="presOf" srcId="{486FB0CA-FF75-48B4-9E35-3083E823430D}" destId="{772D4D53-B884-441E-9FF3-C25D39156A4C}" srcOrd="0" destOrd="0" presId="urn:microsoft.com/office/officeart/2005/8/layout/hierarchy3"/>
    <dgm:cxn modelId="{FE791AD6-BEA5-495F-A408-CA90604258B3}" type="presOf" srcId="{F6DE6C61-E43E-4037-9D85-FAB77ED096A4}" destId="{80DAC230-F272-4940-A8D8-07B3F8C8868D}" srcOrd="0" destOrd="0" presId="urn:microsoft.com/office/officeart/2005/8/layout/hierarchy3"/>
    <dgm:cxn modelId="{D9C263DB-FF4A-40E6-881F-ED0E388218B2}" type="presOf" srcId="{7B69767D-6D1E-4198-93E8-F1EB03A86A84}" destId="{4E30848C-74FB-4AA0-BC6F-836A496A9F61}" srcOrd="0" destOrd="0" presId="urn:microsoft.com/office/officeart/2005/8/layout/hierarchy3"/>
    <dgm:cxn modelId="{92E648E0-1392-4D19-8B1D-AF84F3AE6B87}" srcId="{2138AFAF-86FF-441F-BF80-B8B2AE344497}" destId="{7708928B-D4FA-4B98-AF35-102B8CEA6A09}" srcOrd="6" destOrd="0" parTransId="{B95299A8-F703-4CCF-8007-21109D8D98A8}" sibTransId="{E27B91E5-95C6-40E1-993A-B2F2296CE71D}"/>
    <dgm:cxn modelId="{60278DF0-5A19-428D-8816-FA0A5EFC11F4}" srcId="{2138AFAF-86FF-441F-BF80-B8B2AE344497}" destId="{12700A6B-0DBA-4B05-B14B-0783FF045B35}" srcOrd="1" destOrd="0" parTransId="{7B69767D-6D1E-4198-93E8-F1EB03A86A84}" sibTransId="{D3057A9E-FD8D-4AF8-8301-CFB981C8B550}"/>
    <dgm:cxn modelId="{52F28C65-0EFA-4AF4-A579-7F935324EC20}" type="presParOf" srcId="{D3AA22A9-336A-45C4-81CC-8256F7E59539}" destId="{1AF986E5-A328-49E2-9F07-AC62CD253B6E}" srcOrd="0" destOrd="0" presId="urn:microsoft.com/office/officeart/2005/8/layout/hierarchy3"/>
    <dgm:cxn modelId="{D3820C6F-6E3E-46CF-BA45-E9A2F200DC98}" type="presParOf" srcId="{1AF986E5-A328-49E2-9F07-AC62CD253B6E}" destId="{78807F8C-1CE4-4B3E-9AE6-70D983B3DBEE}" srcOrd="0" destOrd="0" presId="urn:microsoft.com/office/officeart/2005/8/layout/hierarchy3"/>
    <dgm:cxn modelId="{BF15BCD3-4900-4483-828D-72D48C77929B}" type="presParOf" srcId="{78807F8C-1CE4-4B3E-9AE6-70D983B3DBEE}" destId="{BD51DA4C-19CB-4BB1-97BD-1291054E1082}" srcOrd="0" destOrd="0" presId="urn:microsoft.com/office/officeart/2005/8/layout/hierarchy3"/>
    <dgm:cxn modelId="{77C45CA2-D134-4B6A-8A42-367945B06454}" type="presParOf" srcId="{78807F8C-1CE4-4B3E-9AE6-70D983B3DBEE}" destId="{D9994D46-8272-4A86-B6B3-5B2B36ACDF0D}" srcOrd="1" destOrd="0" presId="urn:microsoft.com/office/officeart/2005/8/layout/hierarchy3"/>
    <dgm:cxn modelId="{56094516-2161-4114-AFAF-43A60FF4CA67}" type="presParOf" srcId="{1AF986E5-A328-49E2-9F07-AC62CD253B6E}" destId="{E6D2BE99-4F06-48DA-B2C9-95448E8690FE}" srcOrd="1" destOrd="0" presId="urn:microsoft.com/office/officeart/2005/8/layout/hierarchy3"/>
    <dgm:cxn modelId="{FB78E23F-B6DF-429F-B5CD-CA187C48B3D2}" type="presParOf" srcId="{E6D2BE99-4F06-48DA-B2C9-95448E8690FE}" destId="{DA047A56-0774-45E3-B7E7-60016C034FBE}" srcOrd="0" destOrd="0" presId="urn:microsoft.com/office/officeart/2005/8/layout/hierarchy3"/>
    <dgm:cxn modelId="{F61F923F-944E-48CC-B12A-EB66BCFDEC2B}" type="presParOf" srcId="{E6D2BE99-4F06-48DA-B2C9-95448E8690FE}" destId="{772D4D53-B884-441E-9FF3-C25D39156A4C}" srcOrd="1" destOrd="0" presId="urn:microsoft.com/office/officeart/2005/8/layout/hierarchy3"/>
    <dgm:cxn modelId="{3520D37F-8209-41C0-A7D9-FF2ABA551025}" type="presParOf" srcId="{E6D2BE99-4F06-48DA-B2C9-95448E8690FE}" destId="{4E30848C-74FB-4AA0-BC6F-836A496A9F61}" srcOrd="2" destOrd="0" presId="urn:microsoft.com/office/officeart/2005/8/layout/hierarchy3"/>
    <dgm:cxn modelId="{4765537E-E7C9-4710-974C-4E10F8173C5C}" type="presParOf" srcId="{E6D2BE99-4F06-48DA-B2C9-95448E8690FE}" destId="{416408E4-BBE1-4E37-A31A-F72CDB131648}" srcOrd="3" destOrd="0" presId="urn:microsoft.com/office/officeart/2005/8/layout/hierarchy3"/>
    <dgm:cxn modelId="{93DBF285-4208-4556-90B1-99636B7FDE18}" type="presParOf" srcId="{E6D2BE99-4F06-48DA-B2C9-95448E8690FE}" destId="{72FA443F-4A73-48CD-A56A-C75F1F5172A5}" srcOrd="4" destOrd="0" presId="urn:microsoft.com/office/officeart/2005/8/layout/hierarchy3"/>
    <dgm:cxn modelId="{BD14854E-555A-4AAB-8A58-437A0BFE2C24}" type="presParOf" srcId="{E6D2BE99-4F06-48DA-B2C9-95448E8690FE}" destId="{7641D289-CB61-4B17-AC23-3A4D6CDDF3C3}" srcOrd="5" destOrd="0" presId="urn:microsoft.com/office/officeart/2005/8/layout/hierarchy3"/>
    <dgm:cxn modelId="{E86F3C11-38AB-4037-AB2C-759B31B97B02}" type="presParOf" srcId="{E6D2BE99-4F06-48DA-B2C9-95448E8690FE}" destId="{80DAC230-F272-4940-A8D8-07B3F8C8868D}" srcOrd="6" destOrd="0" presId="urn:microsoft.com/office/officeart/2005/8/layout/hierarchy3"/>
    <dgm:cxn modelId="{899850C4-4271-4FBE-89EE-DF986FF4AA75}" type="presParOf" srcId="{E6D2BE99-4F06-48DA-B2C9-95448E8690FE}" destId="{1C958B81-E0A8-41EF-A26B-783C7C70D8BC}" srcOrd="7" destOrd="0" presId="urn:microsoft.com/office/officeart/2005/8/layout/hierarchy3"/>
    <dgm:cxn modelId="{288E7A9B-03AF-46C1-AAE2-72C43E0EEEDC}" type="presParOf" srcId="{E6D2BE99-4F06-48DA-B2C9-95448E8690FE}" destId="{4A12AA9F-3FB6-466B-A12F-E964F880CF4B}" srcOrd="8" destOrd="0" presId="urn:microsoft.com/office/officeart/2005/8/layout/hierarchy3"/>
    <dgm:cxn modelId="{8105AEFD-3CE0-4706-A8A5-A2F1E08A53C4}" type="presParOf" srcId="{E6D2BE99-4F06-48DA-B2C9-95448E8690FE}" destId="{BFD30489-D98C-4FD8-850F-5E4D8D8F9E70}" srcOrd="9" destOrd="0" presId="urn:microsoft.com/office/officeart/2005/8/layout/hierarchy3"/>
    <dgm:cxn modelId="{E5AA71E9-AAE1-4363-A791-6512ABC6BC2A}" type="presParOf" srcId="{E6D2BE99-4F06-48DA-B2C9-95448E8690FE}" destId="{D2820F21-82A3-41EC-8768-C6A31DAFE555}" srcOrd="10" destOrd="0" presId="urn:microsoft.com/office/officeart/2005/8/layout/hierarchy3"/>
    <dgm:cxn modelId="{AC82946D-9DD4-45DE-96CC-90A81B0291DD}" type="presParOf" srcId="{E6D2BE99-4F06-48DA-B2C9-95448E8690FE}" destId="{B6E67018-0E2F-4CAC-88A2-14184A2326E4}" srcOrd="11" destOrd="0" presId="urn:microsoft.com/office/officeart/2005/8/layout/hierarchy3"/>
    <dgm:cxn modelId="{36EEB219-240F-4C2F-B2E7-8B9D96D0ECFD}" type="presParOf" srcId="{E6D2BE99-4F06-48DA-B2C9-95448E8690FE}" destId="{E177F7EF-6DCC-4A91-AA83-CA92764CB063}" srcOrd="12" destOrd="0" presId="urn:microsoft.com/office/officeart/2005/8/layout/hierarchy3"/>
    <dgm:cxn modelId="{B557C5A2-1F00-4609-AF31-05C452AA082E}" type="presParOf" srcId="{E6D2BE99-4F06-48DA-B2C9-95448E8690FE}" destId="{76D6C1D8-C4E6-418B-BBD9-6D80D1D3B716}" srcOrd="1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a:t>sensor</a:t>
          </a:r>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DA4C-19CB-4BB1-97BD-1291054E1082}">
      <dsp:nvSpPr>
        <dsp:cNvPr id="0" name=""/>
        <dsp:cNvSpPr/>
      </dsp:nvSpPr>
      <dsp:spPr>
        <a:xfrm>
          <a:off x="0" y="1009"/>
          <a:ext cx="3616412" cy="434443"/>
        </a:xfrm>
        <a:prstGeom prst="rect">
          <a:avLst/>
        </a:prstGeom>
        <a:solidFill>
          <a:srgbClr val="00B0F0"/>
        </a:solidFill>
        <a:ln w="9525" cap="flat" cmpd="sng" algn="ctr">
          <a:solidFill>
            <a:srgbClr val="009AD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JM" sz="1800" b="1" kern="1200" dirty="0" err="1">
              <a:latin typeface="PT Sans Narrow" pitchFamily="34" charset="0"/>
            </a:rPr>
            <a:t>Evénements</a:t>
          </a:r>
          <a:r>
            <a:rPr lang="en-JM" sz="1800" b="1" kern="1200" dirty="0">
              <a:latin typeface="PT Sans Narrow" pitchFamily="34" charset="0"/>
            </a:rPr>
            <a:t> notables</a:t>
          </a:r>
        </a:p>
      </dsp:txBody>
      <dsp:txXfrm>
        <a:off x="0" y="1009"/>
        <a:ext cx="3616412" cy="434443"/>
      </dsp:txXfrm>
    </dsp:sp>
    <dsp:sp modelId="{DA047A56-0774-45E3-B7E7-60016C034FBE}">
      <dsp:nvSpPr>
        <dsp:cNvPr id="0" name=""/>
        <dsp:cNvSpPr/>
      </dsp:nvSpPr>
      <dsp:spPr>
        <a:xfrm>
          <a:off x="361641" y="435453"/>
          <a:ext cx="735758" cy="255841"/>
        </a:xfrm>
        <a:custGeom>
          <a:avLst/>
          <a:gdLst/>
          <a:ahLst/>
          <a:cxnLst/>
          <a:rect l="0" t="0" r="0" b="0"/>
          <a:pathLst>
            <a:path>
              <a:moveTo>
                <a:pt x="0" y="0"/>
              </a:moveTo>
              <a:lnTo>
                <a:pt x="0" y="255841"/>
              </a:lnTo>
              <a:lnTo>
                <a:pt x="735758" y="2558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72D4D53-B884-441E-9FF3-C25D39156A4C}">
      <dsp:nvSpPr>
        <dsp:cNvPr id="0" name=""/>
        <dsp:cNvSpPr/>
      </dsp:nvSpPr>
      <dsp:spPr>
        <a:xfrm>
          <a:off x="1097400" y="526912"/>
          <a:ext cx="2375998" cy="3287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a:t>
          </a:r>
          <a:r>
            <a:rPr lang="en-JM" sz="1400" b="1" kern="1200" dirty="0">
              <a:solidFill>
                <a:srgbClr val="009AD0"/>
              </a:solidFill>
              <a:latin typeface="PT Sans Narrow" pitchFamily="34" charset="0"/>
            </a:rPr>
            <a:t>load</a:t>
          </a:r>
        </a:p>
      </dsp:txBody>
      <dsp:txXfrm>
        <a:off x="1113449" y="542961"/>
        <a:ext cx="2343900" cy="296666"/>
      </dsp:txXfrm>
    </dsp:sp>
    <dsp:sp modelId="{4E30848C-74FB-4AA0-BC6F-836A496A9F61}">
      <dsp:nvSpPr>
        <dsp:cNvPr id="0" name=""/>
        <dsp:cNvSpPr/>
      </dsp:nvSpPr>
      <dsp:spPr>
        <a:xfrm>
          <a:off x="361641" y="435453"/>
          <a:ext cx="725135" cy="674865"/>
        </a:xfrm>
        <a:custGeom>
          <a:avLst/>
          <a:gdLst/>
          <a:ahLst/>
          <a:cxnLst/>
          <a:rect l="0" t="0" r="0" b="0"/>
          <a:pathLst>
            <a:path>
              <a:moveTo>
                <a:pt x="0" y="0"/>
              </a:moveTo>
              <a:lnTo>
                <a:pt x="0" y="674865"/>
              </a:lnTo>
              <a:lnTo>
                <a:pt x="725135" y="674865"/>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416408E4-BBE1-4E37-A31A-F72CDB131648}">
      <dsp:nvSpPr>
        <dsp:cNvPr id="0" name=""/>
        <dsp:cNvSpPr/>
      </dsp:nvSpPr>
      <dsp:spPr>
        <a:xfrm>
          <a:off x="1086776" y="947136"/>
          <a:ext cx="2399997" cy="3263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click</a:t>
          </a:r>
        </a:p>
      </dsp:txBody>
      <dsp:txXfrm>
        <a:off x="1102708" y="963068"/>
        <a:ext cx="2368133" cy="294500"/>
      </dsp:txXfrm>
    </dsp:sp>
    <dsp:sp modelId="{72FA443F-4A73-48CD-A56A-C75F1F5172A5}">
      <dsp:nvSpPr>
        <dsp:cNvPr id="0" name=""/>
        <dsp:cNvSpPr/>
      </dsp:nvSpPr>
      <dsp:spPr>
        <a:xfrm>
          <a:off x="361641" y="435453"/>
          <a:ext cx="725135" cy="1101741"/>
        </a:xfrm>
        <a:custGeom>
          <a:avLst/>
          <a:gdLst/>
          <a:ahLst/>
          <a:cxnLst/>
          <a:rect l="0" t="0" r="0" b="0"/>
          <a:pathLst>
            <a:path>
              <a:moveTo>
                <a:pt x="0" y="0"/>
              </a:moveTo>
              <a:lnTo>
                <a:pt x="0" y="1101741"/>
              </a:lnTo>
              <a:lnTo>
                <a:pt x="725135" y="11017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641D289-CB61-4B17-AC23-3A4D6CDDF3C3}">
      <dsp:nvSpPr>
        <dsp:cNvPr id="0" name=""/>
        <dsp:cNvSpPr/>
      </dsp:nvSpPr>
      <dsp:spPr>
        <a:xfrm>
          <a:off x="1086776" y="1364959"/>
          <a:ext cx="2399997" cy="344469"/>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focus</a:t>
          </a:r>
        </a:p>
      </dsp:txBody>
      <dsp:txXfrm>
        <a:off x="1103592" y="1381775"/>
        <a:ext cx="2366365" cy="310837"/>
      </dsp:txXfrm>
    </dsp:sp>
    <dsp:sp modelId="{80DAC230-F272-4940-A8D8-07B3F8C8868D}">
      <dsp:nvSpPr>
        <dsp:cNvPr id="0" name=""/>
        <dsp:cNvSpPr/>
      </dsp:nvSpPr>
      <dsp:spPr>
        <a:xfrm>
          <a:off x="361641" y="435453"/>
          <a:ext cx="725135" cy="1538252"/>
        </a:xfrm>
        <a:custGeom>
          <a:avLst/>
          <a:gdLst/>
          <a:ahLst/>
          <a:cxnLst/>
          <a:rect l="0" t="0" r="0" b="0"/>
          <a:pathLst>
            <a:path>
              <a:moveTo>
                <a:pt x="0" y="0"/>
              </a:moveTo>
              <a:lnTo>
                <a:pt x="0" y="1538252"/>
              </a:lnTo>
              <a:lnTo>
                <a:pt x="725135" y="15382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958B81-E0A8-41EF-A26B-783C7C70D8BC}">
      <dsp:nvSpPr>
        <dsp:cNvPr id="0" name=""/>
        <dsp:cNvSpPr/>
      </dsp:nvSpPr>
      <dsp:spPr>
        <a:xfrm>
          <a:off x="1086776" y="1800889"/>
          <a:ext cx="2399997" cy="345632"/>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a:t>
          </a:r>
          <a:r>
            <a:rPr lang="en-JM" sz="1400" b="1" kern="1200" dirty="0" err="1">
              <a:solidFill>
                <a:schemeClr val="tx1">
                  <a:lumMod val="85000"/>
                  <a:lumOff val="15000"/>
                </a:schemeClr>
              </a:solidFill>
              <a:latin typeface="PT Sans Narrow" pitchFamily="34" charset="0"/>
            </a:rPr>
            <a:t>keyDown</a:t>
          </a:r>
          <a:r>
            <a:rPr lang="en-JM" sz="1400" b="1" kern="1200" dirty="0">
              <a:solidFill>
                <a:schemeClr val="tx1">
                  <a:lumMod val="85000"/>
                  <a:lumOff val="15000"/>
                </a:schemeClr>
              </a:solidFill>
              <a:latin typeface="PT Sans Narrow" pitchFamily="34" charset="0"/>
            </a:rPr>
            <a:t> / Up /Press</a:t>
          </a:r>
        </a:p>
      </dsp:txBody>
      <dsp:txXfrm>
        <a:off x="1096899" y="1811012"/>
        <a:ext cx="2379751" cy="325386"/>
      </dsp:txXfrm>
    </dsp:sp>
    <dsp:sp modelId="{4A12AA9F-3FB6-466B-A12F-E964F880CF4B}">
      <dsp:nvSpPr>
        <dsp:cNvPr id="0" name=""/>
        <dsp:cNvSpPr/>
      </dsp:nvSpPr>
      <dsp:spPr>
        <a:xfrm>
          <a:off x="361641" y="435453"/>
          <a:ext cx="725135" cy="1971891"/>
        </a:xfrm>
        <a:custGeom>
          <a:avLst/>
          <a:gdLst/>
          <a:ahLst/>
          <a:cxnLst/>
          <a:rect l="0" t="0" r="0" b="0"/>
          <a:pathLst>
            <a:path>
              <a:moveTo>
                <a:pt x="0" y="0"/>
              </a:moveTo>
              <a:lnTo>
                <a:pt x="0" y="1971891"/>
              </a:lnTo>
              <a:lnTo>
                <a:pt x="725135" y="19718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30489-D98C-4FD8-850F-5E4D8D8F9E70}">
      <dsp:nvSpPr>
        <dsp:cNvPr id="0" name=""/>
        <dsp:cNvSpPr/>
      </dsp:nvSpPr>
      <dsp:spPr>
        <a:xfrm>
          <a:off x="1086776" y="2237981"/>
          <a:ext cx="2399997" cy="338725"/>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change</a:t>
          </a:r>
        </a:p>
      </dsp:txBody>
      <dsp:txXfrm>
        <a:off x="1096697" y="2247902"/>
        <a:ext cx="2380155" cy="318883"/>
      </dsp:txXfrm>
    </dsp:sp>
    <dsp:sp modelId="{D2820F21-82A3-41EC-8768-C6A31DAFE555}">
      <dsp:nvSpPr>
        <dsp:cNvPr id="0" name=""/>
        <dsp:cNvSpPr/>
      </dsp:nvSpPr>
      <dsp:spPr>
        <a:xfrm>
          <a:off x="361641" y="435453"/>
          <a:ext cx="725135" cy="2400803"/>
        </a:xfrm>
        <a:custGeom>
          <a:avLst/>
          <a:gdLst/>
          <a:ahLst/>
          <a:cxnLst/>
          <a:rect l="0" t="0" r="0" b="0"/>
          <a:pathLst>
            <a:path>
              <a:moveTo>
                <a:pt x="0" y="0"/>
              </a:moveTo>
              <a:lnTo>
                <a:pt x="0" y="2400803"/>
              </a:lnTo>
              <a:lnTo>
                <a:pt x="725135" y="24008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67018-0E2F-4CAC-88A2-14184A2326E4}">
      <dsp:nvSpPr>
        <dsp:cNvPr id="0" name=""/>
        <dsp:cNvSpPr/>
      </dsp:nvSpPr>
      <dsp:spPr>
        <a:xfrm>
          <a:off x="1086776" y="2668166"/>
          <a:ext cx="2399997" cy="336179"/>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chemeClr val="tx1">
                  <a:lumMod val="85000"/>
                  <a:lumOff val="15000"/>
                </a:schemeClr>
              </a:solidFill>
              <a:latin typeface="PT Sans Narrow" pitchFamily="34" charset="0"/>
            </a:rPr>
            <a:t> blur</a:t>
          </a:r>
        </a:p>
      </dsp:txBody>
      <dsp:txXfrm>
        <a:off x="1096622" y="2678012"/>
        <a:ext cx="2380305" cy="316487"/>
      </dsp:txXfrm>
    </dsp:sp>
    <dsp:sp modelId="{E177F7EF-6DCC-4A91-AA83-CA92764CB063}">
      <dsp:nvSpPr>
        <dsp:cNvPr id="0" name=""/>
        <dsp:cNvSpPr/>
      </dsp:nvSpPr>
      <dsp:spPr>
        <a:xfrm>
          <a:off x="361641" y="435453"/>
          <a:ext cx="725135" cy="2827454"/>
        </a:xfrm>
        <a:custGeom>
          <a:avLst/>
          <a:gdLst/>
          <a:ahLst/>
          <a:cxnLst/>
          <a:rect l="0" t="0" r="0" b="0"/>
          <a:pathLst>
            <a:path>
              <a:moveTo>
                <a:pt x="0" y="0"/>
              </a:moveTo>
              <a:lnTo>
                <a:pt x="0" y="2827454"/>
              </a:lnTo>
              <a:lnTo>
                <a:pt x="725135" y="2827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6C1D8-C4E6-418B-BBD9-6D80D1D3B716}">
      <dsp:nvSpPr>
        <dsp:cNvPr id="0" name=""/>
        <dsp:cNvSpPr/>
      </dsp:nvSpPr>
      <dsp:spPr>
        <a:xfrm>
          <a:off x="1086776" y="3096815"/>
          <a:ext cx="2399997" cy="33218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JM" sz="1400" b="1" kern="1200" dirty="0">
              <a:solidFill>
                <a:srgbClr val="009AD0"/>
              </a:solidFill>
              <a:latin typeface="PT Sans Narrow" pitchFamily="34" charset="0"/>
            </a:rPr>
            <a:t>unload</a:t>
          </a:r>
        </a:p>
      </dsp:txBody>
      <dsp:txXfrm>
        <a:off x="1102992" y="3113031"/>
        <a:ext cx="2367565" cy="299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37751" y="0"/>
          <a:ext cx="3085012"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back</a:t>
          </a:r>
        </a:p>
      </dsp:txBody>
      <dsp:txXfrm>
        <a:off x="37751" y="0"/>
        <a:ext cx="3085012" cy="519182"/>
      </dsp:txXfrm>
    </dsp:sp>
    <dsp:sp modelId="{F95EC3C1-660A-472C-9E8F-0D71854B99A5}">
      <dsp:nvSpPr>
        <dsp:cNvPr id="0" name=""/>
        <dsp:cNvSpPr/>
      </dsp:nvSpPr>
      <dsp:spPr>
        <a:xfrm>
          <a:off x="1284886" y="519582"/>
          <a:ext cx="1628615" cy="2292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Gérer l’envoi de fichiers</a:t>
          </a:r>
        </a:p>
      </dsp:txBody>
      <dsp:txXfrm>
        <a:off x="1291600" y="526296"/>
        <a:ext cx="1615187" cy="215793"/>
      </dsp:txXfrm>
    </dsp:sp>
    <dsp:sp modelId="{82B32196-EBAE-41F2-8AD7-61E563AC7C16}">
      <dsp:nvSpPr>
        <dsp:cNvPr id="0" name=""/>
        <dsp:cNvSpPr/>
      </dsp:nvSpPr>
      <dsp:spPr>
        <a:xfrm>
          <a:off x="1284886" y="883776"/>
          <a:ext cx="1628615" cy="333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Gérer l’échange de data</a:t>
          </a:r>
        </a:p>
      </dsp:txBody>
      <dsp:txXfrm>
        <a:off x="1294666" y="893556"/>
        <a:ext cx="1609055" cy="314347"/>
      </dsp:txXfrm>
    </dsp:sp>
    <dsp:sp modelId="{E7083118-476C-4F79-82CA-7914DAC13456}">
      <dsp:nvSpPr>
        <dsp:cNvPr id="0" name=""/>
        <dsp:cNvSpPr/>
      </dsp:nvSpPr>
      <dsp:spPr>
        <a:xfrm>
          <a:off x="89789" y="1276038"/>
          <a:ext cx="1093476" cy="2307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Base de données</a:t>
          </a:r>
        </a:p>
      </dsp:txBody>
      <dsp:txXfrm>
        <a:off x="96548" y="1282797"/>
        <a:ext cx="1079958" cy="217256"/>
      </dsp:txXfrm>
    </dsp:sp>
    <dsp:sp modelId="{66537CDF-1BFE-4E5D-859A-2384BC110278}">
      <dsp:nvSpPr>
        <dsp:cNvPr id="0" name=""/>
        <dsp:cNvSpPr/>
      </dsp:nvSpPr>
      <dsp:spPr>
        <a:xfrm flipH="1">
          <a:off x="69305" y="827086"/>
          <a:ext cx="1114602" cy="2887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sensor</a:t>
          </a:r>
        </a:p>
      </dsp:txBody>
      <dsp:txXfrm>
        <a:off x="77762" y="835543"/>
        <a:ext cx="1097688" cy="271831"/>
      </dsp:txXfrm>
    </dsp:sp>
    <dsp:sp modelId="{1F9C534A-9CE1-4562-94A5-896B3D5EFA4C}">
      <dsp:nvSpPr>
        <dsp:cNvPr id="0" name=""/>
        <dsp:cNvSpPr/>
      </dsp:nvSpPr>
      <dsp:spPr>
        <a:xfrm>
          <a:off x="3317305" y="0"/>
          <a:ext cx="1233727"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front</a:t>
          </a:r>
        </a:p>
      </dsp:txBody>
      <dsp:txXfrm>
        <a:off x="3317305" y="0"/>
        <a:ext cx="1233727" cy="519182"/>
      </dsp:txXfrm>
    </dsp:sp>
    <dsp:sp modelId="{2E1E0B3B-0BB0-4043-AF13-76DA28290F8E}">
      <dsp:nvSpPr>
        <dsp:cNvPr id="0" name=""/>
        <dsp:cNvSpPr/>
      </dsp:nvSpPr>
      <dsp:spPr>
        <a:xfrm>
          <a:off x="3440678" y="51968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Afficher du contenu</a:t>
          </a:r>
        </a:p>
      </dsp:txBody>
      <dsp:txXfrm>
        <a:off x="3455961" y="534972"/>
        <a:ext cx="956416" cy="491236"/>
      </dsp:txXfrm>
    </dsp:sp>
    <dsp:sp modelId="{3DE2D947-5495-41B3-97B1-25AD5DAB34EB}">
      <dsp:nvSpPr>
        <dsp:cNvPr id="0" name=""/>
        <dsp:cNvSpPr/>
      </dsp:nvSpPr>
      <dsp:spPr>
        <a:xfrm>
          <a:off x="3440678" y="112176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fr-FR" sz="1100" kern="1200" dirty="0"/>
            <a:t>Pull/push de data</a:t>
          </a:r>
        </a:p>
      </dsp:txBody>
      <dsp:txXfrm>
        <a:off x="3455961" y="1137052"/>
        <a:ext cx="956416" cy="4912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9B94CFA-A4C9-42DC-927B-C4E25B6E01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3CEE5E-F628-4BC0-A466-A5F04A9E1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56EFA5-28A5-4524-AF12-9AE8107E1E16}" type="datetimeFigureOut">
              <a:rPr lang="fr-FR" smtClean="0"/>
              <a:pPr/>
              <a:t>01/07/2021</a:t>
            </a:fld>
            <a:endParaRPr lang="fr-FR"/>
          </a:p>
        </p:txBody>
      </p:sp>
      <p:sp>
        <p:nvSpPr>
          <p:cNvPr id="4" name="Espace réservé du pied de page 3">
            <a:extLst>
              <a:ext uri="{FF2B5EF4-FFF2-40B4-BE49-F238E27FC236}">
                <a16:creationId xmlns:a16="http://schemas.microsoft.com/office/drawing/2014/main" id="{A3521978-02AF-4C43-B1D3-2B0809B5B9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42BCE26-78CF-437B-A316-B0A0B02AAD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7BC7A7-E216-4AA7-8517-AFE78EE25DFF}" type="slidenum">
              <a:rPr lang="fr-FR" smtClean="0"/>
              <a:pPr/>
              <a:t>‹N°›</a:t>
            </a:fld>
            <a:endParaRPr lang="fr-FR"/>
          </a:p>
        </p:txBody>
      </p:sp>
    </p:spTree>
    <p:extLst>
      <p:ext uri="{BB962C8B-B14F-4D97-AF65-F5344CB8AC3E}">
        <p14:creationId xmlns:p14="http://schemas.microsoft.com/office/powerpoint/2010/main" val="3520797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404C3B-4F20-4A83-9D90-0581DE2F00A4}" type="datetimeFigureOut">
              <a:rPr lang="fr-FR" smtClean="0"/>
              <a:pPr/>
              <a:t>01/07/2021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F37B03-BCE5-4384-84A0-9FF687F53F37}" type="slidenum">
              <a:rPr lang="fr-FR" smtClean="0"/>
              <a:pPr/>
              <a:t>‹N°›</a:t>
            </a:fld>
            <a:endParaRPr lang="fr-FR"/>
          </a:p>
        </p:txBody>
      </p:sp>
    </p:spTree>
    <p:extLst>
      <p:ext uri="{BB962C8B-B14F-4D97-AF65-F5344CB8AC3E}">
        <p14:creationId xmlns:p14="http://schemas.microsoft.com/office/powerpoint/2010/main" val="1258389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dev.mysql.com/doc/refman/8.0/en/non-typed-operators.html"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a:t>
            </a:fld>
            <a:endParaRPr lang="fr-FR" dirty="0"/>
          </a:p>
        </p:txBody>
      </p:sp>
    </p:spTree>
    <p:extLst>
      <p:ext uri="{BB962C8B-B14F-4D97-AF65-F5344CB8AC3E}">
        <p14:creationId xmlns:p14="http://schemas.microsoft.com/office/powerpoint/2010/main" val="294198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a:t>
            </a:fld>
            <a:endParaRPr lang="fr-FR"/>
          </a:p>
        </p:txBody>
      </p:sp>
    </p:spTree>
    <p:extLst>
      <p:ext uri="{BB962C8B-B14F-4D97-AF65-F5344CB8AC3E}">
        <p14:creationId xmlns:p14="http://schemas.microsoft.com/office/powerpoint/2010/main" val="1979607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100</a:t>
            </a:fld>
            <a:endParaRPr lang="fr-FR"/>
          </a:p>
        </p:txBody>
      </p:sp>
    </p:spTree>
    <p:extLst>
      <p:ext uri="{BB962C8B-B14F-4D97-AF65-F5344CB8AC3E}">
        <p14:creationId xmlns:p14="http://schemas.microsoft.com/office/powerpoint/2010/main" val="1119992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a:t>
            </a:r>
            <a:r>
              <a:rPr lang="fr-FR" dirty="0" err="1"/>
              <a:t>recup</a:t>
            </a:r>
            <a:r>
              <a:rPr lang="fr-FR" dirty="0"/>
              <a:t> des groupes nommés : </a:t>
            </a:r>
          </a:p>
          <a:p>
            <a:br>
              <a:rPr lang="fr-FR" b="0" dirty="0">
                <a:solidFill>
                  <a:srgbClr val="ABB2BF"/>
                </a:solidFill>
                <a:effectLst/>
                <a:latin typeface="Consolas" panose="020B0609020204030204" pitchFamily="49" charset="0"/>
              </a:rPr>
            </a:b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regex</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 </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&lt;user&gt;\w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\w\d</a:t>
            </a:r>
            <a:r>
              <a:rPr lang="fr-FR" b="0" dirty="0">
                <a:solidFill>
                  <a:srgbClr val="D19A66"/>
                </a:solidFill>
                <a:effectLst/>
                <a:latin typeface="Consolas" panose="020B0609020204030204" pitchFamily="49" charset="0"/>
              </a:rPr>
              <a:t>._-]{1,}</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&lt;domain&gt;\w</a:t>
            </a:r>
            <a:r>
              <a:rPr lang="fr-FR" b="0" dirty="0">
                <a:solidFill>
                  <a:srgbClr val="D19A66"/>
                </a:solidFill>
                <a:effectLst/>
                <a:latin typeface="Consolas" panose="020B0609020204030204" pitchFamily="49" charset="0"/>
              </a:rPr>
              <a:t>{1,}</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&lt;firstLevel&gt;\w</a:t>
            </a:r>
            <a:r>
              <a:rPr lang="fr-FR" b="0" dirty="0">
                <a:solidFill>
                  <a:srgbClr val="D19A66"/>
                </a:solidFill>
                <a:effectLst/>
                <a:latin typeface="Consolas" panose="020B0609020204030204" pitchFamily="49" charset="0"/>
              </a:rPr>
              <a:t>{2,7}</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`desorbaix@free.fr`</a:t>
            </a:r>
            <a:r>
              <a:rPr lang="fr-FR" b="0" dirty="0">
                <a:solidFill>
                  <a:srgbClr val="ABB2BF"/>
                </a:solidFill>
                <a:effectLst/>
                <a:latin typeface="Consolas" panose="020B0609020204030204" pitchFamily="49" charset="0"/>
              </a:rPr>
              <a:t>;</a:t>
            </a:r>
          </a:p>
          <a:p>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a:t>
            </a:r>
          </a:p>
          <a:p>
            <a:r>
              <a:rPr lang="fr-FR" b="0" dirty="0">
                <a:solidFill>
                  <a:srgbClr val="C678DD"/>
                </a:solidFill>
                <a:effectLst/>
                <a:latin typeface="Consolas" panose="020B0609020204030204" pitchFamily="49" charset="0"/>
              </a:rPr>
              <a:t>if</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a:t>
            </a:r>
            <a:r>
              <a:rPr lang="fr-FR" b="0" dirty="0" err="1">
                <a:solidFill>
                  <a:srgbClr val="E5C07B"/>
                </a:solidFill>
                <a:effectLst/>
                <a:latin typeface="Consolas" panose="020B0609020204030204" pitchFamily="49" charset="0"/>
              </a:rPr>
              <a:t>regex</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exec</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null</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`user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user</a:t>
            </a:r>
            <a:r>
              <a:rPr lang="fr-FR" b="0" dirty="0">
                <a:solidFill>
                  <a:srgbClr val="C678DD"/>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56B6C2"/>
                </a:solidFill>
                <a:effectLst/>
                <a:latin typeface="Consolas" panose="020B0609020204030204" pitchFamily="49" charset="0"/>
              </a:rPr>
              <a:t>t</a:t>
            </a:r>
            <a:r>
              <a:rPr lang="fr-FR" b="0" dirty="0" err="1">
                <a:solidFill>
                  <a:srgbClr val="98C379"/>
                </a:solidFill>
                <a:effectLst/>
                <a:latin typeface="Consolas" panose="020B0609020204030204" pitchFamily="49" charset="0"/>
              </a:rPr>
              <a:t>domain</a:t>
            </a:r>
            <a:r>
              <a:rPr lang="fr-FR" b="0" dirty="0">
                <a:solidFill>
                  <a:srgbClr val="98C379"/>
                </a:solidFill>
                <a:effectLst/>
                <a:latin typeface="Consolas" panose="020B0609020204030204" pitchFamily="49" charset="0"/>
              </a:rPr>
              <a:t>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domain</a:t>
            </a:r>
            <a:r>
              <a:rPr lang="fr-FR" b="0" dirty="0">
                <a:solidFill>
                  <a:srgbClr val="C678DD"/>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56B6C2"/>
                </a:solidFill>
                <a:effectLst/>
                <a:latin typeface="Consolas" panose="020B0609020204030204" pitchFamily="49" charset="0"/>
              </a:rPr>
              <a:t>t</a:t>
            </a:r>
            <a:r>
              <a:rPr lang="fr-FR" b="0" dirty="0" err="1">
                <a:solidFill>
                  <a:srgbClr val="98C379"/>
                </a:solidFill>
                <a:effectLst/>
                <a:latin typeface="Consolas" panose="020B0609020204030204" pitchFamily="49" charset="0"/>
              </a:rPr>
              <a:t>first</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level</a:t>
            </a:r>
            <a:r>
              <a:rPr lang="fr-FR" b="0" dirty="0">
                <a:solidFill>
                  <a:srgbClr val="98C379"/>
                </a:solidFill>
                <a:effectLst/>
                <a:latin typeface="Consolas" panose="020B0609020204030204" pitchFamily="49" charset="0"/>
              </a:rPr>
              <a:t> dom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firstLevel</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forEach</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match</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groupIndex</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Found</a:t>
            </a:r>
            <a:r>
              <a:rPr lang="fr-FR" b="0" dirty="0">
                <a:solidFill>
                  <a:srgbClr val="98C379"/>
                </a:solidFill>
                <a:effectLst/>
                <a:latin typeface="Consolas" panose="020B0609020204030204" pitchFamily="49" charset="0"/>
              </a:rPr>
              <a:t> match, group </a:t>
            </a:r>
            <a:r>
              <a:rPr lang="fr-FR" b="0" dirty="0">
                <a:solidFill>
                  <a:srgbClr val="C678DD"/>
                </a:solidFill>
                <a:effectLst/>
                <a:latin typeface="Consolas" panose="020B0609020204030204" pitchFamily="49" charset="0"/>
              </a:rPr>
              <a:t>${</a:t>
            </a:r>
            <a:r>
              <a:rPr lang="fr-FR" b="0" i="1" dirty="0" err="1">
                <a:solidFill>
                  <a:srgbClr val="E06C75"/>
                </a:solidFill>
                <a:effectLst/>
                <a:latin typeface="Consolas" panose="020B0609020204030204" pitchFamily="49" charset="0"/>
              </a:rPr>
              <a:t>groupIndex</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i="1" dirty="0">
                <a:solidFill>
                  <a:srgbClr val="E06C75"/>
                </a:solidFill>
                <a:effectLst/>
                <a:latin typeface="Consolas" panose="020B0609020204030204" pitchFamily="49" charset="0"/>
              </a:rPr>
              <a:t>match</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101</a:t>
            </a:fld>
            <a:endParaRPr lang="fr-FR"/>
          </a:p>
        </p:txBody>
      </p:sp>
    </p:spTree>
    <p:extLst>
      <p:ext uri="{BB962C8B-B14F-4D97-AF65-F5344CB8AC3E}">
        <p14:creationId xmlns:p14="http://schemas.microsoft.com/office/powerpoint/2010/main" val="26542174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102</a:t>
            </a:fld>
            <a:endParaRPr lang="fr-FR"/>
          </a:p>
        </p:txBody>
      </p:sp>
    </p:spTree>
    <p:extLst>
      <p:ext uri="{BB962C8B-B14F-4D97-AF65-F5344CB8AC3E}">
        <p14:creationId xmlns:p14="http://schemas.microsoft.com/office/powerpoint/2010/main" val="14334728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103</a:t>
            </a:fld>
            <a:endParaRPr lang="fr-FR"/>
          </a:p>
        </p:txBody>
      </p:sp>
    </p:spTree>
    <p:extLst>
      <p:ext uri="{BB962C8B-B14F-4D97-AF65-F5344CB8AC3E}">
        <p14:creationId xmlns:p14="http://schemas.microsoft.com/office/powerpoint/2010/main" val="32513938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104</a:t>
            </a:fld>
            <a:endParaRPr lang="fr-FR"/>
          </a:p>
        </p:txBody>
      </p:sp>
    </p:spTree>
    <p:extLst>
      <p:ext uri="{BB962C8B-B14F-4D97-AF65-F5344CB8AC3E}">
        <p14:creationId xmlns:p14="http://schemas.microsoft.com/office/powerpoint/2010/main" val="33125627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105</a:t>
            </a:fld>
            <a:endParaRPr lang="fr-FR"/>
          </a:p>
        </p:txBody>
      </p:sp>
    </p:spTree>
    <p:extLst>
      <p:ext uri="{BB962C8B-B14F-4D97-AF65-F5344CB8AC3E}">
        <p14:creationId xmlns:p14="http://schemas.microsoft.com/office/powerpoint/2010/main" val="784349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106</a:t>
            </a:fld>
            <a:endParaRPr lang="fr-FR"/>
          </a:p>
        </p:txBody>
      </p:sp>
    </p:spTree>
    <p:extLst>
      <p:ext uri="{BB962C8B-B14F-4D97-AF65-F5344CB8AC3E}">
        <p14:creationId xmlns:p14="http://schemas.microsoft.com/office/powerpoint/2010/main" val="2087773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107</a:t>
            </a:fld>
            <a:endParaRPr lang="fr-FR"/>
          </a:p>
        </p:txBody>
      </p:sp>
    </p:spTree>
    <p:extLst>
      <p:ext uri="{BB962C8B-B14F-4D97-AF65-F5344CB8AC3E}">
        <p14:creationId xmlns:p14="http://schemas.microsoft.com/office/powerpoint/2010/main" val="9942671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108</a:t>
            </a:fld>
            <a:endParaRPr lang="fr-FR"/>
          </a:p>
        </p:txBody>
      </p:sp>
    </p:spTree>
    <p:extLst>
      <p:ext uri="{BB962C8B-B14F-4D97-AF65-F5344CB8AC3E}">
        <p14:creationId xmlns:p14="http://schemas.microsoft.com/office/powerpoint/2010/main" val="41653503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109</a:t>
            </a:fld>
            <a:endParaRPr lang="fr-FR"/>
          </a:p>
        </p:txBody>
      </p:sp>
    </p:spTree>
    <p:extLst>
      <p:ext uri="{BB962C8B-B14F-4D97-AF65-F5344CB8AC3E}">
        <p14:creationId xmlns:p14="http://schemas.microsoft.com/office/powerpoint/2010/main" val="2399768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11</a:t>
            </a:fld>
            <a:endParaRPr lang="fr-F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110</a:t>
            </a:fld>
            <a:endParaRPr lang="fr-FR"/>
          </a:p>
        </p:txBody>
      </p:sp>
    </p:spTree>
    <p:extLst>
      <p:ext uri="{BB962C8B-B14F-4D97-AF65-F5344CB8AC3E}">
        <p14:creationId xmlns:p14="http://schemas.microsoft.com/office/powerpoint/2010/main" val="24739514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111</a:t>
            </a:fld>
            <a:endParaRPr lang="fr-FR"/>
          </a:p>
        </p:txBody>
      </p:sp>
    </p:spTree>
    <p:extLst>
      <p:ext uri="{BB962C8B-B14F-4D97-AF65-F5344CB8AC3E}">
        <p14:creationId xmlns:p14="http://schemas.microsoft.com/office/powerpoint/2010/main" val="25590280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112</a:t>
            </a:fld>
            <a:endParaRPr lang="fr-FR"/>
          </a:p>
        </p:txBody>
      </p:sp>
    </p:spTree>
    <p:extLst>
      <p:ext uri="{BB962C8B-B14F-4D97-AF65-F5344CB8AC3E}">
        <p14:creationId xmlns:p14="http://schemas.microsoft.com/office/powerpoint/2010/main" val="5300017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113</a:t>
            </a:fld>
            <a:endParaRPr lang="fr-FR"/>
          </a:p>
        </p:txBody>
      </p:sp>
    </p:spTree>
    <p:extLst>
      <p:ext uri="{BB962C8B-B14F-4D97-AF65-F5344CB8AC3E}">
        <p14:creationId xmlns:p14="http://schemas.microsoft.com/office/powerpoint/2010/main" val="34813816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'test de </a:t>
            </a:r>
            <a:r>
              <a:rPr lang="fr-FR" b="0" dirty="0" err="1">
                <a:solidFill>
                  <a:srgbClr val="98C379"/>
                </a:solidFill>
                <a:effectLst/>
                <a:latin typeface="Consolas" panose="020B0609020204030204" pitchFamily="49" charset="0"/>
              </a:rPr>
              <a:t>index'</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params</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d'une </a:t>
            </a:r>
            <a:r>
              <a:rPr lang="fr-FR" b="0" i="1" dirty="0" err="1">
                <a:solidFill>
                  <a:srgbClr val="7F848E"/>
                </a:solidFill>
                <a:effectLst/>
                <a:latin typeface="Consolas" panose="020B0609020204030204" pitchFamily="49" charset="0"/>
              </a:rPr>
              <a:t>spec</a:t>
            </a:r>
            <a:r>
              <a:rPr lang="fr-FR" b="0" i="1" dirty="0">
                <a:solidFill>
                  <a:srgbClr val="7F848E"/>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correctly</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multiply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//test </a:t>
            </a:r>
            <a:r>
              <a:rPr lang="fr-FR" b="0" i="1" dirty="0" err="1">
                <a:solidFill>
                  <a:srgbClr val="7F848E"/>
                </a:solidFill>
                <a:effectLst/>
                <a:latin typeface="Consolas" panose="020B0609020204030204" pitchFamily="49" charset="0"/>
              </a:rPr>
              <a:t>core</a:t>
            </a:r>
            <a:r>
              <a:rPr lang="fr-FR" b="0" i="1" dirty="0">
                <a:solidFill>
                  <a:srgbClr val="7F848E"/>
                </a:solidFill>
                <a:effectLst/>
                <a:latin typeface="Consolas" panose="020B0609020204030204" pitchFamily="49" charset="0"/>
              </a:rPr>
              <a:t> js</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a</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3</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7</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114</a:t>
            </a:fld>
            <a:endParaRPr lang="fr-FR"/>
          </a:p>
        </p:txBody>
      </p:sp>
    </p:spTree>
    <p:extLst>
      <p:ext uri="{BB962C8B-B14F-4D97-AF65-F5344CB8AC3E}">
        <p14:creationId xmlns:p14="http://schemas.microsoft.com/office/powerpoint/2010/main" val="38548009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77500" lnSpcReduction="20000"/>
          </a:bodyPr>
          <a:lstStyle/>
          <a:p>
            <a:r>
              <a:rPr lang="fr-FR" b="0" dirty="0">
                <a:solidFill>
                  <a:srgbClr val="C678DD"/>
                </a:solidFill>
                <a:effectLst/>
                <a:latin typeface="Consolas" panose="020B0609020204030204" pitchFamily="49" charset="0"/>
              </a:rPr>
              <a:t>**src/</a:t>
            </a:r>
            <a:r>
              <a:rPr lang="fr-FR" b="0" dirty="0" err="1">
                <a:solidFill>
                  <a:srgbClr val="C678DD"/>
                </a:solidFill>
                <a:effectLst/>
                <a:latin typeface="Consolas" panose="020B0609020204030204" pitchFamily="49" charset="0"/>
              </a:rPr>
              <a:t>Mylib</a:t>
            </a:r>
            <a:r>
              <a:rPr lang="fr-FR" b="0" dirty="0">
                <a:solidFill>
                  <a:srgbClr val="C678DD"/>
                </a:solidFill>
                <a:effectLst/>
                <a:latin typeface="Consolas" panose="020B0609020204030204" pitchFamily="49" charset="0"/>
              </a:rPr>
              <a:t>/Mylib.js</a:t>
            </a:r>
          </a:p>
          <a:p>
            <a:r>
              <a:rPr lang="fr-FR" b="0" dirty="0" err="1">
                <a:solidFill>
                  <a:srgbClr val="ABB2BF"/>
                </a:solidFill>
                <a:effectLst/>
                <a:latin typeface="Consolas" panose="020B0609020204030204" pitchFamily="49" charset="0"/>
              </a:rPr>
              <a:t>module.</a:t>
            </a:r>
            <a:r>
              <a:rPr lang="fr-FR" b="0" dirty="0" err="1">
                <a:solidFill>
                  <a:srgbClr val="E5C07B"/>
                </a:solidFill>
                <a:effectLst/>
                <a:latin typeface="Consolas" panose="020B0609020204030204" pitchFamily="49" charset="0"/>
              </a:rPr>
              <a:t>exports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evolution</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a</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b</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factor</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Math</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round</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b="0" dirty="0">
              <a:solidFill>
                <a:srgbClr val="C678DD"/>
              </a:solidFill>
              <a:effectLst/>
              <a:latin typeface="Consolas" panose="020B0609020204030204" pitchFamily="49" charset="0"/>
            </a:endParaRPr>
          </a:p>
          <a:p>
            <a:r>
              <a:rPr lang="fr-FR" b="0" dirty="0">
                <a:solidFill>
                  <a:srgbClr val="C678DD"/>
                </a:solidFill>
                <a:effectLst/>
                <a:latin typeface="Consolas" panose="020B0609020204030204" pitchFamily="49" charset="0"/>
              </a:rPr>
              <a:t>**test/Mylib.spec.js</a:t>
            </a:r>
          </a:p>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150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handle</a:t>
            </a:r>
            <a:r>
              <a:rPr lang="fr-FR" b="0" dirty="0">
                <a:solidFill>
                  <a:srgbClr val="98C379"/>
                </a:solidFill>
                <a:effectLst/>
                <a:latin typeface="Consolas" panose="020B0609020204030204" pitchFamily="49" charset="0"/>
              </a:rPr>
              <a:t> 0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E5C07B"/>
                </a:solidFill>
                <a:effectLst/>
                <a:latin typeface="Consolas" panose="020B0609020204030204" pitchFamily="49" charset="0"/>
              </a:rPr>
              <a:t>Infinity</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a:t>
            </a:r>
            <a:r>
              <a:rPr lang="fr-FR" b="0" dirty="0" err="1">
                <a:solidFill>
                  <a:srgbClr val="98C379"/>
                </a:solidFill>
                <a:effectLst/>
                <a:latin typeface="Consolas" panose="020B0609020204030204" pitchFamily="49" charset="0"/>
              </a:rPr>
              <a:t>Infinity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'not return 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115</a:t>
            </a:fld>
            <a:endParaRPr lang="fr-FR"/>
          </a:p>
        </p:txBody>
      </p:sp>
    </p:spTree>
    <p:extLst>
      <p:ext uri="{BB962C8B-B14F-4D97-AF65-F5344CB8AC3E}">
        <p14:creationId xmlns:p14="http://schemas.microsoft.com/office/powerpoint/2010/main" val="9076965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47500" lnSpcReduction="20000"/>
          </a:bodyPr>
          <a:lstStyle/>
          <a:p>
            <a:r>
              <a:rPr lang="fr-FR" b="0" dirty="0">
                <a:solidFill>
                  <a:srgbClr val="C678DD"/>
                </a:solidFill>
                <a:effectLst/>
                <a:latin typeface="Consolas" panose="020B0609020204030204" pitchFamily="49" charset="0"/>
              </a:rPr>
              <a:t>Js : </a:t>
            </a:r>
          </a:p>
          <a:p>
            <a:r>
              <a:rPr lang="fr-FR" b="0" dirty="0" err="1">
                <a:solidFill>
                  <a:srgbClr val="ABB2BF"/>
                </a:solidFill>
                <a:effectLst/>
                <a:latin typeface="Consolas" panose="020B0609020204030204" pitchFamily="49" charset="0"/>
              </a:rPr>
              <a:t>module.</a:t>
            </a:r>
            <a:r>
              <a:rPr lang="fr-FR" b="0" dirty="0" err="1">
                <a:solidFill>
                  <a:srgbClr val="E5C07B"/>
                </a:solidFill>
                <a:effectLst/>
                <a:latin typeface="Consolas" panose="020B0609020204030204" pitchFamily="49" charset="0"/>
              </a:rPr>
              <a:t>exports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evolution</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a</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b</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factor</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Math</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round</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time</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err="1">
                <a:solidFill>
                  <a:srgbClr val="56B6C2"/>
                </a:solidFill>
                <a:effectLst/>
                <a:latin typeface="Consolas" panose="020B0609020204030204" pitchFamily="49" charset="0"/>
              </a:rPr>
              <a:t>setTimeout</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18</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time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b="0" dirty="0">
              <a:solidFill>
                <a:srgbClr val="C678DD"/>
              </a:solidFill>
              <a:effectLst/>
              <a:latin typeface="Consolas" panose="020B0609020204030204" pitchFamily="49" charset="0"/>
            </a:endParaRPr>
          </a:p>
          <a:p>
            <a:r>
              <a:rPr lang="fr-FR" b="0" dirty="0" err="1">
                <a:solidFill>
                  <a:srgbClr val="C678DD"/>
                </a:solidFill>
                <a:effectLst/>
                <a:latin typeface="Consolas" panose="020B0609020204030204" pitchFamily="49" charset="0"/>
              </a:rPr>
              <a:t>Spec</a:t>
            </a:r>
            <a:r>
              <a:rPr lang="fr-FR" b="0" dirty="0">
                <a:solidFill>
                  <a:srgbClr val="C678DD"/>
                </a:solidFill>
                <a:effectLst/>
                <a:latin typeface="Consolas" panose="020B0609020204030204" pitchFamily="49" charset="0"/>
              </a:rPr>
              <a:t> :</a:t>
            </a:r>
          </a:p>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//un scenario d'</a:t>
            </a:r>
            <a:r>
              <a:rPr lang="fr-FR" b="0" i="1" dirty="0" err="1">
                <a:solidFill>
                  <a:srgbClr val="7F848E"/>
                </a:solidFill>
                <a:effectLst/>
                <a:latin typeface="Consolas" panose="020B0609020204030204" pitchFamily="49" charset="0"/>
              </a:rPr>
              <a:t>execution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150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//un autre scenario</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handle</a:t>
            </a:r>
            <a:r>
              <a:rPr lang="fr-FR" b="0" dirty="0">
                <a:solidFill>
                  <a:srgbClr val="98C379"/>
                </a:solidFill>
                <a:effectLst/>
                <a:latin typeface="Consolas" panose="020B0609020204030204" pitchFamily="49" charset="0"/>
              </a:rPr>
              <a:t> 0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err="1">
                <a:solidFill>
                  <a:srgbClr val="E5C07B"/>
                </a:solidFill>
                <a:effectLst/>
                <a:latin typeface="Consolas" panose="020B0609020204030204" pitchFamily="49" charset="0"/>
              </a:rPr>
              <a:t>Infinity</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a:t>
            </a:r>
            <a:r>
              <a:rPr lang="fr-FR" b="0" dirty="0" err="1">
                <a:solidFill>
                  <a:srgbClr val="98C379"/>
                </a:solidFill>
                <a:effectLst/>
                <a:latin typeface="Consolas" panose="020B0609020204030204" pitchFamily="49" charset="0"/>
              </a:rPr>
              <a:t>Infinity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exist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notStrictEqual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undefined</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'function </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 not accessible'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done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1000</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18</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done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116</a:t>
            </a:fld>
            <a:endParaRPr lang="fr-FR"/>
          </a:p>
        </p:txBody>
      </p:sp>
    </p:spTree>
    <p:extLst>
      <p:ext uri="{BB962C8B-B14F-4D97-AF65-F5344CB8AC3E}">
        <p14:creationId xmlns:p14="http://schemas.microsoft.com/office/powerpoint/2010/main" val="11437445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117</a:t>
            </a:fld>
            <a:endParaRPr lang="fr-FR"/>
          </a:p>
        </p:txBody>
      </p:sp>
    </p:spTree>
    <p:extLst>
      <p:ext uri="{BB962C8B-B14F-4D97-AF65-F5344CB8AC3E}">
        <p14:creationId xmlns:p14="http://schemas.microsoft.com/office/powerpoint/2010/main" val="26007252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118</a:t>
            </a:fld>
            <a:endParaRPr lang="fr-FR"/>
          </a:p>
        </p:txBody>
      </p:sp>
    </p:spTree>
    <p:extLst>
      <p:ext uri="{BB962C8B-B14F-4D97-AF65-F5344CB8AC3E}">
        <p14:creationId xmlns:p14="http://schemas.microsoft.com/office/powerpoint/2010/main" val="6569953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119</a:t>
            </a:fld>
            <a:endParaRPr lang="fr-FR"/>
          </a:p>
        </p:txBody>
      </p:sp>
    </p:spTree>
    <p:extLst>
      <p:ext uri="{BB962C8B-B14F-4D97-AF65-F5344CB8AC3E}">
        <p14:creationId xmlns:p14="http://schemas.microsoft.com/office/powerpoint/2010/main" val="3844044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12</a:t>
            </a:fld>
            <a:endParaRPr lang="fr-F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120</a:t>
            </a:fld>
            <a:endParaRPr lang="fr-FR"/>
          </a:p>
        </p:txBody>
      </p:sp>
    </p:spTree>
    <p:extLst>
      <p:ext uri="{BB962C8B-B14F-4D97-AF65-F5344CB8AC3E}">
        <p14:creationId xmlns:p14="http://schemas.microsoft.com/office/powerpoint/2010/main" val="27256529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121</a:t>
            </a:fld>
            <a:endParaRPr lang="fr-FR"/>
          </a:p>
        </p:txBody>
      </p:sp>
    </p:spTree>
    <p:extLst>
      <p:ext uri="{BB962C8B-B14F-4D97-AF65-F5344CB8AC3E}">
        <p14:creationId xmlns:p14="http://schemas.microsoft.com/office/powerpoint/2010/main" val="27919746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122</a:t>
            </a:fld>
            <a:endParaRPr lang="fr-FR"/>
          </a:p>
        </p:txBody>
      </p:sp>
    </p:spTree>
    <p:extLst>
      <p:ext uri="{BB962C8B-B14F-4D97-AF65-F5344CB8AC3E}">
        <p14:creationId xmlns:p14="http://schemas.microsoft.com/office/powerpoint/2010/main" val="163525241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123</a:t>
            </a:fld>
            <a:endParaRPr lang="fr-FR"/>
          </a:p>
        </p:txBody>
      </p:sp>
    </p:spTree>
    <p:extLst>
      <p:ext uri="{BB962C8B-B14F-4D97-AF65-F5344CB8AC3E}">
        <p14:creationId xmlns:p14="http://schemas.microsoft.com/office/powerpoint/2010/main" val="16292978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124</a:t>
            </a:fld>
            <a:endParaRPr lang="fr-FR"/>
          </a:p>
        </p:txBody>
      </p:sp>
    </p:spTree>
    <p:extLst>
      <p:ext uri="{BB962C8B-B14F-4D97-AF65-F5344CB8AC3E}">
        <p14:creationId xmlns:p14="http://schemas.microsoft.com/office/powerpoint/2010/main" val="20095138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125</a:t>
            </a:fld>
            <a:endParaRPr lang="fr-FR"/>
          </a:p>
        </p:txBody>
      </p:sp>
    </p:spTree>
    <p:extLst>
      <p:ext uri="{BB962C8B-B14F-4D97-AF65-F5344CB8AC3E}">
        <p14:creationId xmlns:p14="http://schemas.microsoft.com/office/powerpoint/2010/main" val="4761075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126</a:t>
            </a:fld>
            <a:endParaRPr lang="fr-FR"/>
          </a:p>
        </p:txBody>
      </p:sp>
    </p:spTree>
    <p:extLst>
      <p:ext uri="{BB962C8B-B14F-4D97-AF65-F5344CB8AC3E}">
        <p14:creationId xmlns:p14="http://schemas.microsoft.com/office/powerpoint/2010/main" val="42884826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Documentation : https://developer.mozilla.org/en-US/docs/Web/API/Web_Storage_API/Using_the_Web_Storage_API</a:t>
            </a:r>
          </a:p>
          <a:p>
            <a:r>
              <a:rPr lang="fr-FR" dirty="0"/>
              <a:t>https://developer.mozilla.org/fr/docs/Web/API/Window/localStorage</a:t>
            </a:r>
          </a:p>
          <a:p>
            <a:endParaRPr lang="fr-FR" dirty="0"/>
          </a:p>
          <a:p>
            <a:r>
              <a:rPr lang="fr-FR" dirty="0" err="1"/>
              <a:t>sessionStorage</a:t>
            </a:r>
            <a:r>
              <a:rPr lang="fr-FR" dirty="0"/>
              <a:t> proche de </a:t>
            </a:r>
            <a:r>
              <a:rPr lang="fr-FR" dirty="0" err="1"/>
              <a:t>localStorage</a:t>
            </a:r>
            <a:endParaRPr lang="fr-FR" dirty="0"/>
          </a:p>
          <a:p>
            <a:r>
              <a:rPr lang="fr-FR" dirty="0"/>
              <a:t>	-</a:t>
            </a:r>
            <a:r>
              <a:rPr lang="fr-FR" dirty="0" err="1"/>
              <a:t>sessionStorage</a:t>
            </a:r>
            <a:r>
              <a:rPr lang="fr-FR" dirty="0"/>
              <a:t> sera détruit à la </a:t>
            </a:r>
            <a:r>
              <a:rPr lang="fr-FR" dirty="0" err="1"/>
              <a:t>cloture</a:t>
            </a:r>
            <a:r>
              <a:rPr lang="fr-FR" dirty="0"/>
              <a:t> de la session navigateur</a:t>
            </a:r>
          </a:p>
          <a:p>
            <a:r>
              <a:rPr lang="fr-FR" dirty="0"/>
              <a:t>	-</a:t>
            </a:r>
            <a:r>
              <a:rPr lang="fr-FR" dirty="0" err="1"/>
              <a:t>localStorage</a:t>
            </a:r>
            <a:r>
              <a:rPr lang="fr-FR" dirty="0"/>
              <a:t> n’a pas de date de </a:t>
            </a:r>
            <a:r>
              <a:rPr lang="fr-FR" dirty="0" err="1"/>
              <a:t>peremption</a:t>
            </a:r>
            <a:endParaRPr lang="fr-FR" dirty="0"/>
          </a:p>
          <a:p>
            <a:endParaRPr lang="fr-FR" dirty="0"/>
          </a:p>
          <a:p>
            <a:r>
              <a:rPr lang="fr-FR" dirty="0"/>
              <a:t>Le fonctionnement est similaire</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127</a:t>
            </a:fld>
            <a:endParaRPr lang="fr-FR"/>
          </a:p>
        </p:txBody>
      </p:sp>
    </p:spTree>
    <p:extLst>
      <p:ext uri="{BB962C8B-B14F-4D97-AF65-F5344CB8AC3E}">
        <p14:creationId xmlns:p14="http://schemas.microsoft.com/office/powerpoint/2010/main" val="328575100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128</a:t>
            </a:fld>
            <a:endParaRPr lang="fr-FR"/>
          </a:p>
        </p:txBody>
      </p:sp>
    </p:spTree>
    <p:extLst>
      <p:ext uri="{BB962C8B-B14F-4D97-AF65-F5344CB8AC3E}">
        <p14:creationId xmlns:p14="http://schemas.microsoft.com/office/powerpoint/2010/main" val="21446268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129</a:t>
            </a:fld>
            <a:endParaRPr lang="fr-FR"/>
          </a:p>
        </p:txBody>
      </p:sp>
    </p:spTree>
    <p:extLst>
      <p:ext uri="{BB962C8B-B14F-4D97-AF65-F5344CB8AC3E}">
        <p14:creationId xmlns:p14="http://schemas.microsoft.com/office/powerpoint/2010/main" val="4062984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120511447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des commandes SQL : http://www.debray-jerome.fr/articles/L-api-websql-en-html5.html</a:t>
            </a:r>
          </a:p>
          <a:p>
            <a:r>
              <a:rPr lang="fr-FR" dirty="0"/>
              <a:t>Exemple d’ouverture d’un BDD :</a:t>
            </a:r>
          </a:p>
          <a:p>
            <a:br>
              <a:rPr lang="fr-FR" b="0" i="0" dirty="0">
                <a:solidFill>
                  <a:srgbClr val="B64926"/>
                </a:solidFill>
                <a:effectLst/>
                <a:latin typeface="Courier New" panose="02070309020205020404" pitchFamily="49" charset="0"/>
              </a:rPr>
            </a:br>
            <a:r>
              <a:rPr lang="fr-FR" b="0" i="0" dirty="0">
                <a:solidFill>
                  <a:srgbClr val="B64926"/>
                </a:solidFill>
                <a:effectLst/>
                <a:latin typeface="Courier New" panose="02070309020205020404" pitchFamily="49" charset="0"/>
              </a:rPr>
              <a:t>var</a:t>
            </a:r>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a:t>
            </a:r>
          </a:p>
          <a:p>
            <a:r>
              <a:rPr lang="fr-FR" b="0" i="0" dirty="0">
                <a:solidFill>
                  <a:srgbClr val="B64926"/>
                </a:solidFill>
                <a:effectLst/>
                <a:latin typeface="Courier New" panose="02070309020205020404" pitchFamily="49" charset="0"/>
              </a:rPr>
              <a:t>if</a:t>
            </a:r>
            <a:r>
              <a:rPr lang="fr-FR" b="0" i="0" dirty="0">
                <a:solidFill>
                  <a:srgbClr val="DCCF8F"/>
                </a:solidFill>
                <a:effectLst/>
                <a:latin typeface="Courier New" panose="02070309020205020404" pitchFamily="49" charset="0"/>
              </a:rPr>
              <a:t>(</a:t>
            </a:r>
            <a:r>
              <a:rPr lang="fr-FR" b="0" i="0" dirty="0" err="1">
                <a:solidFill>
                  <a:srgbClr val="DCCF8F"/>
                </a:solidFill>
                <a:effectLst/>
                <a:latin typeface="Courier New" panose="02070309020205020404" pitchFamily="49" charset="0"/>
              </a:rPr>
              <a:t>window.openDatabase</a:t>
            </a:r>
            <a:r>
              <a:rPr lang="fr-FR" b="0" i="0" dirty="0">
                <a:solidFill>
                  <a:srgbClr val="DCCF8F"/>
                </a:solidFill>
                <a:effectLst/>
                <a:latin typeface="Courier New" panose="02070309020205020404" pitchFamily="49" charset="0"/>
              </a:rPr>
              <a:t>){ </a:t>
            </a:r>
          </a:p>
          <a:p>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 </a:t>
            </a:r>
            <a:r>
              <a:rPr lang="fr-FR" b="0" i="0" dirty="0" err="1">
                <a:solidFill>
                  <a:srgbClr val="DCCF8F"/>
                </a:solidFill>
                <a:effectLst/>
                <a:latin typeface="Courier New" panose="02070309020205020404" pitchFamily="49" charset="0"/>
              </a:rPr>
              <a:t>openDatabase</a:t>
            </a:r>
            <a:r>
              <a:rPr lang="fr-FR" b="0" i="0" dirty="0">
                <a:solidFill>
                  <a:srgbClr val="DCCF8F"/>
                </a:solidFill>
                <a:effectLst/>
                <a:latin typeface="Courier New" panose="02070309020205020404" pitchFamily="49" charset="0"/>
              </a:rPr>
              <a:t>(</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ma_base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'1.0'</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database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2000000</a:t>
            </a:r>
            <a:r>
              <a:rPr lang="fr-FR" b="0" i="0" dirty="0">
                <a:solidFill>
                  <a:srgbClr val="DCCF8F"/>
                </a:solidFill>
                <a:effectLst/>
                <a:latin typeface="Courier New" panose="02070309020205020404" pitchFamily="49" charset="0"/>
              </a:rPr>
              <a:t>);</a:t>
            </a:r>
          </a:p>
          <a:p>
            <a:r>
              <a:rPr lang="fr-FR" b="0" i="0" dirty="0">
                <a:solidFill>
                  <a:srgbClr val="DCCF8F"/>
                </a:solidFill>
                <a:effectLst/>
                <a:latin typeface="Courier New" panose="02070309020205020404" pitchFamily="49" charset="0"/>
              </a:rPr>
              <a:t> } </a:t>
            </a:r>
          </a:p>
          <a:p>
            <a:endParaRPr lang="fr-FR" b="0" i="0" dirty="0">
              <a:solidFill>
                <a:srgbClr val="DCCF8F"/>
              </a:solidFill>
              <a:effectLst/>
              <a:latin typeface="Courier New" panose="020703090202050204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130</a:t>
            </a:fld>
            <a:endParaRPr lang="fr-FR"/>
          </a:p>
        </p:txBody>
      </p:sp>
    </p:spTree>
    <p:extLst>
      <p:ext uri="{BB962C8B-B14F-4D97-AF65-F5344CB8AC3E}">
        <p14:creationId xmlns:p14="http://schemas.microsoft.com/office/powerpoint/2010/main" val="30272767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Use nomDeLaDB : cette fonctionnalité est effectuer des le connexion en php par le biais d’une fonction PHP</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131</a:t>
            </a:fld>
            <a:endParaRPr lang="fr-FR" dirty="0"/>
          </a:p>
        </p:txBody>
      </p:sp>
    </p:spTree>
    <p:extLst>
      <p:ext uri="{BB962C8B-B14F-4D97-AF65-F5344CB8AC3E}">
        <p14:creationId xmlns:p14="http://schemas.microsoft.com/office/powerpoint/2010/main" val="13685725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user est composer d’</a:t>
            </a:r>
            <a:r>
              <a:rPr lang="fr-FR" b="1" dirty="0"/>
              <a:t>un seul et unique </a:t>
            </a:r>
            <a:r>
              <a:rPr lang="fr-FR" dirty="0"/>
              <a:t>titre donc pas d’association malgré qu’un titre peut </a:t>
            </a:r>
            <a:r>
              <a:rPr lang="fr-FR" b="1" dirty="0"/>
              <a:t>être porter par plusieurs </a:t>
            </a:r>
            <a:r>
              <a:rPr lang="fr-FR" dirty="0"/>
              <a:t>users</a:t>
            </a:r>
          </a:p>
          <a:p>
            <a:r>
              <a:rPr lang="fr-FR" dirty="0"/>
              <a:t>Un user peut </a:t>
            </a:r>
            <a:r>
              <a:rPr lang="fr-FR" b="1" dirty="0"/>
              <a:t>acheter plusieurs </a:t>
            </a:r>
            <a:r>
              <a:rPr lang="fr-FR" dirty="0"/>
              <a:t>produits et un produit peut être </a:t>
            </a:r>
            <a:r>
              <a:rPr lang="fr-FR" b="1" dirty="0"/>
              <a:t>acheter par plusieurs </a:t>
            </a:r>
            <a:r>
              <a:rPr lang="fr-FR" dirty="0"/>
              <a:t>users donc </a:t>
            </a:r>
            <a:r>
              <a:rPr lang="fr-FR" b="1" dirty="0"/>
              <a:t>association obligatoire</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132</a:t>
            </a:fld>
            <a:endParaRPr lang="fr-FR" dirty="0"/>
          </a:p>
        </p:txBody>
      </p:sp>
    </p:spTree>
    <p:extLst>
      <p:ext uri="{BB962C8B-B14F-4D97-AF65-F5344CB8AC3E}">
        <p14:creationId xmlns:p14="http://schemas.microsoft.com/office/powerpoint/2010/main" val="344495702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pricipaux des champs d’une table : </a:t>
            </a:r>
          </a:p>
          <a:p>
            <a:r>
              <a:rPr lang="fr-FR" dirty="0"/>
              <a:t>	CHAR </a:t>
            </a:r>
            <a:r>
              <a:rPr lang="fr-FR" dirty="0">
                <a:sym typeface="Wingdings" panose="05000000000000000000" pitchFamily="2" charset="2"/>
              </a:rPr>
              <a:t>(length)  chaine de caractères a taille fixe ( ex. : codePostal VARCHAR(5)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VARCHAR(length) chaine de caractères a taille variable avec taille max ( ex. : prenom VARCHAR(24) )</a:t>
            </a:r>
          </a:p>
          <a:p>
            <a:r>
              <a:rPr lang="fr-FR" dirty="0">
                <a:sym typeface="Wingdings" panose="05000000000000000000" pitchFamily="2" charset="2"/>
              </a:rPr>
              <a:t>	FLOAT un nombre a virgule</a:t>
            </a:r>
          </a:p>
          <a:p>
            <a:r>
              <a:rPr lang="fr-FR" dirty="0">
                <a:sym typeface="Wingdings" panose="05000000000000000000" pitchFamily="2" charset="2"/>
              </a:rPr>
              <a:t>	INT un entier </a:t>
            </a:r>
          </a:p>
          <a:p>
            <a:r>
              <a:rPr lang="fr-FR" dirty="0">
                <a:sym typeface="Wingdings" panose="05000000000000000000" pitchFamily="2" charset="2"/>
              </a:rPr>
              <a:t>	DATETIME  une date avec l’heure </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133</a:t>
            </a:fld>
            <a:endParaRPr lang="fr-FR" dirty="0"/>
          </a:p>
        </p:txBody>
      </p:sp>
    </p:spTree>
    <p:extLst>
      <p:ext uri="{BB962C8B-B14F-4D97-AF65-F5344CB8AC3E}">
        <p14:creationId xmlns:p14="http://schemas.microsoft.com/office/powerpoint/2010/main" val="109576787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*INSERT :Les enregistrements peuvent être fournit par lot ou les VALUES sont déclarer par ensemble les uns a la suite des autres </a:t>
            </a:r>
          </a:p>
          <a:p>
            <a:r>
              <a:rPr lang="fr-FR" dirty="0"/>
              <a:t>*SELECT :	A : il est possible de sélectionner tous les champs d’une table en remplaçant (champ, champ, …) par SELECT * FROM…</a:t>
            </a:r>
          </a:p>
          <a:p>
            <a:r>
              <a:rPr lang="fr-FR" dirty="0"/>
              <a:t>	B : les champs peuvent être renommé avec </a:t>
            </a:r>
            <a:r>
              <a:rPr lang="fr-FR" dirty="0">
                <a:solidFill>
                  <a:schemeClr val="accent1">
                    <a:lumMod val="60000"/>
                    <a:lumOff val="40000"/>
                  </a:schemeClr>
                </a:solidFill>
                <a:highlight>
                  <a:srgbClr val="00FFFF"/>
                </a:highlight>
              </a:rPr>
              <a:t>nomColonne  AS nouveauNom (en bleu : pnom AS prenom)</a:t>
            </a:r>
          </a:p>
          <a:p>
            <a:r>
              <a:rPr lang="fr-FR" dirty="0"/>
              <a:t>	C : les tables peuvent être renommées avec une abréviation arbitraire pour faciliter les corrélations d’id (en vert : acheter A)</a:t>
            </a:r>
          </a:p>
          <a:p>
            <a:r>
              <a:rPr lang="fr-FR" dirty="0"/>
              <a:t>*DELETE : </a:t>
            </a:r>
            <a:r>
              <a:rPr lang="fr-FR" b="1" dirty="0"/>
              <a:t>si le WHERE n’est pas spécifié </a:t>
            </a:r>
            <a:r>
              <a:rPr lang="fr-FR" b="1" u="sng" dirty="0"/>
              <a:t>tous les enregistrements de la table sont supprimés</a:t>
            </a:r>
          </a:p>
          <a:p>
            <a:r>
              <a:rPr lang="fr-FR" dirty="0"/>
              <a:t>*DROP : Attention aux clef étrangère qui doivent soit être désactivé pour cette opération ou ne pointant par sur les un id de la table </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134</a:t>
            </a:fld>
            <a:endParaRPr lang="fr-FR" dirty="0"/>
          </a:p>
        </p:txBody>
      </p:sp>
    </p:spTree>
    <p:extLst>
      <p:ext uri="{BB962C8B-B14F-4D97-AF65-F5344CB8AC3E}">
        <p14:creationId xmlns:p14="http://schemas.microsoft.com/office/powerpoint/2010/main" val="401345460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L’operateurs de filtre :</a:t>
            </a:r>
          </a:p>
          <a:p>
            <a:r>
              <a:rPr lang="fr-FR" dirty="0"/>
              <a:t>	</a:t>
            </a:r>
            <a:r>
              <a:rPr lang="fr-FR" b="1" dirty="0"/>
              <a:t>A</a:t>
            </a:r>
            <a:r>
              <a:rPr lang="fr-FR" dirty="0"/>
              <a:t> :Opérateur peut être présent </a:t>
            </a:r>
            <a:r>
              <a:rPr lang="fr-FR" b="1" dirty="0"/>
              <a:t>une seule fois</a:t>
            </a:r>
          </a:p>
          <a:p>
            <a:r>
              <a:rPr lang="fr-FR" dirty="0"/>
              <a:t>	</a:t>
            </a:r>
            <a:r>
              <a:rPr lang="fr-FR" b="1" dirty="0"/>
              <a:t>B</a:t>
            </a:r>
            <a:r>
              <a:rPr lang="fr-FR" dirty="0"/>
              <a:t> : opérateurs peut être pensent </a:t>
            </a:r>
            <a:r>
              <a:rPr lang="fr-FR" b="1" dirty="0"/>
              <a:t>une a plusieurs fois</a:t>
            </a:r>
          </a:p>
          <a:p>
            <a:r>
              <a:rPr lang="fr-FR" b="1" dirty="0"/>
              <a:t>Liste des opérateurs complets : </a:t>
            </a:r>
            <a:r>
              <a:rPr lang="fr-FR" dirty="0">
                <a:hlinkClick r:id="rId3"/>
              </a:rPr>
              <a:t>https://dev.mysql.com/doc/refman/8.0/en/non-typed-operators.html</a:t>
            </a:r>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135</a:t>
            </a:fld>
            <a:endParaRPr lang="fr-FR" dirty="0"/>
          </a:p>
        </p:txBody>
      </p:sp>
    </p:spTree>
    <p:extLst>
      <p:ext uri="{BB962C8B-B14F-4D97-AF65-F5344CB8AC3E}">
        <p14:creationId xmlns:p14="http://schemas.microsoft.com/office/powerpoint/2010/main" val="21149855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136</a:t>
            </a:fld>
            <a:endParaRPr lang="fr-FR" dirty="0"/>
          </a:p>
        </p:txBody>
      </p:sp>
    </p:spTree>
    <p:extLst>
      <p:ext uri="{BB962C8B-B14F-4D97-AF65-F5344CB8AC3E}">
        <p14:creationId xmlns:p14="http://schemas.microsoft.com/office/powerpoint/2010/main" val="287325872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des commandes SQL : http://www.debray-jerome.fr/articles/L-api-websql-en-html5.html</a:t>
            </a:r>
          </a:p>
          <a:p>
            <a:r>
              <a:rPr lang="fr-FR" dirty="0"/>
              <a:t>Exemple d’ouverture d’un BDD :</a:t>
            </a:r>
          </a:p>
          <a:p>
            <a:br>
              <a:rPr lang="fr-FR" b="0" i="0" dirty="0">
                <a:solidFill>
                  <a:srgbClr val="B64926"/>
                </a:solidFill>
                <a:effectLst/>
                <a:latin typeface="Courier New" panose="02070309020205020404" pitchFamily="49" charset="0"/>
              </a:rPr>
            </a:br>
            <a:r>
              <a:rPr lang="fr-FR" b="0" i="0" dirty="0">
                <a:solidFill>
                  <a:srgbClr val="B64926"/>
                </a:solidFill>
                <a:effectLst/>
                <a:latin typeface="Courier New" panose="02070309020205020404" pitchFamily="49" charset="0"/>
              </a:rPr>
              <a:t>var</a:t>
            </a:r>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a:t>
            </a:r>
          </a:p>
          <a:p>
            <a:r>
              <a:rPr lang="fr-FR" b="0" i="0" dirty="0">
                <a:solidFill>
                  <a:srgbClr val="B64926"/>
                </a:solidFill>
                <a:effectLst/>
                <a:latin typeface="Courier New" panose="02070309020205020404" pitchFamily="49" charset="0"/>
              </a:rPr>
              <a:t>if</a:t>
            </a:r>
            <a:r>
              <a:rPr lang="fr-FR" b="0" i="0" dirty="0">
                <a:solidFill>
                  <a:srgbClr val="DCCF8F"/>
                </a:solidFill>
                <a:effectLst/>
                <a:latin typeface="Courier New" panose="02070309020205020404" pitchFamily="49" charset="0"/>
              </a:rPr>
              <a:t>(</a:t>
            </a:r>
            <a:r>
              <a:rPr lang="fr-FR" b="0" i="0" dirty="0" err="1">
                <a:solidFill>
                  <a:srgbClr val="DCCF8F"/>
                </a:solidFill>
                <a:effectLst/>
                <a:latin typeface="Courier New" panose="02070309020205020404" pitchFamily="49" charset="0"/>
              </a:rPr>
              <a:t>window.openDatabase</a:t>
            </a:r>
            <a:r>
              <a:rPr lang="fr-FR" b="0" i="0" dirty="0">
                <a:solidFill>
                  <a:srgbClr val="DCCF8F"/>
                </a:solidFill>
                <a:effectLst/>
                <a:latin typeface="Courier New" panose="02070309020205020404" pitchFamily="49" charset="0"/>
              </a:rPr>
              <a:t>){ </a:t>
            </a:r>
          </a:p>
          <a:p>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 </a:t>
            </a:r>
            <a:r>
              <a:rPr lang="fr-FR" b="0" i="0" dirty="0" err="1">
                <a:solidFill>
                  <a:srgbClr val="DCCF8F"/>
                </a:solidFill>
                <a:effectLst/>
                <a:latin typeface="Courier New" panose="02070309020205020404" pitchFamily="49" charset="0"/>
              </a:rPr>
              <a:t>openDatabase</a:t>
            </a:r>
            <a:r>
              <a:rPr lang="fr-FR" b="0" i="0" dirty="0">
                <a:solidFill>
                  <a:srgbClr val="DCCF8F"/>
                </a:solidFill>
                <a:effectLst/>
                <a:latin typeface="Courier New" panose="02070309020205020404" pitchFamily="49" charset="0"/>
              </a:rPr>
              <a:t>(</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ma_base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'1.0'</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database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2000000</a:t>
            </a:r>
            <a:r>
              <a:rPr lang="fr-FR" b="0" i="0" dirty="0">
                <a:solidFill>
                  <a:srgbClr val="DCCF8F"/>
                </a:solidFill>
                <a:effectLst/>
                <a:latin typeface="Courier New" panose="02070309020205020404" pitchFamily="49" charset="0"/>
              </a:rPr>
              <a:t>);</a:t>
            </a:r>
          </a:p>
          <a:p>
            <a:r>
              <a:rPr lang="fr-FR" b="0" i="0" dirty="0">
                <a:solidFill>
                  <a:srgbClr val="DCCF8F"/>
                </a:solidFill>
                <a:effectLst/>
                <a:latin typeface="Courier New" panose="02070309020205020404" pitchFamily="49" charset="0"/>
              </a:rPr>
              <a:t> } </a:t>
            </a:r>
          </a:p>
          <a:p>
            <a:endParaRPr lang="fr-FR" b="0" i="0" dirty="0">
              <a:solidFill>
                <a:srgbClr val="DCCF8F"/>
              </a:solidFill>
              <a:effectLst/>
              <a:latin typeface="Courier New" panose="020703090202050204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137</a:t>
            </a:fld>
            <a:endParaRPr lang="fr-FR"/>
          </a:p>
        </p:txBody>
      </p:sp>
    </p:spTree>
    <p:extLst>
      <p:ext uri="{BB962C8B-B14F-4D97-AF65-F5344CB8AC3E}">
        <p14:creationId xmlns:p14="http://schemas.microsoft.com/office/powerpoint/2010/main" val="275334418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138</a:t>
            </a:fld>
            <a:endParaRPr lang="fr-FR"/>
          </a:p>
        </p:txBody>
      </p:sp>
    </p:spTree>
    <p:extLst>
      <p:ext uri="{BB962C8B-B14F-4D97-AF65-F5344CB8AC3E}">
        <p14:creationId xmlns:p14="http://schemas.microsoft.com/office/powerpoint/2010/main" val="246613006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un exemple d’</a:t>
            </a:r>
            <a:r>
              <a:rPr lang="fr-FR" i="1" dirty="0"/>
              <a:t>INSERT </a:t>
            </a:r>
            <a:r>
              <a:rPr lang="fr-FR" i="0" dirty="0"/>
              <a:t>avec des valeurs : </a:t>
            </a:r>
          </a:p>
          <a:p>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'INSERT INTO </a:t>
            </a:r>
            <a:r>
              <a:rPr lang="fr-FR" b="0" dirty="0" err="1">
                <a:solidFill>
                  <a:srgbClr val="98C379"/>
                </a:solidFill>
                <a:effectLst/>
                <a:latin typeface="Consolas" panose="020B0609020204030204" pitchFamily="49" charset="0"/>
              </a:rPr>
              <a:t>foo</a:t>
            </a:r>
            <a:r>
              <a:rPr lang="fr-FR" b="0" dirty="0">
                <a:solidFill>
                  <a:srgbClr val="98C379"/>
                </a:solidFill>
                <a:effectLst/>
                <a:latin typeface="Consolas" panose="020B0609020204030204" pitchFamily="49" charset="0"/>
              </a:rPr>
              <a:t> (id, </a:t>
            </a:r>
            <a:r>
              <a:rPr lang="fr-FR" b="0" dirty="0" err="1">
                <a:solidFill>
                  <a:srgbClr val="98C379"/>
                </a:solidFill>
                <a:effectLst/>
                <a:latin typeface="Consolas" panose="020B0609020204030204" pitchFamily="49" charset="0"/>
              </a:rPr>
              <a:t>text</a:t>
            </a:r>
            <a:r>
              <a:rPr lang="fr-FR" b="0" dirty="0">
                <a:solidFill>
                  <a:srgbClr val="98C379"/>
                </a:solidFill>
                <a:effectLst/>
                <a:latin typeface="Consolas" panose="020B0609020204030204" pitchFamily="49" charset="0"/>
              </a:rPr>
              <a:t>) VALUES (?, ?)'</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id</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userValue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onSuccess</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onError</a:t>
            </a:r>
            <a:endParaRPr lang="fr-FR" b="0" i="1"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139</a:t>
            </a:fld>
            <a:endParaRPr lang="fr-FR"/>
          </a:p>
        </p:txBody>
      </p:sp>
    </p:spTree>
    <p:extLst>
      <p:ext uri="{BB962C8B-B14F-4D97-AF65-F5344CB8AC3E}">
        <p14:creationId xmlns:p14="http://schemas.microsoft.com/office/powerpoint/2010/main" val="4073136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*interdit par les règles d' accessibilités </a:t>
            </a:r>
          </a:p>
          <a:p>
            <a:r>
              <a:rPr lang="fr-FR" dirty="0"/>
              <a:t>** mauvaise</a:t>
            </a:r>
            <a:r>
              <a:rPr lang="fr-FR" baseline="0" dirty="0"/>
              <a:t> pratique à éviter</a:t>
            </a:r>
          </a:p>
          <a:p>
            <a:endParaRPr lang="fr-FR" baseline="0" dirty="0"/>
          </a:p>
          <a:p>
            <a:pPr>
              <a:defRPr/>
            </a:pPr>
            <a:r>
              <a:rPr lang="fr-FR" sz="1200" dirty="0">
                <a:ea typeface="MS Mincho" pitchFamily="49" charset="-128"/>
              </a:rPr>
              <a:t>Dans la mesure où les navigateurs comprennent plusieurs langages, il faut leur préciser quand il doivent exécuter du JS. Pour cela, on place le code suivant : « &lt;script type=« </a:t>
            </a:r>
            <a:r>
              <a:rPr lang="fr-FR" sz="1200" dirty="0" err="1">
                <a:ea typeface="MS Mincho" pitchFamily="49" charset="-128"/>
              </a:rPr>
              <a:t>text</a:t>
            </a:r>
            <a:r>
              <a:rPr lang="fr-FR" sz="1200" dirty="0">
                <a:ea typeface="MS Mincho" pitchFamily="49" charset="-128"/>
              </a:rPr>
              <a:t>/JavaScript"&gt;…</a:t>
            </a:r>
            <a:r>
              <a:rPr lang="fr-FR" sz="1200" u="sng" dirty="0">
                <a:ea typeface="MS Mincho" pitchFamily="49" charset="-128"/>
              </a:rPr>
              <a:t>code JS</a:t>
            </a:r>
            <a:r>
              <a:rPr lang="fr-FR" sz="1200" dirty="0">
                <a:ea typeface="MS Mincho" pitchFamily="49" charset="-128"/>
              </a:rPr>
              <a:t>…&lt;/script&gt; ».</a:t>
            </a:r>
          </a:p>
          <a:p>
            <a:pPr>
              <a:defRPr/>
            </a:pPr>
            <a:r>
              <a:rPr lang="fr-FR" sz="1200" u="sng" dirty="0">
                <a:ea typeface="MS Mincho" pitchFamily="49" charset="-128"/>
              </a:rPr>
              <a:t>Remarque:</a:t>
            </a:r>
            <a:r>
              <a:rPr lang="fr-FR" sz="1200" dirty="0">
                <a:ea typeface="MS Mincho" pitchFamily="49" charset="-128"/>
              </a:rPr>
              <a:t> « </a:t>
            </a:r>
            <a:r>
              <a:rPr lang="fr-FR" sz="1200" dirty="0" err="1">
                <a:ea typeface="MS Mincho" pitchFamily="49" charset="-128"/>
              </a:rPr>
              <a:t>language</a:t>
            </a:r>
            <a:r>
              <a:rPr lang="fr-FR" sz="1200" dirty="0">
                <a:ea typeface="MS Mincho" pitchFamily="49" charset="-128"/>
              </a:rPr>
              <a:t>="JavaScript" est déprécié depuis HTML4.01 soit 1999</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14</a:t>
            </a:fld>
            <a:endParaRPr lang="fr-FR"/>
          </a:p>
        </p:txBody>
      </p:sp>
    </p:spTree>
    <p:extLst>
      <p:ext uri="{BB962C8B-B14F-4D97-AF65-F5344CB8AC3E}">
        <p14:creationId xmlns:p14="http://schemas.microsoft.com/office/powerpoint/2010/main" val="41138626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140</a:t>
            </a:fld>
            <a:endParaRPr lang="fr-FR"/>
          </a:p>
        </p:txBody>
      </p:sp>
    </p:spTree>
    <p:extLst>
      <p:ext uri="{BB962C8B-B14F-4D97-AF65-F5344CB8AC3E}">
        <p14:creationId xmlns:p14="http://schemas.microsoft.com/office/powerpoint/2010/main" val="268789972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141</a:t>
            </a:fld>
            <a:endParaRPr lang="fr-FR"/>
          </a:p>
        </p:txBody>
      </p:sp>
    </p:spTree>
    <p:extLst>
      <p:ext uri="{BB962C8B-B14F-4D97-AF65-F5344CB8AC3E}">
        <p14:creationId xmlns:p14="http://schemas.microsoft.com/office/powerpoint/2010/main" val="4099310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Rfc</a:t>
            </a:r>
            <a:r>
              <a:rPr lang="fr-FR" dirty="0"/>
              <a:t> : https://tools.ietf.org/html/rfc7519</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142</a:t>
            </a:fld>
            <a:endParaRPr lang="fr-FR"/>
          </a:p>
        </p:txBody>
      </p:sp>
    </p:spTree>
    <p:extLst>
      <p:ext uri="{BB962C8B-B14F-4D97-AF65-F5344CB8AC3E}">
        <p14:creationId xmlns:p14="http://schemas.microsoft.com/office/powerpoint/2010/main" val="22613004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143</a:t>
            </a:fld>
            <a:endParaRPr lang="fr-FR"/>
          </a:p>
        </p:txBody>
      </p:sp>
    </p:spTree>
    <p:extLst>
      <p:ext uri="{BB962C8B-B14F-4D97-AF65-F5344CB8AC3E}">
        <p14:creationId xmlns:p14="http://schemas.microsoft.com/office/powerpoint/2010/main" val="370735501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144</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145</a:t>
            </a:fld>
            <a:endParaRPr lang="fr-FR"/>
          </a:p>
        </p:txBody>
      </p:sp>
    </p:spTree>
    <p:extLst>
      <p:ext uri="{BB962C8B-B14F-4D97-AF65-F5344CB8AC3E}">
        <p14:creationId xmlns:p14="http://schemas.microsoft.com/office/powerpoint/2010/main" val="293760022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146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a:ea typeface="MS Mincho" pitchFamily="49" charset="-128"/>
              </a:rPr>
              <a:t>Remote Procedure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dirty="0"/>
          </a:p>
        </p:txBody>
      </p:sp>
    </p:spTree>
    <p:extLst>
      <p:ext uri="{BB962C8B-B14F-4D97-AF65-F5344CB8AC3E}">
        <p14:creationId xmlns:p14="http://schemas.microsoft.com/office/powerpoint/2010/main" val="116231944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148</a:t>
            </a:fld>
            <a:endParaRPr lang="fr-FR" dirty="0"/>
          </a:p>
        </p:txBody>
      </p:sp>
    </p:spTree>
    <p:extLst>
      <p:ext uri="{BB962C8B-B14F-4D97-AF65-F5344CB8AC3E}">
        <p14:creationId xmlns:p14="http://schemas.microsoft.com/office/powerpoint/2010/main" val="57801939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149</a:t>
            </a:fld>
            <a:endParaRPr lang="fr-F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86613149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150</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151</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152</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153</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154</a:t>
            </a:fld>
            <a:endParaRPr lang="fr-FR"/>
          </a:p>
        </p:txBody>
      </p:sp>
    </p:spTree>
    <p:extLst>
      <p:ext uri="{BB962C8B-B14F-4D97-AF65-F5344CB8AC3E}">
        <p14:creationId xmlns:p14="http://schemas.microsoft.com/office/powerpoint/2010/main" val="4518129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155</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156</a:t>
            </a:fld>
            <a:endParaRPr lang="fr-FR"/>
          </a:p>
        </p:txBody>
      </p:sp>
    </p:spTree>
    <p:extLst>
      <p:ext uri="{BB962C8B-B14F-4D97-AF65-F5344CB8AC3E}">
        <p14:creationId xmlns:p14="http://schemas.microsoft.com/office/powerpoint/2010/main" val="310471161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157</a:t>
            </a:fld>
            <a:endParaRPr lang="fr-FR"/>
          </a:p>
        </p:txBody>
      </p:sp>
    </p:spTree>
    <p:extLst>
      <p:ext uri="{BB962C8B-B14F-4D97-AF65-F5344CB8AC3E}">
        <p14:creationId xmlns:p14="http://schemas.microsoft.com/office/powerpoint/2010/main" val="134380196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158</a:t>
            </a:fld>
            <a:endParaRPr lang="fr-FR"/>
          </a:p>
        </p:txBody>
      </p:sp>
    </p:spTree>
    <p:extLst>
      <p:ext uri="{BB962C8B-B14F-4D97-AF65-F5344CB8AC3E}">
        <p14:creationId xmlns:p14="http://schemas.microsoft.com/office/powerpoint/2010/main" val="24227833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159</a:t>
            </a:fld>
            <a:endParaRPr lang="fr-FR"/>
          </a:p>
        </p:txBody>
      </p:sp>
    </p:spTree>
    <p:extLst>
      <p:ext uri="{BB962C8B-B14F-4D97-AF65-F5344CB8AC3E}">
        <p14:creationId xmlns:p14="http://schemas.microsoft.com/office/powerpoint/2010/main" val="4022351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conseillé</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16</a:t>
            </a:fld>
            <a:endParaRPr lang="fr-FR"/>
          </a:p>
        </p:txBody>
      </p:sp>
    </p:spTree>
    <p:extLst>
      <p:ext uri="{BB962C8B-B14F-4D97-AF65-F5344CB8AC3E}">
        <p14:creationId xmlns:p14="http://schemas.microsoft.com/office/powerpoint/2010/main" val="403263841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160</a:t>
            </a:fld>
            <a:endParaRPr lang="fr-FR"/>
          </a:p>
        </p:txBody>
      </p:sp>
    </p:spTree>
    <p:extLst>
      <p:ext uri="{BB962C8B-B14F-4D97-AF65-F5344CB8AC3E}">
        <p14:creationId xmlns:p14="http://schemas.microsoft.com/office/powerpoint/2010/main" val="45011368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161</a:t>
            </a:fld>
            <a:endParaRPr lang="fr-FR"/>
          </a:p>
        </p:txBody>
      </p:sp>
    </p:spTree>
    <p:extLst>
      <p:ext uri="{BB962C8B-B14F-4D97-AF65-F5344CB8AC3E}">
        <p14:creationId xmlns:p14="http://schemas.microsoft.com/office/powerpoint/2010/main" val="309107189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162</a:t>
            </a:fld>
            <a:endParaRPr lang="fr-FR"/>
          </a:p>
        </p:txBody>
      </p:sp>
    </p:spTree>
    <p:extLst>
      <p:ext uri="{BB962C8B-B14F-4D97-AF65-F5344CB8AC3E}">
        <p14:creationId xmlns:p14="http://schemas.microsoft.com/office/powerpoint/2010/main" val="392096175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163</a:t>
            </a:fld>
            <a:endParaRPr lang="fr-FR"/>
          </a:p>
        </p:txBody>
      </p:sp>
    </p:spTree>
    <p:extLst>
      <p:ext uri="{BB962C8B-B14F-4D97-AF65-F5344CB8AC3E}">
        <p14:creationId xmlns:p14="http://schemas.microsoft.com/office/powerpoint/2010/main" val="200865380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164</a:t>
            </a:fld>
            <a:endParaRPr lang="fr-FR"/>
          </a:p>
        </p:txBody>
      </p:sp>
    </p:spTree>
    <p:extLst>
      <p:ext uri="{BB962C8B-B14F-4D97-AF65-F5344CB8AC3E}">
        <p14:creationId xmlns:p14="http://schemas.microsoft.com/office/powerpoint/2010/main" val="236666626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https://developer.mozilla.org/fr/docs/Web/API/Worker/onmessage</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165</a:t>
            </a:fld>
            <a:endParaRPr lang="fr-FR"/>
          </a:p>
        </p:txBody>
      </p:sp>
    </p:spTree>
    <p:extLst>
      <p:ext uri="{BB962C8B-B14F-4D97-AF65-F5344CB8AC3E}">
        <p14:creationId xmlns:p14="http://schemas.microsoft.com/office/powerpoint/2010/main" val="1674436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166</a:t>
            </a:fld>
            <a:endParaRPr lang="fr-FR"/>
          </a:p>
        </p:txBody>
      </p:sp>
    </p:spTree>
    <p:extLst>
      <p:ext uri="{BB962C8B-B14F-4D97-AF65-F5344CB8AC3E}">
        <p14:creationId xmlns:p14="http://schemas.microsoft.com/office/powerpoint/2010/main" val="427293377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https://www.datavis.fr/index.php?page=firststep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167</a:t>
            </a:fld>
            <a:endParaRPr lang="fr-FR"/>
          </a:p>
        </p:txBody>
      </p:sp>
    </p:spTree>
    <p:extLst>
      <p:ext uri="{BB962C8B-B14F-4D97-AF65-F5344CB8AC3E}">
        <p14:creationId xmlns:p14="http://schemas.microsoft.com/office/powerpoint/2010/main" val="232117432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168</a:t>
            </a:fld>
            <a:endParaRPr lang="fr-FR"/>
          </a:p>
        </p:txBody>
      </p:sp>
    </p:spTree>
    <p:extLst>
      <p:ext uri="{BB962C8B-B14F-4D97-AF65-F5344CB8AC3E}">
        <p14:creationId xmlns:p14="http://schemas.microsoft.com/office/powerpoint/2010/main" val="79870487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White/black </a:t>
            </a:r>
            <a:r>
              <a:rPr lang="fr-FR" dirty="0" err="1"/>
              <a:t>list</a:t>
            </a:r>
            <a:r>
              <a:rPr lang="fr-FR" dirty="0"/>
              <a:t> GPU : https://www.khronos.org/webgl/wiki/BlacklistsAndWhitelists</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169</a:t>
            </a:fld>
            <a:endParaRPr lang="fr-FR"/>
          </a:p>
        </p:txBody>
      </p:sp>
    </p:spTree>
    <p:extLst>
      <p:ext uri="{BB962C8B-B14F-4D97-AF65-F5344CB8AC3E}">
        <p14:creationId xmlns:p14="http://schemas.microsoft.com/office/powerpoint/2010/main" val="987685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a:t>
            </a:fld>
            <a:endParaRPr lang="fr-FR"/>
          </a:p>
        </p:txBody>
      </p:sp>
    </p:spTree>
    <p:extLst>
      <p:ext uri="{BB962C8B-B14F-4D97-AF65-F5344CB8AC3E}">
        <p14:creationId xmlns:p14="http://schemas.microsoft.com/office/powerpoint/2010/main" val="17969698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170</a:t>
            </a:fld>
            <a:endParaRPr lang="fr-FR"/>
          </a:p>
        </p:txBody>
      </p:sp>
    </p:spTree>
    <p:extLst>
      <p:ext uri="{BB962C8B-B14F-4D97-AF65-F5344CB8AC3E}">
        <p14:creationId xmlns:p14="http://schemas.microsoft.com/office/powerpoint/2010/main" val="78989194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171</a:t>
            </a:fld>
            <a:endParaRPr lang="fr-FR"/>
          </a:p>
        </p:txBody>
      </p:sp>
    </p:spTree>
    <p:extLst>
      <p:ext uri="{BB962C8B-B14F-4D97-AF65-F5344CB8AC3E}">
        <p14:creationId xmlns:p14="http://schemas.microsoft.com/office/powerpoint/2010/main" val="187810605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172</a:t>
            </a:fld>
            <a:endParaRPr lang="fr-FR"/>
          </a:p>
        </p:txBody>
      </p:sp>
    </p:spTree>
    <p:extLst>
      <p:ext uri="{BB962C8B-B14F-4D97-AF65-F5344CB8AC3E}">
        <p14:creationId xmlns:p14="http://schemas.microsoft.com/office/powerpoint/2010/main" val="42572307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173</a:t>
            </a:fld>
            <a:endParaRPr lang="fr-FR"/>
          </a:p>
        </p:txBody>
      </p:sp>
    </p:spTree>
    <p:extLst>
      <p:ext uri="{BB962C8B-B14F-4D97-AF65-F5344CB8AC3E}">
        <p14:creationId xmlns:p14="http://schemas.microsoft.com/office/powerpoint/2010/main" val="383938426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174</a:t>
            </a:fld>
            <a:endParaRPr lang="fr-FR"/>
          </a:p>
        </p:txBody>
      </p:sp>
    </p:spTree>
    <p:extLst>
      <p:ext uri="{BB962C8B-B14F-4D97-AF65-F5344CB8AC3E}">
        <p14:creationId xmlns:p14="http://schemas.microsoft.com/office/powerpoint/2010/main" val="349425333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175</a:t>
            </a:fld>
            <a:endParaRPr lang="fr-FR"/>
          </a:p>
        </p:txBody>
      </p:sp>
    </p:spTree>
    <p:extLst>
      <p:ext uri="{BB962C8B-B14F-4D97-AF65-F5344CB8AC3E}">
        <p14:creationId xmlns:p14="http://schemas.microsoft.com/office/powerpoint/2010/main" val="271852942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177</a:t>
            </a:fld>
            <a:endParaRPr lang="fr-FR"/>
          </a:p>
        </p:txBody>
      </p:sp>
    </p:spTree>
    <p:extLst>
      <p:ext uri="{BB962C8B-B14F-4D97-AF65-F5344CB8AC3E}">
        <p14:creationId xmlns:p14="http://schemas.microsoft.com/office/powerpoint/2010/main" val="274773279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178</a:t>
            </a:fld>
            <a:endParaRPr lang="fr-FR"/>
          </a:p>
        </p:txBody>
      </p:sp>
    </p:spTree>
    <p:extLst>
      <p:ext uri="{BB962C8B-B14F-4D97-AF65-F5344CB8AC3E}">
        <p14:creationId xmlns:p14="http://schemas.microsoft.com/office/powerpoint/2010/main" val="17696761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179</a:t>
            </a:fld>
            <a:endParaRPr lang="fr-FR"/>
          </a:p>
        </p:txBody>
      </p:sp>
    </p:spTree>
    <p:extLst>
      <p:ext uri="{BB962C8B-B14F-4D97-AF65-F5344CB8AC3E}">
        <p14:creationId xmlns:p14="http://schemas.microsoft.com/office/powerpoint/2010/main" val="2471765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17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PRECISIONS</a:t>
            </a:r>
          </a:p>
          <a:p>
            <a:endParaRPr lang="fr-FR" sz="700" dirty="0">
              <a:ea typeface="MS Mincho" pitchFamily="49" charset="-128"/>
            </a:endParaRPr>
          </a:p>
          <a:p>
            <a:r>
              <a:rPr lang="fr-FR" sz="700" dirty="0">
                <a:ea typeface="MS Mincho" pitchFamily="49" charset="-128"/>
              </a:rPr>
              <a:t>- Pour ceux qui pratiquent des langages tels que le C, JS étant souvent interprété (cf. linker), ne séparez pas définitions, déclarations et </a:t>
            </a:r>
            <a:r>
              <a:rPr lang="fr-FR" sz="700" dirty="0" err="1">
                <a:ea typeface="MS Mincho" pitchFamily="49" charset="-128"/>
              </a:rPr>
              <a:t>init</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On déclare une variable par : « var </a:t>
            </a:r>
            <a:r>
              <a:rPr lang="fr-FR" sz="700" u="sng" dirty="0">
                <a:ea typeface="MS Mincho" pitchFamily="49" charset="-128"/>
              </a:rPr>
              <a:t>variable</a:t>
            </a:r>
            <a:r>
              <a:rPr lang="fr-FR" sz="700" dirty="0">
                <a:ea typeface="MS Mincho" pitchFamily="49" charset="-128"/>
              </a:rPr>
              <a:t> =  </a:t>
            </a:r>
            <a:r>
              <a:rPr lang="fr-FR" sz="700" u="sng" dirty="0">
                <a:ea typeface="MS Mincho" pitchFamily="49" charset="-128"/>
              </a:rPr>
              <a:t>valeur (typée)</a:t>
            </a:r>
            <a:r>
              <a:rPr lang="fr-FR" sz="700" dirty="0">
                <a:ea typeface="MS Mincho" pitchFamily="49" charset="-128"/>
              </a:rPr>
              <a:t>; » ou « var </a:t>
            </a:r>
            <a:r>
              <a:rPr lang="fr-FR" sz="700" u="sng" dirty="0">
                <a:ea typeface="MS Mincho" pitchFamily="49" charset="-128"/>
              </a:rPr>
              <a:t>variable</a:t>
            </a:r>
            <a:r>
              <a:rPr lang="fr-FR" sz="700" dirty="0">
                <a:ea typeface="MS Mincho" pitchFamily="49" charset="-128"/>
              </a:rPr>
              <a:t> = new </a:t>
            </a:r>
            <a:r>
              <a:rPr lang="fr-FR" sz="700" u="sng" dirty="0">
                <a:ea typeface="MS Mincho" pitchFamily="49" charset="-128"/>
              </a:rPr>
              <a:t>Classe</a:t>
            </a:r>
            <a:r>
              <a:rPr lang="fr-FR" sz="700" dirty="0">
                <a:ea typeface="MS Mincho" pitchFamily="49" charset="-128"/>
              </a:rPr>
              <a:t>(); » ex: var </a:t>
            </a:r>
            <a:r>
              <a:rPr lang="fr-FR" sz="700" dirty="0" err="1">
                <a:ea typeface="MS Mincho" pitchFamily="49" charset="-128"/>
              </a:rPr>
              <a:t>intNum</a:t>
            </a:r>
            <a:r>
              <a:rPr lang="fr-FR" sz="700" dirty="0">
                <a:ea typeface="MS Mincho" pitchFamily="49" charset="-128"/>
              </a:rPr>
              <a:t> = 5; var </a:t>
            </a:r>
            <a:r>
              <a:rPr lang="fr-FR" sz="700" dirty="0" err="1">
                <a:ea typeface="MS Mincho" pitchFamily="49" charset="-128"/>
              </a:rPr>
              <a:t>strTmp</a:t>
            </a:r>
            <a:r>
              <a:rPr lang="fr-FR" sz="700" dirty="0">
                <a:ea typeface="MS Mincho" pitchFamily="49" charset="-128"/>
              </a:rPr>
              <a:t> = new String();</a:t>
            </a:r>
            <a:br>
              <a:rPr lang="fr-FR" sz="700" dirty="0">
                <a:ea typeface="MS Mincho" pitchFamily="49" charset="-128"/>
              </a:rPr>
            </a:br>
            <a:r>
              <a:rPr lang="fr-FR" sz="700" u="sng" dirty="0">
                <a:ea typeface="MS Mincho" pitchFamily="49" charset="-128"/>
              </a:rPr>
              <a:t>Remarque:</a:t>
            </a:r>
            <a:r>
              <a:rPr lang="fr-FR" sz="700" dirty="0">
                <a:ea typeface="MS Mincho" pitchFamily="49" charset="-128"/>
              </a:rPr>
              <a:t> faites attention aux problèmes de linkage avec </a:t>
            </a:r>
            <a:r>
              <a:rPr lang="fr-FR" sz="700" dirty="0" err="1">
                <a:ea typeface="MS Mincho" pitchFamily="49" charset="-128"/>
              </a:rPr>
              <a:t>this</a:t>
            </a:r>
            <a:r>
              <a:rPr lang="fr-FR" sz="700" dirty="0">
                <a:ea typeface="MS Mincho" pitchFamily="49" charset="-128"/>
              </a:rPr>
              <a:t> et son utilisation combinée avec new, les méthodes (anonymes ou non), les gestionnaires d’événements…</a:t>
            </a:r>
          </a:p>
          <a:p>
            <a:endParaRPr lang="fr-FR" sz="700" dirty="0">
              <a:ea typeface="MS Mincho" pitchFamily="49" charset="-128"/>
            </a:endParaRPr>
          </a:p>
          <a:p>
            <a:r>
              <a:rPr lang="fr-FR" sz="700" dirty="0">
                <a:ea typeface="MS Mincho" pitchFamily="49" charset="-128"/>
              </a:rPr>
              <a:t>- Pour les fonctions/méthodes on met le terme « </a:t>
            </a:r>
            <a:r>
              <a:rPr lang="fr-FR" sz="700" dirty="0" err="1">
                <a:ea typeface="MS Mincho" pitchFamily="49" charset="-128"/>
              </a:rPr>
              <a:t>function</a:t>
            </a:r>
            <a:r>
              <a:rPr lang="fr-FR" sz="700" dirty="0">
                <a:ea typeface="MS Mincho" pitchFamily="49" charset="-128"/>
              </a:rPr>
              <a:t> » suivi du nom de la fonction et de parenthèses contenant les paramètres à transmettre.</a:t>
            </a:r>
            <a:br>
              <a:rPr lang="fr-FR" sz="700" dirty="0">
                <a:ea typeface="MS Mincho" pitchFamily="49" charset="-128"/>
              </a:rPr>
            </a:br>
            <a:r>
              <a:rPr lang="fr-FR" sz="700" u="sng" dirty="0" err="1">
                <a:ea typeface="MS Mincho" pitchFamily="49" charset="-128"/>
              </a:rPr>
              <a:t>cf</a:t>
            </a:r>
            <a:r>
              <a:rPr lang="fr-FR" sz="700" u="sng" dirty="0">
                <a:ea typeface="MS Mincho" pitchFamily="49" charset="-128"/>
              </a:rPr>
              <a:t>:</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u="sng" dirty="0">
                <a:ea typeface="MS Mincho" pitchFamily="49" charset="-128"/>
              </a:rPr>
              <a:t>fonction</a:t>
            </a:r>
            <a:r>
              <a:rPr lang="fr-FR" sz="700" dirty="0">
                <a:ea typeface="MS Mincho" pitchFamily="49" charset="-128"/>
              </a:rPr>
              <a:t>( </a:t>
            </a:r>
            <a:r>
              <a:rPr lang="fr-FR" sz="700" u="sng" dirty="0">
                <a:ea typeface="MS Mincho" pitchFamily="49" charset="-128"/>
              </a:rPr>
              <a:t>param1</a:t>
            </a:r>
            <a:r>
              <a:rPr lang="fr-FR" sz="700" dirty="0">
                <a:ea typeface="MS Mincho" pitchFamily="49" charset="-128"/>
              </a:rPr>
              <a:t>, </a:t>
            </a:r>
            <a:r>
              <a:rPr lang="fr-FR" sz="700" u="sng" dirty="0">
                <a:ea typeface="MS Mincho" pitchFamily="49" charset="-128"/>
              </a:rPr>
              <a:t>param2</a:t>
            </a:r>
            <a:r>
              <a:rPr lang="fr-FR" sz="700" dirty="0">
                <a:ea typeface="MS Mincho" pitchFamily="49" charset="-128"/>
              </a:rPr>
              <a:t>…){…</a:t>
            </a:r>
            <a:r>
              <a:rPr lang="fr-FR" sz="700" u="sng" dirty="0">
                <a:ea typeface="MS Mincho" pitchFamily="49" charset="-128"/>
              </a:rPr>
              <a:t>code</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check( </a:t>
            </a:r>
            <a:r>
              <a:rPr lang="fr-FR" sz="700" dirty="0" err="1">
                <a:ea typeface="MS Mincho" pitchFamily="49" charset="-128"/>
              </a:rPr>
              <a:t>prmStrTxt</a:t>
            </a:r>
            <a:r>
              <a:rPr lang="fr-FR" sz="700" dirty="0">
                <a:ea typeface="MS Mincho" pitchFamily="49" charset="-128"/>
              </a:rPr>
              <a:t>){ var </a:t>
            </a:r>
            <a:r>
              <a:rPr lang="fr-FR" sz="700" dirty="0" err="1">
                <a:ea typeface="MS Mincho" pitchFamily="49" charset="-128"/>
              </a:rPr>
              <a:t>intPos</a:t>
            </a:r>
            <a:r>
              <a:rPr lang="fr-FR" sz="700" dirty="0">
                <a:ea typeface="MS Mincho" pitchFamily="49" charset="-128"/>
              </a:rPr>
              <a:t>=</a:t>
            </a:r>
            <a:r>
              <a:rPr lang="fr-FR" sz="700" dirty="0" err="1">
                <a:ea typeface="MS Mincho" pitchFamily="49" charset="-128"/>
              </a:rPr>
              <a:t>prmStrTxt.indexOf</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La zone entre parenthèses est réservée à la transmission de paramètres (vide si rien) (nb libre par rapport à la définition qui ne sert qu’à nommer les </a:t>
            </a:r>
            <a:r>
              <a:rPr lang="fr-FR" sz="700" dirty="0" err="1">
                <a:ea typeface="MS Mincho" pitchFamily="49" charset="-128"/>
              </a:rPr>
              <a:t>params</a:t>
            </a:r>
            <a:r>
              <a:rPr lang="fr-FR" sz="700" dirty="0">
                <a:ea typeface="MS Mincho" pitchFamily="49" charset="-128"/>
              </a:rPr>
              <a:t>). </a:t>
            </a: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dirty="0" err="1">
                <a:ea typeface="MS Mincho" pitchFamily="49" charset="-128"/>
              </a:rPr>
              <a:t>validForm</a:t>
            </a:r>
            <a:r>
              <a:rPr lang="fr-FR" sz="700" dirty="0">
                <a:ea typeface="MS Mincho" pitchFamily="49" charset="-128"/>
              </a:rPr>
              <a:t>() { </a:t>
            </a:r>
            <a:r>
              <a:rPr lang="fr-FR" sz="700" dirty="0" err="1">
                <a:ea typeface="MS Mincho" pitchFamily="49" charset="-128"/>
              </a:rPr>
              <a:t>document.f.submit</a:t>
            </a:r>
            <a:r>
              <a:rPr lang="fr-FR" sz="700" dirty="0">
                <a:ea typeface="MS Mincho" pitchFamily="49" charset="-128"/>
              </a:rPr>
              <a:t>(); }</a:t>
            </a:r>
          </a:p>
          <a:p>
            <a:endParaRPr lang="fr-FR" sz="700" dirty="0">
              <a:ea typeface="MS Mincho" pitchFamily="49" charset="-128"/>
            </a:endParaRPr>
          </a:p>
          <a:p>
            <a:r>
              <a:rPr lang="fr-FR" sz="700" dirty="0">
                <a:ea typeface="MS Mincho" pitchFamily="49" charset="-128"/>
              </a:rPr>
              <a:t>- La valeur de retour est retournée par la fonction « return(</a:t>
            </a:r>
            <a:r>
              <a:rPr lang="fr-FR" sz="700" u="sng" dirty="0">
                <a:ea typeface="MS Mincho" pitchFamily="49" charset="-128"/>
              </a:rPr>
              <a:t>valeur</a:t>
            </a:r>
            <a:r>
              <a:rPr lang="fr-FR" sz="700" dirty="0">
                <a:ea typeface="MS Mincho" pitchFamily="49" charset="-128"/>
              </a:rPr>
              <a:t>); » simplifiée en « return </a:t>
            </a:r>
            <a:r>
              <a:rPr lang="fr-FR" sz="700" u="sng" dirty="0">
                <a:ea typeface="MS Mincho" pitchFamily="49" charset="-128"/>
              </a:rPr>
              <a:t>valeur</a:t>
            </a:r>
            <a:r>
              <a:rPr lang="fr-FR" sz="700" dirty="0">
                <a:ea typeface="MS Mincho" pitchFamily="49" charset="-128"/>
              </a:rPr>
              <a:t>; » pour compatibilité avec les anciens codes.</a:t>
            </a:r>
          </a:p>
          <a:p>
            <a:endParaRPr lang="fr-FR" sz="700" dirty="0"/>
          </a:p>
        </p:txBody>
      </p:sp>
      <p:sp>
        <p:nvSpPr>
          <p:cNvPr id="4" name="Espace réservé du numéro de diapositive 3"/>
          <p:cNvSpPr>
            <a:spLocks noGrp="1"/>
          </p:cNvSpPr>
          <p:nvPr>
            <p:ph type="sldNum" sz="quarter" idx="5"/>
          </p:nvPr>
        </p:nvSpPr>
        <p:spPr/>
        <p:txBody>
          <a:bodyPr/>
          <a:lstStyle/>
          <a:p>
            <a:pPr>
              <a:defRPr/>
            </a:pPr>
            <a:fld id="{40180265-FCF7-4684-96FA-AD47E85E1321}" type="slidenum">
              <a:rPr lang="en-JM" smtClean="0"/>
              <a:pPr>
                <a:defRPr/>
              </a:pPr>
              <a:t>18</a:t>
            </a:fld>
            <a:endParaRPr lang="en-JM"/>
          </a:p>
        </p:txBody>
      </p:sp>
    </p:spTree>
    <p:extLst>
      <p:ext uri="{BB962C8B-B14F-4D97-AF65-F5344CB8AC3E}">
        <p14:creationId xmlns:p14="http://schemas.microsoft.com/office/powerpoint/2010/main" val="307843733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180</a:t>
            </a:fld>
            <a:endParaRPr lang="fr-FR"/>
          </a:p>
        </p:txBody>
      </p:sp>
    </p:spTree>
    <p:extLst>
      <p:ext uri="{BB962C8B-B14F-4D97-AF65-F5344CB8AC3E}">
        <p14:creationId xmlns:p14="http://schemas.microsoft.com/office/powerpoint/2010/main" val="312450799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181</a:t>
            </a:fld>
            <a:endParaRPr lang="fr-FR"/>
          </a:p>
        </p:txBody>
      </p:sp>
    </p:spTree>
    <p:extLst>
      <p:ext uri="{BB962C8B-B14F-4D97-AF65-F5344CB8AC3E}">
        <p14:creationId xmlns:p14="http://schemas.microsoft.com/office/powerpoint/2010/main" val="135809009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182</a:t>
            </a:fld>
            <a:endParaRPr lang="fr-FR"/>
          </a:p>
        </p:txBody>
      </p:sp>
    </p:spTree>
    <p:extLst>
      <p:ext uri="{BB962C8B-B14F-4D97-AF65-F5344CB8AC3E}">
        <p14:creationId xmlns:p14="http://schemas.microsoft.com/office/powerpoint/2010/main" val="162362577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183</a:t>
            </a:fld>
            <a:endParaRPr lang="fr-FR"/>
          </a:p>
        </p:txBody>
      </p:sp>
    </p:spTree>
    <p:extLst>
      <p:ext uri="{BB962C8B-B14F-4D97-AF65-F5344CB8AC3E}">
        <p14:creationId xmlns:p14="http://schemas.microsoft.com/office/powerpoint/2010/main" val="154794025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184</a:t>
            </a:fld>
            <a:endParaRPr lang="fr-FR"/>
          </a:p>
        </p:txBody>
      </p:sp>
    </p:spTree>
    <p:extLst>
      <p:ext uri="{BB962C8B-B14F-4D97-AF65-F5344CB8AC3E}">
        <p14:creationId xmlns:p14="http://schemas.microsoft.com/office/powerpoint/2010/main" val="362058257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185</a:t>
            </a:fld>
            <a:endParaRPr lang="fr-FR"/>
          </a:p>
        </p:txBody>
      </p:sp>
    </p:spTree>
    <p:extLst>
      <p:ext uri="{BB962C8B-B14F-4D97-AF65-F5344CB8AC3E}">
        <p14:creationId xmlns:p14="http://schemas.microsoft.com/office/powerpoint/2010/main" val="39187332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t>Exemple de tableau en html:</a:t>
            </a:r>
          </a:p>
          <a:p>
            <a:r>
              <a:rPr lang="fr-FR" sz="1050" dirty="0"/>
              <a:t>&lt;table&gt;</a:t>
            </a:r>
          </a:p>
          <a:p>
            <a:r>
              <a:rPr lang="fr-FR" sz="1050" baseline="0" dirty="0"/>
              <a:t>   &lt;</a:t>
            </a:r>
            <a:r>
              <a:rPr lang="fr-FR" sz="1050" baseline="0" dirty="0" err="1"/>
              <a:t>thead</a:t>
            </a:r>
            <a:r>
              <a:rPr lang="fr-FR" sz="1050" baseline="0" dirty="0"/>
              <a:t>&gt;</a:t>
            </a:r>
          </a:p>
          <a:p>
            <a:r>
              <a:rPr lang="fr-FR" sz="1050" baseline="0" dirty="0"/>
              <a:t>        &lt;tr&gt;</a:t>
            </a:r>
          </a:p>
          <a:p>
            <a:r>
              <a:rPr lang="fr-FR" sz="1050" baseline="0" dirty="0"/>
              <a:t>            &lt;/th&gt;header1&lt;/th&gt;</a:t>
            </a:r>
          </a:p>
          <a:p>
            <a:r>
              <a:rPr lang="fr-FR" sz="1050" baseline="0" dirty="0"/>
              <a:t>            &lt;/th&gt;header2&lt;/th&gt;</a:t>
            </a:r>
          </a:p>
          <a:p>
            <a:r>
              <a:rPr lang="fr-FR" sz="1050" baseline="0" dirty="0"/>
              <a:t>        &lt;/tr&gt;</a:t>
            </a:r>
          </a:p>
          <a:p>
            <a:r>
              <a:rPr lang="fr-FR" sz="1050" baseline="0" dirty="0"/>
              <a:t>   &lt;</a:t>
            </a:r>
            <a:r>
              <a:rPr lang="fr-FR" sz="1050" baseline="0" dirty="0" err="1"/>
              <a:t>thead</a:t>
            </a:r>
            <a:r>
              <a:rPr lang="fr-FR" sz="1050" baseline="0" dirty="0"/>
              <a:t>&gt;</a:t>
            </a:r>
          </a:p>
          <a:p>
            <a:r>
              <a:rPr lang="fr-FR" sz="1050" baseline="0" dirty="0"/>
              <a:t>   &lt;</a:t>
            </a:r>
            <a:r>
              <a:rPr lang="fr-FR" sz="1050" baseline="0" dirty="0" err="1"/>
              <a:t>tbody</a:t>
            </a:r>
            <a:r>
              <a:rPr lang="fr-FR" sz="1050" baseline="0" dirty="0"/>
              <a:t>&gt;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   &lt;</a:t>
            </a:r>
            <a:r>
              <a:rPr lang="fr-FR" sz="1050" baseline="0" dirty="0" err="1"/>
              <a:t>tbody</a:t>
            </a:r>
            <a:r>
              <a:rPr lang="fr-FR" sz="1050" baseline="0" dirty="0"/>
              <a:t>&gt;</a:t>
            </a:r>
          </a:p>
          <a:p>
            <a:r>
              <a:rPr lang="fr-FR" sz="1050" baseline="0" dirty="0"/>
              <a:t>   &lt;</a:t>
            </a:r>
            <a:r>
              <a:rPr lang="fr-FR" sz="1050" baseline="0" dirty="0" err="1"/>
              <a:t>tfooter</a:t>
            </a:r>
            <a:r>
              <a:rPr lang="fr-FR" sz="1050" baseline="0" dirty="0"/>
              <a:t>&gt;</a:t>
            </a:r>
          </a:p>
          <a:p>
            <a:r>
              <a:rPr lang="fr-FR" sz="1050" baseline="0" dirty="0"/>
              <a:t>        &lt;tr&gt;</a:t>
            </a:r>
          </a:p>
          <a:p>
            <a:r>
              <a:rPr lang="fr-FR" sz="1050" baseline="0" dirty="0"/>
              <a:t>            &lt;/th&gt;footer1&lt;/th&gt;</a:t>
            </a:r>
          </a:p>
          <a:p>
            <a:r>
              <a:rPr lang="fr-FR" sz="1050" baseline="0" dirty="0"/>
              <a:t>            &lt;/td&gt;footer2&lt;/td&gt;</a:t>
            </a:r>
          </a:p>
          <a:p>
            <a:r>
              <a:rPr lang="fr-FR" sz="1050" baseline="0" dirty="0"/>
              <a:t>        &lt;/tr&gt;</a:t>
            </a:r>
          </a:p>
          <a:p>
            <a:r>
              <a:rPr lang="fr-FR" sz="1050" baseline="0" dirty="0"/>
              <a:t>   &lt;</a:t>
            </a:r>
            <a:r>
              <a:rPr lang="fr-FR" sz="1050" baseline="0" dirty="0" err="1"/>
              <a:t>tfooter</a:t>
            </a:r>
            <a:r>
              <a:rPr lang="fr-FR" sz="1050" baseline="0" dirty="0"/>
              <a:t>&gt;</a:t>
            </a:r>
          </a:p>
          <a:p>
            <a:r>
              <a:rPr lang="fr-FR" sz="1050" baseline="0" dirty="0"/>
              <a:t>&lt;/table&gt;</a:t>
            </a:r>
          </a:p>
          <a:p>
            <a:endParaRPr lang="fr-FR" sz="1050" baseline="0" dirty="0"/>
          </a:p>
          <a:p>
            <a:r>
              <a:rPr lang="fr-FR" sz="1050" baseline="0" dirty="0"/>
              <a:t>ou</a:t>
            </a:r>
          </a:p>
          <a:p>
            <a:endParaRPr lang="fr-FR" sz="1050" baseline="0" dirty="0"/>
          </a:p>
          <a:p>
            <a:r>
              <a:rPr lang="fr-FR" sz="1050" dirty="0"/>
              <a:t>&lt;table&gt;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&lt;/table&gt;</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186</a:t>
            </a:fld>
            <a:endParaRPr lang="fr-FR"/>
          </a:p>
        </p:txBody>
      </p:sp>
    </p:spTree>
    <p:extLst>
      <p:ext uri="{BB962C8B-B14F-4D97-AF65-F5344CB8AC3E}">
        <p14:creationId xmlns:p14="http://schemas.microsoft.com/office/powerpoint/2010/main" val="389032031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187</a:t>
            </a:fld>
            <a:endParaRPr lang="fr-FR"/>
          </a:p>
        </p:txBody>
      </p:sp>
    </p:spTree>
    <p:extLst>
      <p:ext uri="{BB962C8B-B14F-4D97-AF65-F5344CB8AC3E}">
        <p14:creationId xmlns:p14="http://schemas.microsoft.com/office/powerpoint/2010/main" val="38719653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https://www.w3schools.com/tags/tag_form.asp</a:t>
            </a:r>
          </a:p>
          <a:p>
            <a:r>
              <a:rPr lang="fr-FR" dirty="0"/>
              <a:t>attributs </a:t>
            </a:r>
          </a:p>
          <a:p>
            <a:r>
              <a:rPr lang="fr-FR" dirty="0"/>
              <a:t>+</a:t>
            </a:r>
            <a:r>
              <a:rPr lang="fr-FR" dirty="0" err="1"/>
              <a:t>target</a:t>
            </a:r>
            <a:r>
              <a:rPr lang="fr-FR" dirty="0"/>
              <a:t>="</a:t>
            </a:r>
            <a:r>
              <a:rPr lang="fr-FR" b="1" dirty="0"/>
              <a:t>_self </a:t>
            </a:r>
            <a:r>
              <a:rPr lang="fr-FR" dirty="0"/>
              <a:t>| _</a:t>
            </a:r>
            <a:r>
              <a:rPr lang="fr-FR" dirty="0" err="1"/>
              <a:t>blank</a:t>
            </a:r>
            <a:r>
              <a:rPr lang="fr-FR" dirty="0"/>
              <a:t> | _top | _parent | </a:t>
            </a:r>
            <a:r>
              <a:rPr lang="fr-FR" dirty="0" err="1"/>
              <a:t>iframeName</a:t>
            </a:r>
            <a:r>
              <a:rPr lang="fr-FR" dirty="0"/>
              <a:t> "</a:t>
            </a:r>
          </a:p>
          <a:p>
            <a:r>
              <a:rPr lang="fr-FR" dirty="0"/>
              <a:t>	_self : dans la même page </a:t>
            </a:r>
          </a:p>
          <a:p>
            <a:r>
              <a:rPr lang="fr-FR" dirty="0"/>
              <a:t>	_</a:t>
            </a:r>
            <a:r>
              <a:rPr lang="fr-FR" dirty="0" err="1"/>
              <a:t>blank</a:t>
            </a:r>
            <a:r>
              <a:rPr lang="fr-FR" dirty="0"/>
              <a:t> : nouvel onglet</a:t>
            </a:r>
          </a:p>
          <a:p>
            <a:r>
              <a:rPr lang="fr-FR" dirty="0"/>
              <a:t>+</a:t>
            </a:r>
            <a:r>
              <a:rPr lang="en-US" dirty="0">
                <a:effectLst/>
              </a:rPr>
              <a:t>accept-charset=""</a:t>
            </a:r>
          </a:p>
          <a:p>
            <a:r>
              <a:rPr lang="fr-FR" dirty="0"/>
              <a:t>+</a:t>
            </a:r>
            <a:r>
              <a:rPr lang="fr-FR" dirty="0" err="1"/>
              <a:t>autocomplete</a:t>
            </a:r>
            <a:r>
              <a:rPr lang="fr-FR" dirty="0"/>
              <a:t>=" </a:t>
            </a:r>
            <a:r>
              <a:rPr lang="fr-FR" b="1" dirty="0"/>
              <a:t>on </a:t>
            </a:r>
            <a:r>
              <a:rPr lang="fr-FR" dirty="0"/>
              <a:t>| off "</a:t>
            </a:r>
          </a:p>
          <a:p>
            <a:r>
              <a:rPr lang="fr-FR" dirty="0"/>
              <a:t>+</a:t>
            </a:r>
            <a:r>
              <a:rPr lang="fr-FR" dirty="0" err="1"/>
              <a:t>enctype</a:t>
            </a:r>
            <a:r>
              <a:rPr lang="fr-FR" dirty="0"/>
              <a:t>=""</a:t>
            </a:r>
          </a:p>
          <a:p>
            <a:r>
              <a:rPr lang="fr-FR" dirty="0"/>
              <a:t>	</a:t>
            </a:r>
            <a:r>
              <a:rPr lang="fr-FR" sz="1200" b="0" i="0" kern="1200" dirty="0">
                <a:solidFill>
                  <a:schemeClr val="tx1"/>
                </a:solidFill>
                <a:effectLst/>
                <a:latin typeface="+mn-lt"/>
                <a:ea typeface="+mn-ea"/>
                <a:cs typeface="+mn-cs"/>
              </a:rPr>
              <a:t>application/x-www-</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urlencoded</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multipart</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-data</a:t>
            </a: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text</a:t>
            </a:r>
            <a:r>
              <a:rPr lang="fr-FR" sz="1200" b="0" i="0" kern="1200" dirty="0">
                <a:solidFill>
                  <a:schemeClr val="tx1"/>
                </a:solidFill>
                <a:effectLst/>
                <a:latin typeface="+mn-lt"/>
                <a:ea typeface="+mn-ea"/>
                <a:cs typeface="+mn-cs"/>
              </a:rPr>
              <a:t>/plain</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188</a:t>
            </a:fld>
            <a:endParaRPr lang="fr-FR"/>
          </a:p>
        </p:txBody>
      </p:sp>
    </p:spTree>
    <p:extLst>
      <p:ext uri="{BB962C8B-B14F-4D97-AF65-F5344CB8AC3E}">
        <p14:creationId xmlns:p14="http://schemas.microsoft.com/office/powerpoint/2010/main" val="210403753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https://www.w3schools.com/tags/tag_input.asp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189</a:t>
            </a:fld>
            <a:endParaRPr lang="fr-FR"/>
          </a:p>
        </p:txBody>
      </p:sp>
    </p:spTree>
    <p:extLst>
      <p:ext uri="{BB962C8B-B14F-4D97-AF65-F5344CB8AC3E}">
        <p14:creationId xmlns:p14="http://schemas.microsoft.com/office/powerpoint/2010/main" val="1516740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Preferé</a:t>
            </a:r>
            <a:r>
              <a:rPr lang="fr-FR" dirty="0"/>
              <a:t> les types natif plutôt que les types objets </a:t>
            </a:r>
          </a:p>
          <a:p>
            <a:r>
              <a:rPr lang="fr-FR" dirty="0"/>
              <a:t>ex</a:t>
            </a:r>
            <a:r>
              <a:rPr lang="fr-FR" baseline="0" dirty="0"/>
              <a:t> </a:t>
            </a:r>
          </a:p>
          <a:p>
            <a:r>
              <a:rPr lang="fr-FR" baseline="0" dirty="0"/>
              <a:t>var </a:t>
            </a:r>
            <a:r>
              <a:rPr lang="fr-FR" baseline="0" dirty="0" err="1"/>
              <a:t>str</a:t>
            </a:r>
            <a:r>
              <a:rPr lang="fr-FR" baseline="0" dirty="0"/>
              <a:t>='blabla' plutôt que var </a:t>
            </a:r>
            <a:r>
              <a:rPr lang="fr-FR" baseline="0" dirty="0" err="1"/>
              <a:t>str</a:t>
            </a:r>
            <a:r>
              <a:rPr lang="fr-FR" baseline="0" dirty="0"/>
              <a:t>=new String('blabla');</a:t>
            </a:r>
          </a:p>
          <a:p>
            <a:r>
              <a:rPr lang="fr-FR" baseline="0" dirty="0"/>
              <a:t>var </a:t>
            </a:r>
            <a:r>
              <a:rPr lang="fr-FR" baseline="0" dirty="0" err="1"/>
              <a:t>arr</a:t>
            </a:r>
            <a:r>
              <a:rPr lang="fr-FR" baseline="0" dirty="0"/>
              <a:t>=[] plutôt que var </a:t>
            </a:r>
            <a:r>
              <a:rPr lang="fr-FR" baseline="0" dirty="0" err="1"/>
              <a:t>arr</a:t>
            </a:r>
            <a:r>
              <a:rPr lang="fr-FR" baseline="0" dirty="0"/>
              <a:t>= new </a:t>
            </a:r>
            <a:r>
              <a:rPr lang="fr-FR" baseline="0" dirty="0" err="1"/>
              <a:t>Array</a:t>
            </a:r>
            <a:r>
              <a:rPr lang="fr-FR" baseline="0" dirty="0"/>
              <a:t>();</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267107519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190</a:t>
            </a:fld>
            <a:endParaRPr lang="fr-FR"/>
          </a:p>
        </p:txBody>
      </p:sp>
    </p:spTree>
    <p:extLst>
      <p:ext uri="{BB962C8B-B14F-4D97-AF65-F5344CB8AC3E}">
        <p14:creationId xmlns:p14="http://schemas.microsoft.com/office/powerpoint/2010/main" val="391601568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191</a:t>
            </a:fld>
            <a:endParaRPr lang="fr-FR"/>
          </a:p>
        </p:txBody>
      </p:sp>
    </p:spTree>
    <p:extLst>
      <p:ext uri="{BB962C8B-B14F-4D97-AF65-F5344CB8AC3E}">
        <p14:creationId xmlns:p14="http://schemas.microsoft.com/office/powerpoint/2010/main" val="42624498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192</a:t>
            </a:fld>
            <a:endParaRPr lang="fr-FR"/>
          </a:p>
        </p:txBody>
      </p:sp>
    </p:spTree>
    <p:extLst>
      <p:ext uri="{BB962C8B-B14F-4D97-AF65-F5344CB8AC3E}">
        <p14:creationId xmlns:p14="http://schemas.microsoft.com/office/powerpoint/2010/main" val="219734614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193</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618" name="Rectangle 1026"/>
          <p:cNvSpPr>
            <a:spLocks noGrp="1" noRot="1" noChangeAspect="1" noChangeArrowheads="1" noTextEdit="1"/>
          </p:cNvSpPr>
          <p:nvPr>
            <p:ph type="sldImg"/>
          </p:nvPr>
        </p:nvSpPr>
        <p:spPr>
          <a:ln/>
        </p:spPr>
      </p:sp>
      <p:sp>
        <p:nvSpPr>
          <p:cNvPr id="203161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197</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199</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a:t>
            </a:fld>
            <a:endParaRPr lang="fr-FR"/>
          </a:p>
        </p:txBody>
      </p:sp>
    </p:spTree>
    <p:extLst>
      <p:ext uri="{BB962C8B-B14F-4D97-AF65-F5344CB8AC3E}">
        <p14:creationId xmlns:p14="http://schemas.microsoft.com/office/powerpoint/2010/main" val="428434695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200</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202</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204</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i="1" baseline="0" dirty="0"/>
              <a:t> </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21</a:t>
            </a:fld>
            <a:endParaRPr lang="fr-FR"/>
          </a:p>
        </p:txBody>
      </p:sp>
    </p:spTree>
    <p:extLst>
      <p:ext uri="{BB962C8B-B14F-4D97-AF65-F5344CB8AC3E}">
        <p14:creationId xmlns:p14="http://schemas.microsoft.com/office/powerpoint/2010/main" val="71014518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22</a:t>
            </a:fld>
            <a:endParaRPr lang="fr-FR"/>
          </a:p>
        </p:txBody>
      </p:sp>
    </p:spTree>
    <p:extLst>
      <p:ext uri="{BB962C8B-B14F-4D97-AF65-F5344CB8AC3E}">
        <p14:creationId xmlns:p14="http://schemas.microsoft.com/office/powerpoint/2010/main" val="2357304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23</a:t>
            </a:fld>
            <a:endParaRPr lang="fr-FR"/>
          </a:p>
        </p:txBody>
      </p:sp>
    </p:spTree>
    <p:extLst>
      <p:ext uri="{BB962C8B-B14F-4D97-AF65-F5344CB8AC3E}">
        <p14:creationId xmlns:p14="http://schemas.microsoft.com/office/powerpoint/2010/main" val="1663599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681986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25</a:t>
            </a:fld>
            <a:endParaRPr lang="fr-FR"/>
          </a:p>
        </p:txBody>
      </p:sp>
    </p:spTree>
    <p:extLst>
      <p:ext uri="{BB962C8B-B14F-4D97-AF65-F5344CB8AC3E}">
        <p14:creationId xmlns:p14="http://schemas.microsoft.com/office/powerpoint/2010/main" val="985384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26</a:t>
            </a:fld>
            <a:endParaRPr lang="fr-FR"/>
          </a:p>
        </p:txBody>
      </p:sp>
    </p:spTree>
    <p:extLst>
      <p:ext uri="{BB962C8B-B14F-4D97-AF65-F5344CB8AC3E}">
        <p14:creationId xmlns:p14="http://schemas.microsoft.com/office/powerpoint/2010/main" val="2735672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27</a:t>
            </a:fld>
            <a:endParaRPr lang="fr-FR"/>
          </a:p>
        </p:txBody>
      </p:sp>
    </p:spTree>
    <p:extLst>
      <p:ext uri="{BB962C8B-B14F-4D97-AF65-F5344CB8AC3E}">
        <p14:creationId xmlns:p14="http://schemas.microsoft.com/office/powerpoint/2010/main" val="380664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28</a:t>
            </a:fld>
            <a:endParaRPr lang="fr-FR"/>
          </a:p>
        </p:txBody>
      </p:sp>
    </p:spTree>
    <p:extLst>
      <p:ext uri="{BB962C8B-B14F-4D97-AF65-F5344CB8AC3E}">
        <p14:creationId xmlns:p14="http://schemas.microsoft.com/office/powerpoint/2010/main" val="2100062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29</a:t>
            </a:fld>
            <a:endParaRPr lang="fr-FR"/>
          </a:p>
        </p:txBody>
      </p:sp>
    </p:spTree>
    <p:extLst>
      <p:ext uri="{BB962C8B-B14F-4D97-AF65-F5344CB8AC3E}">
        <p14:creationId xmlns:p14="http://schemas.microsoft.com/office/powerpoint/2010/main" val="2487471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a:t>
            </a:r>
            <a:r>
              <a:rPr lang="fr-FR" baseline="0" dirty="0"/>
              <a:t> cas </a:t>
            </a:r>
            <a:r>
              <a:rPr lang="fr-FR" b="1" baseline="0" dirty="0"/>
              <a:t>default</a:t>
            </a:r>
            <a:r>
              <a:rPr lang="fr-FR" baseline="0" dirty="0"/>
              <a:t> est une bonne pratique</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30</a:t>
            </a:fld>
            <a:endParaRPr lang="fr-FR"/>
          </a:p>
        </p:txBody>
      </p:sp>
    </p:spTree>
    <p:extLst>
      <p:ext uri="{BB962C8B-B14F-4D97-AF65-F5344CB8AC3E}">
        <p14:creationId xmlns:p14="http://schemas.microsoft.com/office/powerpoint/2010/main" val="1756059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31</a:t>
            </a:fld>
            <a:endParaRPr lang="fr-FR"/>
          </a:p>
        </p:txBody>
      </p:sp>
    </p:spTree>
    <p:extLst>
      <p:ext uri="{BB962C8B-B14F-4D97-AF65-F5344CB8AC3E}">
        <p14:creationId xmlns:p14="http://schemas.microsoft.com/office/powerpoint/2010/main" val="380259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32</a:t>
            </a:fld>
            <a:endParaRPr lang="fr-FR"/>
          </a:p>
        </p:txBody>
      </p:sp>
    </p:spTree>
    <p:extLst>
      <p:ext uri="{BB962C8B-B14F-4D97-AF65-F5344CB8AC3E}">
        <p14:creationId xmlns:p14="http://schemas.microsoft.com/office/powerpoint/2010/main" val="188424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33</a:t>
            </a:fld>
            <a:endParaRPr lang="fr-FR"/>
          </a:p>
        </p:txBody>
      </p:sp>
    </p:spTree>
    <p:extLst>
      <p:ext uri="{BB962C8B-B14F-4D97-AF65-F5344CB8AC3E}">
        <p14:creationId xmlns:p14="http://schemas.microsoft.com/office/powerpoint/2010/main" val="965625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889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F85813BB-EF20-44DE-AAA0-C0AAEC3D6A91}" type="slidenum">
              <a:rPr lang="en-JM" smtClean="0"/>
              <a:pPr>
                <a:defRPr/>
              </a:pPr>
              <a:t>34</a:t>
            </a:fld>
            <a:endParaRPr lang="en-JM"/>
          </a:p>
        </p:txBody>
      </p:sp>
    </p:spTree>
    <p:extLst>
      <p:ext uri="{BB962C8B-B14F-4D97-AF65-F5344CB8AC3E}">
        <p14:creationId xmlns:p14="http://schemas.microsoft.com/office/powerpoint/2010/main" val="216265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09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1BD3008-AADF-4344-AD86-4974D580337B}" type="slidenum">
              <a:rPr lang="en-JM" smtClean="0"/>
              <a:pPr>
                <a:defRPr/>
              </a:pPr>
              <a:t>35</a:t>
            </a:fld>
            <a:endParaRPr lang="en-JM"/>
          </a:p>
        </p:txBody>
      </p:sp>
    </p:spTree>
    <p:extLst>
      <p:ext uri="{BB962C8B-B14F-4D97-AF65-F5344CB8AC3E}">
        <p14:creationId xmlns:p14="http://schemas.microsoft.com/office/powerpoint/2010/main" val="3396765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19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err="1"/>
              <a:t>this</a:t>
            </a:r>
            <a:endParaRPr lang="fr-FR" sz="700" b="1" dirty="0"/>
          </a:p>
          <a:p>
            <a:endParaRPr lang="fr-FR" sz="700" dirty="0">
              <a:ea typeface="MS Mincho" pitchFamily="49" charset="-128"/>
            </a:endParaRPr>
          </a:p>
          <a:p>
            <a:r>
              <a:rPr lang="fr-FR" sz="700" dirty="0">
                <a:ea typeface="MS Mincho" pitchFamily="49" charset="-128"/>
              </a:rPr>
              <a:t>- </a:t>
            </a:r>
            <a:r>
              <a:rPr lang="fr-FR" sz="700" dirty="0" err="1">
                <a:ea typeface="MS Mincho" pitchFamily="49" charset="-128"/>
              </a:rPr>
              <a:t>this</a:t>
            </a:r>
            <a:r>
              <a:rPr lang="fr-FR" sz="700" dirty="0">
                <a:ea typeface="MS Mincho" pitchFamily="49" charset="-128"/>
              </a:rPr>
              <a:t> est un mot réservé qui fait référence à l’objet courant, c’est à dire : au niveau global, l’objet </a:t>
            </a:r>
            <a:r>
              <a:rPr lang="fr-FR" sz="700" dirty="0" err="1">
                <a:ea typeface="MS Mincho" pitchFamily="49" charset="-128"/>
              </a:rPr>
              <a:t>window</a:t>
            </a:r>
            <a:r>
              <a:rPr lang="fr-FR" sz="700" dirty="0">
                <a:ea typeface="MS Mincho" pitchFamily="49" charset="-128"/>
              </a:rPr>
              <a:t> courant (frame), dans une fonction (méthode), l’objet associé à la méthode (peut-être </a:t>
            </a:r>
            <a:r>
              <a:rPr lang="fr-FR" sz="700" dirty="0" err="1">
                <a:ea typeface="MS Mincho" pitchFamily="49" charset="-128"/>
              </a:rPr>
              <a:t>window</a:t>
            </a:r>
            <a:r>
              <a:rPr lang="fr-FR" sz="700" dirty="0">
                <a:ea typeface="MS Mincho" pitchFamily="49" charset="-128"/>
              </a:rPr>
              <a:t> pour les fonctions globales), dans les événements c’est l’objet déclencheur.</a:t>
            </a:r>
          </a:p>
          <a:p>
            <a:endParaRPr lang="fr-FR" sz="700" dirty="0"/>
          </a:p>
          <a:p>
            <a:endParaRPr lang="fr-FR" sz="700" dirty="0"/>
          </a:p>
          <a:p>
            <a:r>
              <a:rPr lang="fr-FR" sz="700" b="1" dirty="0"/>
              <a:t>new et </a:t>
            </a:r>
            <a:r>
              <a:rPr lang="fr-FR" sz="700" b="1" dirty="0" err="1"/>
              <a:t>delete</a:t>
            </a:r>
            <a:endParaRPr lang="fr-FR" sz="700" b="1" dirty="0"/>
          </a:p>
          <a:p>
            <a:endParaRPr lang="fr-FR" sz="700" dirty="0">
              <a:ea typeface="MS Mincho" pitchFamily="49" charset="-128"/>
            </a:endParaRPr>
          </a:p>
          <a:p>
            <a:r>
              <a:rPr lang="fr-FR" sz="700" dirty="0">
                <a:ea typeface="MS Mincho" pitchFamily="49" charset="-128"/>
              </a:rPr>
              <a:t>- l’opérateur new est un opérateur spécial qui permet de créer (d’allouer) un nouvel espace mémoire pour l’objet.</a:t>
            </a:r>
          </a:p>
          <a:p>
            <a:endParaRPr lang="fr-FR" sz="700" dirty="0">
              <a:ea typeface="MS Mincho" pitchFamily="49" charset="-128"/>
            </a:endParaRPr>
          </a:p>
          <a:p>
            <a:r>
              <a:rPr lang="fr-FR" sz="700" dirty="0">
                <a:ea typeface="MS Mincho" pitchFamily="49" charset="-128"/>
              </a:rPr>
              <a:t>- une chaîne pour laquelle aucun espace mémoire n’est allouée est </a:t>
            </a:r>
            <a:r>
              <a:rPr lang="fr-FR" sz="700" dirty="0" err="1">
                <a:ea typeface="MS Mincho" pitchFamily="49" charset="-128"/>
              </a:rPr>
              <a:t>null</a:t>
            </a:r>
            <a:endParaRPr lang="fr-FR" sz="700" dirty="0">
              <a:ea typeface="MS Mincho" pitchFamily="49" charset="-128"/>
            </a:endParaRPr>
          </a:p>
          <a:p>
            <a:endParaRPr lang="fr-FR" sz="700" dirty="0">
              <a:ea typeface="MS Mincho" pitchFamily="49" charset="-128"/>
            </a:endParaRPr>
          </a:p>
          <a:p>
            <a:r>
              <a:rPr lang="fr-FR" sz="700" dirty="0">
                <a:ea typeface="MS Mincho" pitchFamily="49" charset="-128"/>
              </a:rPr>
              <a:t>- pour dés-allouer la mémoire qui a été réservée, il faut utiliser l’opérateur </a:t>
            </a:r>
            <a:r>
              <a:rPr lang="fr-FR" sz="700" dirty="0" err="1">
                <a:ea typeface="MS Mincho" pitchFamily="49" charset="-128"/>
              </a:rPr>
              <a:t>delete</a:t>
            </a:r>
            <a:r>
              <a:rPr lang="fr-FR" sz="700" dirty="0">
                <a:ea typeface="MS Mincho" pitchFamily="49" charset="-128"/>
              </a:rPr>
              <a:t>. C’est important si on manipule de grandes quantités de données (ex: </a:t>
            </a:r>
            <a:r>
              <a:rPr lang="fr-FR" sz="700" dirty="0" err="1">
                <a:ea typeface="MS Mincho" pitchFamily="49" charset="-128"/>
              </a:rPr>
              <a:t>Array</a:t>
            </a:r>
            <a:r>
              <a:rPr lang="fr-FR" sz="700" dirty="0">
                <a:ea typeface="MS Mincho" pitchFamily="49" charset="-128"/>
              </a:rPr>
              <a:t> de grande taille).</a:t>
            </a:r>
            <a:endParaRPr lang="fr-FR" sz="700" dirty="0"/>
          </a:p>
          <a:p>
            <a:endParaRPr lang="fr-FR" sz="700" dirty="0"/>
          </a:p>
        </p:txBody>
      </p:sp>
      <p:sp>
        <p:nvSpPr>
          <p:cNvPr id="4" name="Espace réservé du numéro de diapositive 3"/>
          <p:cNvSpPr>
            <a:spLocks noGrp="1"/>
          </p:cNvSpPr>
          <p:nvPr>
            <p:ph type="sldNum" sz="quarter" idx="5"/>
          </p:nvPr>
        </p:nvSpPr>
        <p:spPr/>
        <p:txBody>
          <a:bodyPr/>
          <a:lstStyle/>
          <a:p>
            <a:pPr>
              <a:defRPr/>
            </a:pPr>
            <a:fld id="{69C8005A-8404-48C2-921E-8873120B20C4}" type="slidenum">
              <a:rPr lang="en-JM" smtClean="0"/>
              <a:pPr>
                <a:defRPr/>
              </a:pPr>
              <a:t>36</a:t>
            </a:fld>
            <a:endParaRPr lang="en-JM"/>
          </a:p>
        </p:txBody>
      </p:sp>
    </p:spTree>
    <p:extLst>
      <p:ext uri="{BB962C8B-B14F-4D97-AF65-F5344CB8AC3E}">
        <p14:creationId xmlns:p14="http://schemas.microsoft.com/office/powerpoint/2010/main" val="2542037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29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AC925617-D48E-4DC3-B872-DC5FE6C0682D}" type="slidenum">
              <a:rPr lang="en-JM" smtClean="0"/>
              <a:pPr>
                <a:defRPr/>
              </a:pPr>
              <a:t>37</a:t>
            </a:fld>
            <a:endParaRPr lang="en-JM"/>
          </a:p>
        </p:txBody>
      </p:sp>
    </p:spTree>
    <p:extLst>
      <p:ext uri="{BB962C8B-B14F-4D97-AF65-F5344CB8AC3E}">
        <p14:creationId xmlns:p14="http://schemas.microsoft.com/office/powerpoint/2010/main" val="1902319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38</a:t>
            </a:fld>
            <a:endParaRPr lang="en-JM"/>
          </a:p>
        </p:txBody>
      </p:sp>
    </p:spTree>
    <p:extLst>
      <p:ext uri="{BB962C8B-B14F-4D97-AF65-F5344CB8AC3E}">
        <p14:creationId xmlns:p14="http://schemas.microsoft.com/office/powerpoint/2010/main" val="213800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39</a:t>
            </a:fld>
            <a:endParaRPr lang="en-JM"/>
          </a:p>
        </p:txBody>
      </p:sp>
    </p:spTree>
    <p:extLst>
      <p:ext uri="{BB962C8B-B14F-4D97-AF65-F5344CB8AC3E}">
        <p14:creationId xmlns:p14="http://schemas.microsoft.com/office/powerpoint/2010/main" val="2038957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50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0DC6D663-BF20-4F54-B26B-5B911D48934F}" type="slidenum">
              <a:rPr lang="en-JM" smtClean="0"/>
              <a:pPr>
                <a:defRPr/>
              </a:pPr>
              <a:t>40</a:t>
            </a:fld>
            <a:endParaRPr lang="en-JM"/>
          </a:p>
        </p:txBody>
      </p:sp>
    </p:spTree>
    <p:extLst>
      <p:ext uri="{BB962C8B-B14F-4D97-AF65-F5344CB8AC3E}">
        <p14:creationId xmlns:p14="http://schemas.microsoft.com/office/powerpoint/2010/main" val="34639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60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Fonctions/Classes globales (native ou </a:t>
            </a:r>
            <a:r>
              <a:rPr lang="fr-FR" sz="700" b="1" dirty="0" err="1"/>
              <a:t>built</a:t>
            </a:r>
            <a:r>
              <a:rPr lang="fr-FR" sz="700" b="1" dirty="0"/>
              <a:t>-in)</a:t>
            </a:r>
          </a:p>
          <a:p>
            <a:endParaRPr lang="fr-FR" sz="700" dirty="0">
              <a:ea typeface="MS Mincho" pitchFamily="49" charset="-128"/>
            </a:endParaRPr>
          </a:p>
          <a:p>
            <a:r>
              <a:rPr lang="fr-FR" sz="700" dirty="0">
                <a:ea typeface="MS Mincho" pitchFamily="49" charset="-128"/>
              </a:rPr>
              <a:t>- Certains objets, classes et fonctions sont </a:t>
            </a:r>
            <a:r>
              <a:rPr lang="fr-FR" sz="700" dirty="0" err="1">
                <a:ea typeface="MS Mincho" pitchFamily="49" charset="-128"/>
              </a:rPr>
              <a:t>built</a:t>
            </a:r>
            <a:r>
              <a:rPr lang="fr-FR" sz="700" dirty="0">
                <a:ea typeface="MS Mincho" pitchFamily="49" charset="-128"/>
              </a:rPr>
              <a:t>-in, c’est à dire intégrées nativement à JS. C’est le cas de </a:t>
            </a:r>
            <a:r>
              <a:rPr lang="fr-FR" sz="700" dirty="0" err="1">
                <a:ea typeface="MS Mincho" pitchFamily="49" charset="-128"/>
              </a:rPr>
              <a:t>Boolean</a:t>
            </a:r>
            <a:r>
              <a:rPr lang="fr-FR" sz="700" dirty="0">
                <a:ea typeface="MS Mincho" pitchFamily="49" charset="-128"/>
              </a:rPr>
              <a:t>, </a:t>
            </a:r>
            <a:r>
              <a:rPr lang="fr-FR" sz="700" dirty="0" err="1">
                <a:ea typeface="MS Mincho" pitchFamily="49" charset="-128"/>
              </a:rPr>
              <a:t>Number</a:t>
            </a:r>
            <a:r>
              <a:rPr lang="fr-FR" sz="700" dirty="0">
                <a:ea typeface="MS Mincho" pitchFamily="49" charset="-128"/>
              </a:rPr>
              <a:t>, String, </a:t>
            </a:r>
            <a:r>
              <a:rPr lang="fr-FR" sz="700" dirty="0" err="1">
                <a:ea typeface="MS Mincho" pitchFamily="49" charset="-128"/>
              </a:rPr>
              <a:t>undefined</a:t>
            </a:r>
            <a:r>
              <a:rPr lang="fr-FR" sz="700" dirty="0">
                <a:ea typeface="MS Mincho" pitchFamily="49" charset="-128"/>
              </a:rPr>
              <a:t>…</a:t>
            </a:r>
            <a:br>
              <a:rPr lang="fr-FR" sz="700" dirty="0">
                <a:ea typeface="MS Mincho" pitchFamily="49" charset="-128"/>
              </a:rPr>
            </a:br>
            <a:r>
              <a:rPr lang="fr-FR" sz="700" dirty="0">
                <a:ea typeface="MS Mincho" pitchFamily="49" charset="-128"/>
              </a:rPr>
              <a:t>Les fonctions </a:t>
            </a:r>
            <a:r>
              <a:rPr lang="fr-FR" sz="700" dirty="0" err="1">
                <a:ea typeface="MS Mincho" pitchFamily="49" charset="-128"/>
              </a:rPr>
              <a:t>built</a:t>
            </a:r>
            <a:r>
              <a:rPr lang="fr-FR" sz="700" dirty="0">
                <a:ea typeface="MS Mincho" pitchFamily="49" charset="-128"/>
              </a:rPr>
              <a:t>-in sont accessibles partout et n’ont pas de propriétaire.</a:t>
            </a:r>
          </a:p>
          <a:p>
            <a:endParaRPr lang="fr-FR" sz="700" dirty="0">
              <a:ea typeface="MS Mincho" pitchFamily="49" charset="-128"/>
            </a:endParaRPr>
          </a:p>
          <a:p>
            <a:r>
              <a:rPr lang="fr-FR" sz="700" dirty="0">
                <a:ea typeface="MS Mincho" pitchFamily="49" charset="-128"/>
              </a:rPr>
              <a:t>- Les fonctions </a:t>
            </a:r>
            <a:r>
              <a:rPr lang="fr-FR" sz="700" dirty="0" err="1">
                <a:ea typeface="MS Mincho" pitchFamily="49" charset="-128"/>
              </a:rPr>
              <a:t>parseInt</a:t>
            </a:r>
            <a:r>
              <a:rPr lang="fr-FR" sz="700" dirty="0">
                <a:ea typeface="MS Mincho" pitchFamily="49" charset="-128"/>
              </a:rPr>
              <a:t> et </a:t>
            </a:r>
            <a:r>
              <a:rPr lang="fr-FR" sz="700" dirty="0" err="1">
                <a:ea typeface="MS Mincho" pitchFamily="49" charset="-128"/>
              </a:rPr>
              <a:t>parseFloat</a:t>
            </a:r>
            <a:r>
              <a:rPr lang="fr-FR" sz="700" dirty="0">
                <a:ea typeface="MS Mincho" pitchFamily="49" charset="-128"/>
              </a:rPr>
              <a:t> sont </a:t>
            </a:r>
            <a:r>
              <a:rPr lang="fr-FR" sz="700" dirty="0" err="1">
                <a:ea typeface="MS Mincho" pitchFamily="49" charset="-128"/>
              </a:rPr>
              <a:t>Built</a:t>
            </a:r>
            <a:r>
              <a:rPr lang="fr-FR" sz="700" dirty="0">
                <a:ea typeface="MS Mincho" pitchFamily="49" charset="-128"/>
              </a:rPr>
              <a:t>-in. « </a:t>
            </a:r>
            <a:r>
              <a:rPr lang="fr-FR" sz="700" dirty="0" err="1">
                <a:ea typeface="MS Mincho" pitchFamily="49" charset="-128"/>
              </a:rPr>
              <a:t>parseInt</a:t>
            </a:r>
            <a:r>
              <a:rPr lang="fr-FR" sz="700" dirty="0">
                <a:ea typeface="MS Mincho" pitchFamily="49" charset="-128"/>
              </a:rPr>
              <a:t> » renvoie un entier sur la base d’une chaîne (interprétée) et d’une base mathématique (ex: base 10 ou base 16). </a:t>
            </a: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parseInt</a:t>
            </a:r>
            <a:r>
              <a:rPr lang="fr-FR" sz="700" dirty="0">
                <a:ea typeface="MS Mincho" pitchFamily="49" charset="-128"/>
              </a:rPr>
              <a:t>('152.25', 10); » renvoie « 152 » et  « </a:t>
            </a:r>
            <a:r>
              <a:rPr lang="fr-FR" sz="700" dirty="0" err="1">
                <a:ea typeface="MS Mincho" pitchFamily="49" charset="-128"/>
              </a:rPr>
              <a:t>parseInt</a:t>
            </a:r>
            <a:r>
              <a:rPr lang="fr-FR" sz="700" dirty="0">
                <a:ea typeface="MS Mincho" pitchFamily="49" charset="-128"/>
              </a:rPr>
              <a:t>( '0xA1'); » renvoie « 161 ».</a:t>
            </a:r>
          </a:p>
          <a:p>
            <a:endParaRPr lang="fr-FR" sz="700" dirty="0">
              <a:ea typeface="MS Mincho" pitchFamily="49" charset="-128"/>
            </a:endParaRPr>
          </a:p>
          <a:p>
            <a:r>
              <a:rPr lang="fr-FR" sz="700" u="sng" dirty="0">
                <a:ea typeface="MS Mincho" pitchFamily="49" charset="-128"/>
              </a:rPr>
              <a:t>Remarques:</a:t>
            </a:r>
            <a:r>
              <a:rPr lang="fr-FR" sz="700" dirty="0">
                <a:ea typeface="MS Mincho" pitchFamily="49" charset="-128"/>
              </a:rPr>
              <a:t> les chaînes commençant par « 0x » sont interprétés en base 16 par défaut, celles commençant par 0 comme de l’octal (d’où certains déboires parfois avec les dates), les autres en base 10.</a:t>
            </a:r>
          </a:p>
          <a:p>
            <a:endParaRPr lang="fr-FR" sz="700" dirty="0"/>
          </a:p>
        </p:txBody>
      </p:sp>
      <p:sp>
        <p:nvSpPr>
          <p:cNvPr id="4" name="Espace réservé du numéro de diapositive 3"/>
          <p:cNvSpPr>
            <a:spLocks noGrp="1"/>
          </p:cNvSpPr>
          <p:nvPr>
            <p:ph type="sldNum" sz="quarter" idx="5"/>
          </p:nvPr>
        </p:nvSpPr>
        <p:spPr/>
        <p:txBody>
          <a:bodyPr/>
          <a:lstStyle/>
          <a:p>
            <a:pPr>
              <a:defRPr/>
            </a:pPr>
            <a:fld id="{3B088763-03A4-40AF-A80F-62BBB32C11D0}" type="slidenum">
              <a:rPr lang="en-JM" smtClean="0"/>
              <a:pPr>
                <a:defRPr/>
              </a:pPr>
              <a:t>41</a:t>
            </a:fld>
            <a:endParaRPr lang="en-JM"/>
          </a:p>
        </p:txBody>
      </p:sp>
    </p:spTree>
    <p:extLst>
      <p:ext uri="{BB962C8B-B14F-4D97-AF65-F5344CB8AC3E}">
        <p14:creationId xmlns:p14="http://schemas.microsoft.com/office/powerpoint/2010/main" val="1399360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70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DEE71791-C2CE-42EE-8970-AF5E49097AFB}" type="slidenum">
              <a:rPr lang="en-JM" smtClean="0"/>
              <a:pPr>
                <a:defRPr/>
              </a:pPr>
              <a:t>42</a:t>
            </a:fld>
            <a:endParaRPr lang="en-JM"/>
          </a:p>
        </p:txBody>
      </p:sp>
    </p:spTree>
    <p:extLst>
      <p:ext uri="{BB962C8B-B14F-4D97-AF65-F5344CB8AC3E}">
        <p14:creationId xmlns:p14="http://schemas.microsoft.com/office/powerpoint/2010/main" val="3463370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5955" name="Espace réservé des commentaires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fr-FR" sz="700" b="1" dirty="0">
                <a:ea typeface="MS Mincho" pitchFamily="49" charset="-128"/>
              </a:rPr>
              <a:t>PRECISIONS</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screen</a:t>
            </a:r>
            <a:r>
              <a:rPr lang="fr-FR" sz="700" dirty="0">
                <a:ea typeface="MS Mincho" pitchFamily="49" charset="-128"/>
              </a:rPr>
              <a:t> correspond à l’écran de l’internaute, on peut par exemple récupérer </a:t>
            </a:r>
            <a:r>
              <a:rPr lang="fr-FR" sz="700" dirty="0" err="1">
                <a:ea typeface="MS Mincho" pitchFamily="49" charset="-128"/>
              </a:rPr>
              <a:t>screen.width</a:t>
            </a:r>
            <a:r>
              <a:rPr lang="fr-FR" sz="700" dirty="0">
                <a:ea typeface="MS Mincho" pitchFamily="49" charset="-128"/>
              </a:rPr>
              <a:t>, </a:t>
            </a:r>
            <a:r>
              <a:rPr lang="fr-FR" sz="700" dirty="0" err="1">
                <a:ea typeface="MS Mincho" pitchFamily="49" charset="-128"/>
              </a:rPr>
              <a:t>screen.height</a:t>
            </a:r>
            <a:r>
              <a:rPr lang="fr-FR" sz="700" dirty="0">
                <a:ea typeface="MS Mincho" pitchFamily="49" charset="-128"/>
              </a:rPr>
              <a:t> pour connaître sa résolution</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navigator</a:t>
            </a:r>
            <a:r>
              <a:rPr lang="fr-FR" sz="700" dirty="0">
                <a:ea typeface="MS Mincho" pitchFamily="49" charset="-128"/>
              </a:rPr>
              <a:t> correspond au navigateur de l’internaute (MSIE, </a:t>
            </a:r>
            <a:r>
              <a:rPr lang="fr-FR" sz="700" dirty="0" err="1">
                <a:ea typeface="MS Mincho" pitchFamily="49" charset="-128"/>
              </a:rPr>
              <a:t>MFF</a:t>
            </a:r>
            <a:r>
              <a:rPr lang="fr-FR" sz="700" dirty="0">
                <a:ea typeface="MS Mincho" pitchFamily="49" charset="-128"/>
              </a:rPr>
              <a:t>), on peut récupérer des informations de paramétrage afin de personnaliser (si besoin) le code. </a:t>
            </a:r>
            <a:r>
              <a:rPr lang="fr-FR" sz="700" u="sng" dirty="0">
                <a:ea typeface="MS Mincho" pitchFamily="49" charset="-128"/>
              </a:rPr>
              <a:t>Ex:</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navigator.javaEnabled</a:t>
            </a:r>
            <a:r>
              <a:rPr lang="fr-FR" sz="700" dirty="0">
                <a:ea typeface="MS Mincho" pitchFamily="49" charset="-128"/>
              </a:rPr>
              <a:t>(); » permet de savoir s’il y a une </a:t>
            </a:r>
            <a:r>
              <a:rPr lang="fr-FR" sz="700" dirty="0" err="1">
                <a:ea typeface="MS Mincho" pitchFamily="49" charset="-128"/>
              </a:rPr>
              <a:t>JVM</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navigator.appName.indexOf</a:t>
            </a:r>
            <a:r>
              <a:rPr lang="fr-FR" sz="700" dirty="0">
                <a:ea typeface="MS Mincho" pitchFamily="49" charset="-128"/>
              </a:rPr>
              <a:t>("Netscape"); » pour ce type de navigateur</a:t>
            </a:r>
          </a:p>
          <a:p>
            <a:pPr>
              <a:defRPr/>
            </a:pPr>
            <a:endParaRPr lang="fr-FR" sz="700" dirty="0">
              <a:ea typeface="MS Mincho" pitchFamily="49" charset="-128"/>
            </a:endParaRPr>
          </a:p>
          <a:p>
            <a:pPr marL="158247" indent="-158247">
              <a:buFontTx/>
              <a:buChar char="-"/>
              <a:defRPr/>
            </a:pPr>
            <a:r>
              <a:rPr lang="fr-FR" sz="700" dirty="0">
                <a:ea typeface="MS Mincho" pitchFamily="49" charset="-128"/>
              </a:rPr>
              <a:t>L’objet </a:t>
            </a:r>
            <a:r>
              <a:rPr lang="fr-FR" sz="700" dirty="0" err="1">
                <a:ea typeface="MS Mincho" pitchFamily="49" charset="-128"/>
              </a:rPr>
              <a:t>window</a:t>
            </a:r>
            <a:r>
              <a:rPr lang="fr-FR" sz="700" dirty="0">
                <a:ea typeface="MS Mincho" pitchFamily="49" charset="-128"/>
              </a:rPr>
              <a:t> correspond à la fenêtre courante (frame si </a:t>
            </a:r>
            <a:r>
              <a:rPr lang="fr-FR" sz="700" dirty="0" err="1">
                <a:ea typeface="MS Mincho" pitchFamily="49" charset="-128"/>
              </a:rPr>
              <a:t>frameset</a:t>
            </a:r>
            <a:r>
              <a:rPr lang="fr-FR" sz="700" dirty="0">
                <a:ea typeface="MS Mincho" pitchFamily="49" charset="-128"/>
              </a:rPr>
              <a:t>), on peut par exemple récupérer l’URL (pratique pour la méthode </a:t>
            </a:r>
            <a:r>
              <a:rPr lang="fr-FR" sz="700" dirty="0" err="1">
                <a:ea typeface="MS Mincho" pitchFamily="49" charset="-128"/>
              </a:rPr>
              <a:t>GET</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window.location</a:t>
            </a:r>
            <a:r>
              <a:rPr lang="fr-FR" sz="700" dirty="0">
                <a:ea typeface="MS Mincho" pitchFamily="49" charset="-128"/>
              </a:rPr>
              <a:t> » et « </a:t>
            </a:r>
            <a:r>
              <a:rPr lang="fr-FR" sz="700" dirty="0" err="1">
                <a:ea typeface="MS Mincho" pitchFamily="49" charset="-128"/>
              </a:rPr>
              <a:t>window.location.search</a:t>
            </a:r>
            <a:r>
              <a:rPr lang="fr-FR" sz="700" dirty="0">
                <a:ea typeface="MS Mincho" pitchFamily="49" charset="-128"/>
              </a:rPr>
              <a:t> »</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alert</a:t>
            </a:r>
            <a:r>
              <a:rPr lang="fr-FR" sz="700" dirty="0">
                <a:ea typeface="MS Mincho" pitchFamily="49" charset="-128"/>
              </a:rPr>
              <a:t>('</a:t>
            </a:r>
            <a:r>
              <a:rPr lang="fr-FR" sz="700" u="sng" dirty="0">
                <a:ea typeface="MS Mincho" pitchFamily="49" charset="-128"/>
              </a:rPr>
              <a:t>message</a:t>
            </a:r>
            <a:r>
              <a:rPr lang="fr-FR" sz="700" dirty="0">
                <a:ea typeface="MS Mincho" pitchFamily="49" charset="-128"/>
              </a:rPr>
              <a:t>'); pour afficher un message dans une </a:t>
            </a:r>
            <a:r>
              <a:rPr lang="fr-FR" sz="700" dirty="0" err="1">
                <a:ea typeface="MS Mincho" pitchFamily="49" charset="-128"/>
              </a:rPr>
              <a:t>dialogbox</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history</a:t>
            </a:r>
            <a:r>
              <a:rPr lang="fr-FR" sz="700" dirty="0">
                <a:ea typeface="MS Mincho" pitchFamily="49" charset="-128"/>
              </a:rPr>
              <a:t>[.go(-1)]; pour revenir 1 action en arrière</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.]close(); pour fermer la fenêtre courante</a:t>
            </a:r>
            <a:br>
              <a:rPr lang="fr-FR" sz="700" dirty="0">
                <a:ea typeface="MS Mincho" pitchFamily="49" charset="-128"/>
              </a:rPr>
            </a:br>
            <a:r>
              <a:rPr lang="fr-FR" sz="700" dirty="0" err="1">
                <a:ea typeface="MS Mincho" pitchFamily="49" charset="-128"/>
              </a:rPr>
              <a:t>window.open</a:t>
            </a:r>
            <a:r>
              <a:rPr lang="fr-FR" sz="700" dirty="0">
                <a:ea typeface="MS Mincho" pitchFamily="49" charset="-128"/>
              </a:rPr>
              <a:t>(</a:t>
            </a:r>
            <a:r>
              <a:rPr lang="fr-FR" sz="700" u="sng" dirty="0" err="1">
                <a:ea typeface="MS Mincho" pitchFamily="49" charset="-128"/>
              </a:rPr>
              <a:t>URL</a:t>
            </a:r>
            <a:r>
              <a:rPr lang="fr-FR" sz="700" dirty="0" err="1">
                <a:ea typeface="MS Mincho" pitchFamily="49" charset="-128"/>
              </a:rPr>
              <a:t>,</a:t>
            </a:r>
            <a:r>
              <a:rPr lang="fr-FR" sz="700" u="sng" dirty="0" err="1">
                <a:ea typeface="MS Mincho" pitchFamily="49" charset="-128"/>
              </a:rPr>
              <a:t>nom_frame</a:t>
            </a:r>
            <a:r>
              <a:rPr lang="fr-FR" sz="700" dirty="0" err="1">
                <a:ea typeface="MS Mincho" pitchFamily="49" charset="-128"/>
              </a:rPr>
              <a:t>,</a:t>
            </a:r>
            <a:r>
              <a:rPr lang="fr-FR" sz="700" u="sng" dirty="0" err="1">
                <a:ea typeface="MS Mincho" pitchFamily="49" charset="-128"/>
              </a:rPr>
              <a:t>params_frame</a:t>
            </a:r>
            <a:r>
              <a:rPr lang="fr-FR" sz="700" dirty="0">
                <a:ea typeface="MS Mincho" pitchFamily="49" charset="-128"/>
              </a:rPr>
              <a:t>) (précis &amp; sans espaces)</a:t>
            </a:r>
          </a:p>
          <a:p>
            <a:pPr marL="158247" indent="-158247">
              <a:buFontTx/>
              <a:buChar char="-"/>
              <a:defRPr/>
            </a:pPr>
            <a:endParaRPr lang="fr-FR" sz="700" dirty="0">
              <a:ea typeface="MS Mincho" pitchFamily="49" charset="-128"/>
            </a:endParaRPr>
          </a:p>
          <a:p>
            <a:pPr>
              <a:defRPr/>
            </a:pPr>
            <a:r>
              <a:rPr lang="fr-FR" sz="700" b="1" dirty="0"/>
              <a:t>document</a:t>
            </a:r>
          </a:p>
          <a:p>
            <a:pPr>
              <a:defRPr/>
            </a:pPr>
            <a:endParaRPr lang="fr-FR" sz="700" dirty="0">
              <a:ea typeface="MS Mincho" pitchFamily="49" charset="-128"/>
            </a:endParaRPr>
          </a:p>
          <a:p>
            <a:pPr>
              <a:defRPr/>
            </a:pPr>
            <a:r>
              <a:rPr lang="fr-FR" sz="700" dirty="0">
                <a:ea typeface="MS Mincho" pitchFamily="49" charset="-128"/>
              </a:rPr>
              <a:t>- L’objet document correspond à la page chargée, on peut utiliser : </a:t>
            </a:r>
            <a:br>
              <a:rPr lang="fr-FR" sz="700" dirty="0">
                <a:ea typeface="MS Mincho" pitchFamily="49" charset="-128"/>
              </a:rPr>
            </a:br>
            <a:r>
              <a:rPr lang="fr-FR" sz="700" dirty="0" err="1">
                <a:ea typeface="MS Mincho" pitchFamily="49" charset="-128"/>
              </a:rPr>
              <a:t>document.write</a:t>
            </a:r>
            <a:r>
              <a:rPr lang="fr-FR" sz="700" dirty="0">
                <a:ea typeface="MS Mincho" pitchFamily="49" charset="-128"/>
              </a:rPr>
              <a:t>('</a:t>
            </a:r>
            <a:r>
              <a:rPr lang="fr-FR" sz="700" u="sng" dirty="0">
                <a:ea typeface="MS Mincho" pitchFamily="49" charset="-128"/>
              </a:rPr>
              <a:t>texte à écrire</a:t>
            </a:r>
            <a:r>
              <a:rPr lang="fr-FR" sz="700" dirty="0">
                <a:ea typeface="MS Mincho" pitchFamily="49" charset="-128"/>
              </a:rPr>
              <a:t>') pour écrire dans la page</a:t>
            </a:r>
            <a:br>
              <a:rPr lang="fr-FR" sz="700" dirty="0">
                <a:ea typeface="MS Mincho" pitchFamily="49" charset="-128"/>
              </a:rPr>
            </a:br>
            <a:r>
              <a:rPr lang="fr-FR" sz="700" dirty="0" err="1">
                <a:ea typeface="MS Mincho" pitchFamily="49" charset="-128"/>
              </a:rPr>
              <a:t>document.body.clientWidth</a:t>
            </a:r>
            <a:r>
              <a:rPr lang="fr-FR" sz="700" dirty="0">
                <a:ea typeface="MS Mincho" pitchFamily="49" charset="-128"/>
              </a:rPr>
              <a:t> (ou </a:t>
            </a:r>
            <a:r>
              <a:rPr lang="fr-FR" sz="700" dirty="0" err="1">
                <a:ea typeface="MS Mincho" pitchFamily="49" charset="-128"/>
              </a:rPr>
              <a:t>Height</a:t>
            </a:r>
            <a:r>
              <a:rPr lang="fr-FR" sz="700" dirty="0">
                <a:ea typeface="MS Mincho" pitchFamily="49" charset="-128"/>
              </a:rPr>
              <a:t>) pour savoir la taille intérieure de page </a:t>
            </a:r>
            <a:br>
              <a:rPr lang="fr-FR" sz="700" dirty="0">
                <a:ea typeface="MS Mincho" pitchFamily="49" charset="-128"/>
              </a:rPr>
            </a:br>
            <a:r>
              <a:rPr lang="fr-FR" sz="700" dirty="0" err="1">
                <a:ea typeface="MS Mincho" pitchFamily="49" charset="-128"/>
              </a:rPr>
              <a:t>document.forms</a:t>
            </a:r>
            <a:r>
              <a:rPr lang="fr-FR" sz="700" dirty="0">
                <a:ea typeface="MS Mincho" pitchFamily="49" charset="-128"/>
              </a:rPr>
              <a:t>[0], </a:t>
            </a:r>
            <a:r>
              <a:rPr lang="fr-FR" sz="700" dirty="0" err="1">
                <a:ea typeface="MS Mincho" pitchFamily="49" charset="-128"/>
              </a:rPr>
              <a:t>document.layers</a:t>
            </a:r>
            <a:r>
              <a:rPr lang="fr-FR" sz="700" dirty="0">
                <a:ea typeface="MS Mincho" pitchFamily="49" charset="-128"/>
              </a:rPr>
              <a:t>['lyr1'] pour accéder aux objets (DOM0)</a:t>
            </a:r>
          </a:p>
          <a:p>
            <a:pPr>
              <a:defRPr/>
            </a:pPr>
            <a:endParaRPr lang="fr-FR" sz="700" dirty="0">
              <a:ea typeface="MS Mincho" pitchFamily="49" charset="-128"/>
            </a:endParaRPr>
          </a:p>
          <a:p>
            <a:pPr>
              <a:defRPr/>
            </a:pPr>
            <a:r>
              <a:rPr lang="fr-FR" sz="700" dirty="0">
                <a:ea typeface="MS Mincho" pitchFamily="49" charset="-128"/>
              </a:rPr>
              <a:t>- Par exemple, avec un script simple on peut procéder à des permutations d’images. « documents. images[0].</a:t>
            </a:r>
            <a:r>
              <a:rPr lang="fr-FR" sz="700" dirty="0" err="1">
                <a:ea typeface="MS Mincho" pitchFamily="49" charset="-128"/>
              </a:rPr>
              <a:t>src</a:t>
            </a:r>
            <a:r>
              <a:rPr lang="fr-FR" sz="700" dirty="0">
                <a:ea typeface="MS Mincho" pitchFamily="49" charset="-128"/>
              </a:rPr>
              <a:t> = ».</a:t>
            </a:r>
          </a:p>
          <a:p>
            <a:pPr>
              <a:defRPr/>
            </a:pPr>
            <a:endParaRPr lang="fr-FR" sz="700" dirty="0"/>
          </a:p>
          <a:p>
            <a:pPr>
              <a:defRPr/>
            </a:pPr>
            <a:endParaRPr lang="fr-FR" sz="700" dirty="0"/>
          </a:p>
          <a:p>
            <a:pPr>
              <a:defRPr/>
            </a:pPr>
            <a:r>
              <a:rPr lang="fr-FR" sz="700" b="1" dirty="0"/>
              <a:t>e-mails (« </a:t>
            </a:r>
            <a:r>
              <a:rPr lang="fr-FR" sz="700" b="1" dirty="0" err="1"/>
              <a:t>mailto</a:t>
            </a:r>
            <a:r>
              <a:rPr lang="fr-FR" sz="700" b="1" dirty="0"/>
              <a:t> » pas </a:t>
            </a:r>
            <a:r>
              <a:rPr lang="fr-FR" sz="700" b="1" dirty="0" err="1"/>
              <a:t>js</a:t>
            </a:r>
            <a:r>
              <a:rPr lang="fr-FR" sz="700" b="1" dirty="0"/>
              <a:t> mais assimilée)</a:t>
            </a:r>
          </a:p>
          <a:p>
            <a:pPr>
              <a:defRPr/>
            </a:pPr>
            <a:endParaRPr lang="fr-FR" sz="700" dirty="0">
              <a:ea typeface="MS Mincho" pitchFamily="49" charset="-128"/>
            </a:endParaRPr>
          </a:p>
          <a:p>
            <a:pPr>
              <a:defRPr/>
            </a:pPr>
            <a:r>
              <a:rPr lang="fr-FR" sz="700" dirty="0">
                <a:ea typeface="MS Mincho" pitchFamily="49" charset="-128"/>
              </a:rPr>
              <a:t>- La commande </a:t>
            </a:r>
            <a:r>
              <a:rPr lang="fr-FR" sz="700" dirty="0" err="1">
                <a:ea typeface="MS Mincho" pitchFamily="49" charset="-128"/>
              </a:rPr>
              <a:t>mailto</a:t>
            </a:r>
            <a:r>
              <a:rPr lang="fr-FR" sz="700" dirty="0">
                <a:ea typeface="MS Mincho" pitchFamily="49" charset="-128"/>
              </a:rPr>
              <a:t> est une commande HTML souvent assimilée à du </a:t>
            </a:r>
            <a:r>
              <a:rPr lang="fr-FR" sz="700" dirty="0" err="1">
                <a:ea typeface="MS Mincho" pitchFamily="49" charset="-128"/>
              </a:rPr>
              <a:t>JS</a:t>
            </a:r>
            <a:r>
              <a:rPr lang="fr-FR" sz="700" dirty="0">
                <a:ea typeface="MS Mincho" pitchFamily="49" charset="-128"/>
              </a:rPr>
              <a:t>, elle permet d’ouvrir l’outil d’envoi d’e-mails (MS </a:t>
            </a:r>
            <a:r>
              <a:rPr lang="fr-FR" sz="700" dirty="0" err="1">
                <a:ea typeface="MS Mincho" pitchFamily="49" charset="-128"/>
              </a:rPr>
              <a:t>OE</a:t>
            </a:r>
            <a:r>
              <a:rPr lang="fr-FR" sz="700" dirty="0">
                <a:ea typeface="MS Mincho" pitchFamily="49" charset="-128"/>
              </a:rPr>
              <a:t>, Mozilla </a:t>
            </a:r>
            <a:r>
              <a:rPr lang="fr-FR" sz="700" dirty="0" err="1">
                <a:ea typeface="MS Mincho" pitchFamily="49" charset="-128"/>
              </a:rPr>
              <a:t>Thunder</a:t>
            </a:r>
            <a:r>
              <a:rPr lang="fr-FR" sz="700" dirty="0">
                <a:ea typeface="MS Mincho" pitchFamily="49" charset="-128"/>
              </a:rPr>
              <a:t> </a:t>
            </a:r>
            <a:r>
              <a:rPr lang="fr-FR" sz="700" dirty="0" err="1">
                <a:ea typeface="MS Mincho" pitchFamily="49" charset="-128"/>
              </a:rPr>
              <a:t>Bird</a:t>
            </a:r>
            <a:r>
              <a:rPr lang="fr-FR" sz="700" dirty="0">
                <a:ea typeface="MS Mincho" pitchFamily="49" charset="-128"/>
              </a:rPr>
              <a:t>…) de l’internaute en lui transmettant des paramètres (sujet, adresse e-mail du destinataire, texte par défaut …). On la met dans un lien.</a:t>
            </a:r>
          </a:p>
          <a:p>
            <a:pPr>
              <a:defRPr/>
            </a:pPr>
            <a:endParaRPr lang="fr-FR" sz="700" dirty="0">
              <a:ea typeface="MS Mincho" pitchFamily="49" charset="-128"/>
            </a:endParaRPr>
          </a:p>
          <a:p>
            <a:pPr>
              <a:defRPr/>
            </a:pPr>
            <a:r>
              <a:rPr lang="fr-FR" sz="700" dirty="0">
                <a:ea typeface="MS Mincho" pitchFamily="49" charset="-128"/>
              </a:rPr>
              <a:t>- ex: « mailto:info@web.com?subject=Sujet%20du%20courrier&amp;body=… »</a:t>
            </a:r>
            <a:endParaRPr lang="fr-FR" sz="700" dirty="0"/>
          </a:p>
          <a:p>
            <a:pPr marL="158247" indent="-158247">
              <a:buFontTx/>
              <a:buChar char="-"/>
              <a:defRPr/>
            </a:pPr>
            <a:endParaRPr lang="fr-FR" sz="700" dirty="0"/>
          </a:p>
          <a:p>
            <a:pPr>
              <a:defRPr/>
            </a:pPr>
            <a:endParaRPr lang="fr-FR" sz="700" dirty="0"/>
          </a:p>
        </p:txBody>
      </p:sp>
      <p:sp>
        <p:nvSpPr>
          <p:cNvPr id="4" name="Espace réservé du numéro de diapositive 3"/>
          <p:cNvSpPr>
            <a:spLocks noGrp="1"/>
          </p:cNvSpPr>
          <p:nvPr>
            <p:ph type="sldNum" sz="quarter" idx="5"/>
          </p:nvPr>
        </p:nvSpPr>
        <p:spPr/>
        <p:txBody>
          <a:bodyPr/>
          <a:lstStyle/>
          <a:p>
            <a:pPr>
              <a:defRPr/>
            </a:pPr>
            <a:fld id="{34BE107D-9076-4888-AE3E-B67E55D5F0F1}" type="slidenum">
              <a:rPr lang="en-JM" smtClean="0"/>
              <a:pPr>
                <a:defRPr/>
              </a:pPr>
              <a:t>43</a:t>
            </a:fld>
            <a:endParaRPr lang="en-JM"/>
          </a:p>
        </p:txBody>
      </p:sp>
    </p:spTree>
    <p:extLst>
      <p:ext uri="{BB962C8B-B14F-4D97-AF65-F5344CB8AC3E}">
        <p14:creationId xmlns:p14="http://schemas.microsoft.com/office/powerpoint/2010/main" val="3075700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630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ea typeface="MS Mincho" pitchFamily="49" charset="-128"/>
              </a:rPr>
              <a:t>PRECISIONS</a:t>
            </a:r>
          </a:p>
          <a:p>
            <a:endParaRPr lang="fr-FR">
              <a:ea typeface="MS Mincho" pitchFamily="49" charset="-128"/>
            </a:endParaRPr>
          </a:p>
          <a:p>
            <a:r>
              <a:rPr lang="fr-FR">
                <a:ea typeface="MS Mincho" pitchFamily="49" charset="-128"/>
              </a:rPr>
              <a:t>- Comme expliqué précédemment, les événements sont des stimuli. Les objets sont adaptés à répondre à certains stimuli et disposent donc de gestionnaires d’événements. Par exemple, quand on passe le curseur de la souris sur un lien, il reçoit le stimulus (MouseOver) « la souris est au dessus », il déclenche alors son gestionnaire d’événement onMouseOver (l’action à faire dans ce cas). Ainsi, en JS, pour indiquer ce que doit faire le gestionnaire d’événement, il suffit de mettre dans le code de l’objet : « onMouseOver="…code JS…" » (inutile de mettre « JavaScript: »). </a:t>
            </a:r>
            <a:r>
              <a:rPr lang="fr-FR" u="sng">
                <a:ea typeface="MS Mincho" pitchFamily="49" charset="-128"/>
              </a:rPr>
              <a:t>ex:</a:t>
            </a:r>
            <a:r>
              <a:rPr lang="fr-FR">
                <a:ea typeface="MS Mincho" pitchFamily="49" charset="-128"/>
              </a:rPr>
              <a:t> &lt;input type="text" id="txtNom" name="txtNom" onClick="alert('test ');"&gt;</a:t>
            </a:r>
            <a:br>
              <a:rPr lang="fr-FR">
                <a:ea typeface="MS Mincho" pitchFamily="49" charset="-128"/>
              </a:rPr>
            </a:br>
            <a:r>
              <a:rPr lang="fr-FR" u="sng">
                <a:ea typeface="MS Mincho" pitchFamily="49" charset="-128"/>
              </a:rPr>
              <a:t>Remarque:</a:t>
            </a:r>
            <a:r>
              <a:rPr lang="fr-FR">
                <a:ea typeface="MS Mincho" pitchFamily="49" charset="-128"/>
              </a:rPr>
              <a:t> ceci est un exemple de code obtrusive (non-compatible avec la séparation contenu/mef)</a:t>
            </a:r>
          </a:p>
          <a:p>
            <a:endParaRPr lang="fr-FR">
              <a:ea typeface="MS Mincho" pitchFamily="49" charset="-128"/>
            </a:endParaRPr>
          </a:p>
          <a:p>
            <a:r>
              <a:rPr lang="fr-FR">
                <a:ea typeface="MS Mincho" pitchFamily="49" charset="-128"/>
              </a:rPr>
              <a:t>- notez que les messages d’événements envoyés ainsi que la manière dont ils sont envoyés dépendent du SE et du navigateur de l’internaute (qui offrent un environnement d’interaction à ces messages).</a:t>
            </a:r>
          </a:p>
          <a:p>
            <a:endParaRPr lang="fr-FR"/>
          </a:p>
        </p:txBody>
      </p:sp>
      <p:sp>
        <p:nvSpPr>
          <p:cNvPr id="4" name="Espace réservé du numéro de diapositive 3"/>
          <p:cNvSpPr>
            <a:spLocks noGrp="1"/>
          </p:cNvSpPr>
          <p:nvPr>
            <p:ph type="sldNum" sz="quarter" idx="5"/>
          </p:nvPr>
        </p:nvSpPr>
        <p:spPr/>
        <p:txBody>
          <a:bodyPr/>
          <a:lstStyle/>
          <a:p>
            <a:pPr>
              <a:defRPr/>
            </a:pPr>
            <a:fld id="{33E73FDB-205A-4B0B-AF33-ADE6F31DF8D0}" type="slidenum">
              <a:rPr lang="en-JM" smtClean="0"/>
              <a:pPr>
                <a:defRPr/>
              </a:pPr>
              <a:t>44</a:t>
            </a:fld>
            <a:endParaRPr lang="en-JM"/>
          </a:p>
        </p:txBody>
      </p:sp>
    </p:spTree>
    <p:extLst>
      <p:ext uri="{BB962C8B-B14F-4D97-AF65-F5344CB8AC3E}">
        <p14:creationId xmlns:p14="http://schemas.microsoft.com/office/powerpoint/2010/main" val="7553926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73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DC528CD-174F-45E4-B479-B2AC1746661A}" type="slidenum">
              <a:rPr lang="en-JM" smtClean="0"/>
              <a:pPr>
                <a:defRPr/>
              </a:pPr>
              <a:t>45</a:t>
            </a:fld>
            <a:endParaRPr lang="en-JM"/>
          </a:p>
        </p:txBody>
      </p:sp>
    </p:spTree>
    <p:extLst>
      <p:ext uri="{BB962C8B-B14F-4D97-AF65-F5344CB8AC3E}">
        <p14:creationId xmlns:p14="http://schemas.microsoft.com/office/powerpoint/2010/main" val="1834204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835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128E33-28CB-425B-BDFA-E89528B1732F}" type="slidenum">
              <a:rPr lang="en-JM" smtClean="0"/>
              <a:pPr>
                <a:defRPr/>
              </a:pPr>
              <a:t>46</a:t>
            </a:fld>
            <a:endParaRPr lang="en-JM"/>
          </a:p>
        </p:txBody>
      </p:sp>
    </p:spTree>
    <p:extLst>
      <p:ext uri="{BB962C8B-B14F-4D97-AF65-F5344CB8AC3E}">
        <p14:creationId xmlns:p14="http://schemas.microsoft.com/office/powerpoint/2010/main" val="4187774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93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E46A15B-652A-4BAB-8076-EB109530379B}" type="slidenum">
              <a:rPr lang="en-JM" smtClean="0"/>
              <a:pPr>
                <a:defRPr/>
              </a:pPr>
              <a:t>47</a:t>
            </a:fld>
            <a:endParaRPr lang="en-JM"/>
          </a:p>
        </p:txBody>
      </p:sp>
    </p:spTree>
    <p:extLst>
      <p:ext uri="{BB962C8B-B14F-4D97-AF65-F5344CB8AC3E}">
        <p14:creationId xmlns:p14="http://schemas.microsoft.com/office/powerpoint/2010/main" val="1631618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04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64EB0EB5-74D5-4B5B-A2B4-3F63DA123190}" type="slidenum">
              <a:rPr lang="en-JM" smtClean="0"/>
              <a:pPr>
                <a:defRPr/>
              </a:pPr>
              <a:t>48</a:t>
            </a:fld>
            <a:endParaRPr lang="en-JM"/>
          </a:p>
        </p:txBody>
      </p:sp>
    </p:spTree>
    <p:extLst>
      <p:ext uri="{BB962C8B-B14F-4D97-AF65-F5344CB8AC3E}">
        <p14:creationId xmlns:p14="http://schemas.microsoft.com/office/powerpoint/2010/main" val="4520738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14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8DC775-2C93-486F-83A5-BE29A7F1AEFD}" type="slidenum">
              <a:rPr lang="en-JM" smtClean="0"/>
              <a:pPr>
                <a:defRPr/>
              </a:pPr>
              <a:t>49</a:t>
            </a:fld>
            <a:endParaRPr lang="en-JM"/>
          </a:p>
        </p:txBody>
      </p:sp>
    </p:spTree>
    <p:extLst>
      <p:ext uri="{BB962C8B-B14F-4D97-AF65-F5344CB8AC3E}">
        <p14:creationId xmlns:p14="http://schemas.microsoft.com/office/powerpoint/2010/main" val="113200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a:p>
        </p:txBody>
      </p:sp>
    </p:spTree>
    <p:extLst>
      <p:ext uri="{BB962C8B-B14F-4D97-AF65-F5344CB8AC3E}">
        <p14:creationId xmlns:p14="http://schemas.microsoft.com/office/powerpoint/2010/main" val="1147186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24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Exemple de code JS discret :</a:t>
            </a:r>
          </a:p>
          <a:p>
            <a:r>
              <a:rPr lang="fr-FR" sz="700" dirty="0" err="1"/>
              <a:t>function</a:t>
            </a:r>
            <a:r>
              <a:rPr lang="fr-FR" sz="700" dirty="0"/>
              <a:t> </a:t>
            </a:r>
            <a:r>
              <a:rPr lang="fr-FR" sz="700" dirty="0" err="1"/>
              <a:t>addEvent</a:t>
            </a:r>
            <a:r>
              <a:rPr lang="fr-FR" sz="700" dirty="0"/>
              <a:t>( </a:t>
            </a:r>
            <a:r>
              <a:rPr lang="fr-FR" sz="700" dirty="0" err="1"/>
              <a:t>emt</a:t>
            </a:r>
            <a:r>
              <a:rPr lang="fr-FR" sz="700" dirty="0"/>
              <a:t>, </a:t>
            </a:r>
            <a:r>
              <a:rPr lang="fr-FR" sz="700" dirty="0" err="1"/>
              <a:t>evt</a:t>
            </a:r>
            <a:r>
              <a:rPr lang="fr-FR" sz="700" dirty="0"/>
              <a:t>, </a:t>
            </a:r>
            <a:r>
              <a:rPr lang="fr-FR" sz="700" dirty="0" err="1"/>
              <a:t>fnc</a:t>
            </a:r>
            <a:r>
              <a:rPr lang="fr-FR" sz="700" dirty="0"/>
              <a:t>, bbl)</a:t>
            </a:r>
          </a:p>
          <a:p>
            <a:r>
              <a:rPr lang="fr-FR" sz="700" dirty="0"/>
              <a:t>{</a:t>
            </a:r>
          </a:p>
          <a:p>
            <a:r>
              <a:rPr lang="fr-FR" sz="700" dirty="0"/>
              <a:t>	if( </a:t>
            </a:r>
            <a:r>
              <a:rPr lang="fr-FR" sz="700" dirty="0" err="1"/>
              <a:t>emt.attachEvent</a:t>
            </a:r>
            <a:r>
              <a:rPr lang="fr-FR" sz="700" dirty="0"/>
              <a:t>) </a:t>
            </a:r>
            <a:r>
              <a:rPr lang="fr-FR" sz="700" dirty="0" err="1"/>
              <a:t>emt.attachEvent</a:t>
            </a:r>
            <a:r>
              <a:rPr lang="fr-FR" sz="700" dirty="0"/>
              <a:t>( 'on' + </a:t>
            </a:r>
            <a:r>
              <a:rPr lang="fr-FR" sz="700" dirty="0" err="1"/>
              <a:t>evt</a:t>
            </a:r>
            <a:r>
              <a:rPr lang="fr-FR" sz="700" dirty="0"/>
              <a:t>, </a:t>
            </a:r>
            <a:r>
              <a:rPr lang="fr-FR" sz="700" dirty="0" err="1"/>
              <a:t>fnc</a:t>
            </a:r>
            <a:r>
              <a:rPr lang="fr-FR" sz="700" dirty="0"/>
              <a:t>); //4 MSIE</a:t>
            </a:r>
          </a:p>
          <a:p>
            <a:r>
              <a:rPr lang="fr-FR" sz="700" dirty="0"/>
              <a:t>	</a:t>
            </a:r>
            <a:r>
              <a:rPr lang="fr-FR" sz="700" dirty="0" err="1"/>
              <a:t>else</a:t>
            </a:r>
            <a:r>
              <a:rPr lang="fr-FR" sz="700" dirty="0"/>
              <a:t> if( </a:t>
            </a:r>
            <a:r>
              <a:rPr lang="fr-FR" sz="700" dirty="0" err="1"/>
              <a:t>emt.addEventListener</a:t>
            </a:r>
            <a:r>
              <a:rPr lang="fr-FR" sz="700" dirty="0"/>
              <a:t>) </a:t>
            </a:r>
            <a:r>
              <a:rPr lang="fr-FR" sz="700" dirty="0" err="1"/>
              <a:t>emt.addEventListener</a:t>
            </a:r>
            <a:r>
              <a:rPr lang="fr-FR" sz="700" dirty="0"/>
              <a:t>( </a:t>
            </a:r>
            <a:r>
              <a:rPr lang="fr-FR" sz="700" dirty="0" err="1"/>
              <a:t>evt</a:t>
            </a:r>
            <a:r>
              <a:rPr lang="fr-FR" sz="700" dirty="0"/>
              <a:t>, </a:t>
            </a:r>
            <a:r>
              <a:rPr lang="fr-FR" sz="700" dirty="0" err="1"/>
              <a:t>fnc</a:t>
            </a:r>
            <a:r>
              <a:rPr lang="fr-FR" sz="700" dirty="0"/>
              <a:t>, bbl); //4 ECMA ex: MFF</a:t>
            </a:r>
          </a:p>
          <a:p>
            <a:r>
              <a:rPr lang="fr-FR" sz="700" dirty="0"/>
              <a:t>}</a:t>
            </a:r>
          </a:p>
          <a:p>
            <a:endParaRPr lang="fr-FR" sz="700" dirty="0"/>
          </a:p>
          <a:p>
            <a:r>
              <a:rPr lang="fr-FR" sz="700" dirty="0" err="1"/>
              <a:t>function</a:t>
            </a:r>
            <a:r>
              <a:rPr lang="fr-FR" sz="700" dirty="0"/>
              <a:t> </a:t>
            </a:r>
            <a:r>
              <a:rPr lang="fr-FR" sz="700" dirty="0" err="1"/>
              <a:t>initEvents</a:t>
            </a:r>
            <a:r>
              <a:rPr lang="fr-FR" sz="700" dirty="0"/>
              <a:t>()</a:t>
            </a:r>
          </a:p>
          <a:p>
            <a:r>
              <a:rPr lang="fr-FR" sz="700" dirty="0"/>
              <a:t>{</a:t>
            </a:r>
          </a:p>
          <a:p>
            <a:r>
              <a:rPr lang="fr-FR" sz="700" dirty="0"/>
              <a:t>	</a:t>
            </a:r>
            <a:r>
              <a:rPr lang="fr-FR" sz="700" dirty="0" err="1"/>
              <a:t>addEvent</a:t>
            </a:r>
            <a:r>
              <a:rPr lang="fr-FR" sz="700" dirty="0"/>
              <a:t>( </a:t>
            </a:r>
            <a:r>
              <a:rPr lang="fr-FR" sz="700" dirty="0" err="1"/>
              <a:t>document.getElementById</a:t>
            </a:r>
            <a:r>
              <a:rPr lang="fr-FR" sz="700" dirty="0"/>
              <a:t>('</a:t>
            </a:r>
            <a:r>
              <a:rPr lang="fr-FR" sz="700" dirty="0" err="1"/>
              <a:t>btn_cmd</a:t>
            </a:r>
            <a:r>
              <a:rPr lang="fr-FR" sz="700" dirty="0"/>
              <a:t>'), 'click', </a:t>
            </a:r>
            <a:r>
              <a:rPr lang="fr-FR" sz="700" dirty="0" err="1"/>
              <a:t>evalCmd</a:t>
            </a:r>
            <a:r>
              <a:rPr lang="fr-FR" sz="700" dirty="0"/>
              <a:t>, false);</a:t>
            </a:r>
          </a:p>
          <a:p>
            <a:r>
              <a:rPr lang="fr-FR" sz="700" dirty="0"/>
              <a:t>}</a:t>
            </a:r>
          </a:p>
          <a:p>
            <a:endParaRPr lang="fr-FR" sz="700" dirty="0"/>
          </a:p>
          <a:p>
            <a:r>
              <a:rPr lang="fr-FR" sz="700" dirty="0" err="1"/>
              <a:t>function</a:t>
            </a:r>
            <a:r>
              <a:rPr lang="fr-FR" sz="700" dirty="0"/>
              <a:t> </a:t>
            </a:r>
            <a:r>
              <a:rPr lang="fr-FR" sz="700" dirty="0" err="1"/>
              <a:t>evalCmd</a:t>
            </a:r>
            <a:r>
              <a:rPr lang="fr-FR" sz="700" dirty="0"/>
              <a:t>()</a:t>
            </a:r>
          </a:p>
          <a:p>
            <a:r>
              <a:rPr lang="fr-FR" sz="700" dirty="0"/>
              <a:t>{</a:t>
            </a:r>
          </a:p>
          <a:p>
            <a:r>
              <a:rPr lang="fr-FR" sz="700" dirty="0"/>
              <a:t>…</a:t>
            </a:r>
          </a:p>
          <a:p>
            <a:r>
              <a:rPr lang="fr-FR" sz="700" dirty="0"/>
              <a:t>}</a:t>
            </a:r>
          </a:p>
          <a:p>
            <a:endParaRPr lang="fr-FR" sz="700" dirty="0"/>
          </a:p>
          <a:p>
            <a:r>
              <a:rPr lang="fr-FR" sz="700" dirty="0" err="1"/>
              <a:t>addEvent</a:t>
            </a:r>
            <a:r>
              <a:rPr lang="fr-FR" sz="700" dirty="0"/>
              <a:t>( </a:t>
            </a:r>
            <a:r>
              <a:rPr lang="fr-FR" sz="700" dirty="0" err="1"/>
              <a:t>window</a:t>
            </a:r>
            <a:r>
              <a:rPr lang="fr-FR" sz="700" dirty="0"/>
              <a:t>, '</a:t>
            </a:r>
            <a:r>
              <a:rPr lang="fr-FR" sz="700" dirty="0" err="1"/>
              <a:t>load</a:t>
            </a:r>
            <a:r>
              <a:rPr lang="fr-FR" sz="700" dirty="0"/>
              <a:t>', </a:t>
            </a:r>
            <a:r>
              <a:rPr lang="fr-FR" sz="700" dirty="0" err="1"/>
              <a:t>initEvents</a:t>
            </a:r>
            <a:r>
              <a:rPr lang="fr-FR" sz="700" dirty="0"/>
              <a:t>, false);</a:t>
            </a:r>
          </a:p>
          <a:p>
            <a:endParaRPr lang="fr-FR" sz="700" dirty="0"/>
          </a:p>
        </p:txBody>
      </p:sp>
      <p:sp>
        <p:nvSpPr>
          <p:cNvPr id="4" name="Espace réservé du numéro de diapositive 3"/>
          <p:cNvSpPr>
            <a:spLocks noGrp="1"/>
          </p:cNvSpPr>
          <p:nvPr>
            <p:ph type="sldNum" sz="quarter" idx="5"/>
          </p:nvPr>
        </p:nvSpPr>
        <p:spPr/>
        <p:txBody>
          <a:bodyPr/>
          <a:lstStyle/>
          <a:p>
            <a:pPr>
              <a:defRPr/>
            </a:pPr>
            <a:fld id="{88DF00DE-AD8E-472B-9854-7F9E22635139}" type="slidenum">
              <a:rPr lang="en-JM" smtClean="0"/>
              <a:pPr>
                <a:defRPr/>
              </a:pPr>
              <a:t>50</a:t>
            </a:fld>
            <a:endParaRPr lang="en-JM"/>
          </a:p>
        </p:txBody>
      </p:sp>
    </p:spTree>
    <p:extLst>
      <p:ext uri="{BB962C8B-B14F-4D97-AF65-F5344CB8AC3E}">
        <p14:creationId xmlns:p14="http://schemas.microsoft.com/office/powerpoint/2010/main" val="32812384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34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628069D-A948-481A-BEA8-75D7F6E40491}" type="slidenum">
              <a:rPr lang="en-JM" smtClean="0"/>
              <a:pPr>
                <a:defRPr/>
              </a:pPr>
              <a:t>51</a:t>
            </a:fld>
            <a:endParaRPr lang="en-JM"/>
          </a:p>
        </p:txBody>
      </p:sp>
    </p:spTree>
    <p:extLst>
      <p:ext uri="{BB962C8B-B14F-4D97-AF65-F5344CB8AC3E}">
        <p14:creationId xmlns:p14="http://schemas.microsoft.com/office/powerpoint/2010/main" val="3011476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52</a:t>
            </a:fld>
            <a:endParaRPr lang="fr-FR"/>
          </a:p>
        </p:txBody>
      </p:sp>
    </p:spTree>
    <p:extLst>
      <p:ext uri="{BB962C8B-B14F-4D97-AF65-F5344CB8AC3E}">
        <p14:creationId xmlns:p14="http://schemas.microsoft.com/office/powerpoint/2010/main" val="30311721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53</a:t>
            </a:fld>
            <a:endParaRPr lang="fr-FR"/>
          </a:p>
        </p:txBody>
      </p:sp>
    </p:spTree>
    <p:extLst>
      <p:ext uri="{BB962C8B-B14F-4D97-AF65-F5344CB8AC3E}">
        <p14:creationId xmlns:p14="http://schemas.microsoft.com/office/powerpoint/2010/main" val="24117642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54</a:t>
            </a:fld>
            <a:endParaRPr lang="fr-FR"/>
          </a:p>
        </p:txBody>
      </p:sp>
    </p:spTree>
    <p:extLst>
      <p:ext uri="{BB962C8B-B14F-4D97-AF65-F5344CB8AC3E}">
        <p14:creationId xmlns:p14="http://schemas.microsoft.com/office/powerpoint/2010/main" val="2858278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55</a:t>
            </a:fld>
            <a:endParaRPr lang="fr-FR"/>
          </a:p>
        </p:txBody>
      </p:sp>
    </p:spTree>
    <p:extLst>
      <p:ext uri="{BB962C8B-B14F-4D97-AF65-F5344CB8AC3E}">
        <p14:creationId xmlns:p14="http://schemas.microsoft.com/office/powerpoint/2010/main" val="21078288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56</a:t>
            </a:fld>
            <a:endParaRPr lang="fr-FR"/>
          </a:p>
        </p:txBody>
      </p:sp>
    </p:spTree>
    <p:extLst>
      <p:ext uri="{BB962C8B-B14F-4D97-AF65-F5344CB8AC3E}">
        <p14:creationId xmlns:p14="http://schemas.microsoft.com/office/powerpoint/2010/main" val="14238797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57</a:t>
            </a:fld>
            <a:endParaRPr lang="fr-FR"/>
          </a:p>
        </p:txBody>
      </p:sp>
    </p:spTree>
    <p:extLst>
      <p:ext uri="{BB962C8B-B14F-4D97-AF65-F5344CB8AC3E}">
        <p14:creationId xmlns:p14="http://schemas.microsoft.com/office/powerpoint/2010/main" val="3727094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58</a:t>
            </a:fld>
            <a:endParaRPr lang="fr-FR"/>
          </a:p>
        </p:txBody>
      </p:sp>
    </p:spTree>
    <p:extLst>
      <p:ext uri="{BB962C8B-B14F-4D97-AF65-F5344CB8AC3E}">
        <p14:creationId xmlns:p14="http://schemas.microsoft.com/office/powerpoint/2010/main" val="34748956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59</a:t>
            </a:fld>
            <a:endParaRPr lang="fr-FR"/>
          </a:p>
        </p:txBody>
      </p:sp>
    </p:spTree>
    <p:extLst>
      <p:ext uri="{BB962C8B-B14F-4D97-AF65-F5344CB8AC3E}">
        <p14:creationId xmlns:p14="http://schemas.microsoft.com/office/powerpoint/2010/main" val="3156363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a:p>
        </p:txBody>
      </p:sp>
    </p:spTree>
    <p:extLst>
      <p:ext uri="{BB962C8B-B14F-4D97-AF65-F5344CB8AC3E}">
        <p14:creationId xmlns:p14="http://schemas.microsoft.com/office/powerpoint/2010/main" val="4139678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60</a:t>
            </a:fld>
            <a:endParaRPr lang="fr-FR"/>
          </a:p>
        </p:txBody>
      </p:sp>
    </p:spTree>
    <p:extLst>
      <p:ext uri="{BB962C8B-B14F-4D97-AF65-F5344CB8AC3E}">
        <p14:creationId xmlns:p14="http://schemas.microsoft.com/office/powerpoint/2010/main" val="34355467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61</a:t>
            </a:fld>
            <a:endParaRPr lang="fr-FR"/>
          </a:p>
        </p:txBody>
      </p:sp>
    </p:spTree>
    <p:extLst>
      <p:ext uri="{BB962C8B-B14F-4D97-AF65-F5344CB8AC3E}">
        <p14:creationId xmlns:p14="http://schemas.microsoft.com/office/powerpoint/2010/main" val="5898452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62</a:t>
            </a:fld>
            <a:endParaRPr lang="fr-FR"/>
          </a:p>
        </p:txBody>
      </p:sp>
    </p:spTree>
    <p:extLst>
      <p:ext uri="{BB962C8B-B14F-4D97-AF65-F5344CB8AC3E}">
        <p14:creationId xmlns:p14="http://schemas.microsoft.com/office/powerpoint/2010/main" val="26635453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63</a:t>
            </a:fld>
            <a:endParaRPr lang="fr-FR"/>
          </a:p>
        </p:txBody>
      </p:sp>
    </p:spTree>
    <p:extLst>
      <p:ext uri="{BB962C8B-B14F-4D97-AF65-F5344CB8AC3E}">
        <p14:creationId xmlns:p14="http://schemas.microsoft.com/office/powerpoint/2010/main" val="39362972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64</a:t>
            </a:fld>
            <a:endParaRPr lang="fr-FR"/>
          </a:p>
        </p:txBody>
      </p:sp>
    </p:spTree>
    <p:extLst>
      <p:ext uri="{BB962C8B-B14F-4D97-AF65-F5344CB8AC3E}">
        <p14:creationId xmlns:p14="http://schemas.microsoft.com/office/powerpoint/2010/main" val="7576871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65</a:t>
            </a:fld>
            <a:endParaRPr lang="fr-FR"/>
          </a:p>
        </p:txBody>
      </p:sp>
    </p:spTree>
    <p:extLst>
      <p:ext uri="{BB962C8B-B14F-4D97-AF65-F5344CB8AC3E}">
        <p14:creationId xmlns:p14="http://schemas.microsoft.com/office/powerpoint/2010/main" val="5024850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66</a:t>
            </a:fld>
            <a:endParaRPr lang="fr-FR"/>
          </a:p>
        </p:txBody>
      </p:sp>
    </p:spTree>
    <p:extLst>
      <p:ext uri="{BB962C8B-B14F-4D97-AF65-F5344CB8AC3E}">
        <p14:creationId xmlns:p14="http://schemas.microsoft.com/office/powerpoint/2010/main" val="2879933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67</a:t>
            </a:fld>
            <a:endParaRPr lang="fr-FR"/>
          </a:p>
        </p:txBody>
      </p:sp>
    </p:spTree>
    <p:extLst>
      <p:ext uri="{BB962C8B-B14F-4D97-AF65-F5344CB8AC3E}">
        <p14:creationId xmlns:p14="http://schemas.microsoft.com/office/powerpoint/2010/main" val="30946288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68</a:t>
            </a:fld>
            <a:endParaRPr lang="fr-FR"/>
          </a:p>
        </p:txBody>
      </p:sp>
    </p:spTree>
    <p:extLst>
      <p:ext uri="{BB962C8B-B14F-4D97-AF65-F5344CB8AC3E}">
        <p14:creationId xmlns:p14="http://schemas.microsoft.com/office/powerpoint/2010/main" val="8807298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69</a:t>
            </a:fld>
            <a:endParaRPr lang="fr-FR"/>
          </a:p>
        </p:txBody>
      </p:sp>
    </p:spTree>
    <p:extLst>
      <p:ext uri="{BB962C8B-B14F-4D97-AF65-F5344CB8AC3E}">
        <p14:creationId xmlns:p14="http://schemas.microsoft.com/office/powerpoint/2010/main" val="1226656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a:t>
            </a:fld>
            <a:endParaRPr lang="fr-FR"/>
          </a:p>
        </p:txBody>
      </p:sp>
    </p:spTree>
    <p:extLst>
      <p:ext uri="{BB962C8B-B14F-4D97-AF65-F5344CB8AC3E}">
        <p14:creationId xmlns:p14="http://schemas.microsoft.com/office/powerpoint/2010/main" val="1626920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70</a:t>
            </a:fld>
            <a:endParaRPr lang="fr-FR"/>
          </a:p>
        </p:txBody>
      </p:sp>
    </p:spTree>
    <p:extLst>
      <p:ext uri="{BB962C8B-B14F-4D97-AF65-F5344CB8AC3E}">
        <p14:creationId xmlns:p14="http://schemas.microsoft.com/office/powerpoint/2010/main" val="4044922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71</a:t>
            </a:fld>
            <a:endParaRPr lang="fr-FR"/>
          </a:p>
        </p:txBody>
      </p:sp>
    </p:spTree>
    <p:extLst>
      <p:ext uri="{BB962C8B-B14F-4D97-AF65-F5344CB8AC3E}">
        <p14:creationId xmlns:p14="http://schemas.microsoft.com/office/powerpoint/2010/main" val="9153118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72</a:t>
            </a:fld>
            <a:endParaRPr lang="fr-FR"/>
          </a:p>
        </p:txBody>
      </p:sp>
    </p:spTree>
    <p:extLst>
      <p:ext uri="{BB962C8B-B14F-4D97-AF65-F5344CB8AC3E}">
        <p14:creationId xmlns:p14="http://schemas.microsoft.com/office/powerpoint/2010/main" val="25486457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73</a:t>
            </a:fld>
            <a:endParaRPr lang="fr-FR"/>
          </a:p>
        </p:txBody>
      </p:sp>
    </p:spTree>
    <p:extLst>
      <p:ext uri="{BB962C8B-B14F-4D97-AF65-F5344CB8AC3E}">
        <p14:creationId xmlns:p14="http://schemas.microsoft.com/office/powerpoint/2010/main" val="15034977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74</a:t>
            </a:fld>
            <a:endParaRPr lang="fr-FR"/>
          </a:p>
        </p:txBody>
      </p:sp>
    </p:spTree>
    <p:extLst>
      <p:ext uri="{BB962C8B-B14F-4D97-AF65-F5344CB8AC3E}">
        <p14:creationId xmlns:p14="http://schemas.microsoft.com/office/powerpoint/2010/main" val="3523918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75</a:t>
            </a:fld>
            <a:endParaRPr lang="fr-FR"/>
          </a:p>
        </p:txBody>
      </p:sp>
    </p:spTree>
    <p:extLst>
      <p:ext uri="{BB962C8B-B14F-4D97-AF65-F5344CB8AC3E}">
        <p14:creationId xmlns:p14="http://schemas.microsoft.com/office/powerpoint/2010/main" val="20447960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es5 il était possible de faire la même grâce à </a:t>
            </a:r>
            <a:r>
              <a:rPr lang="fr-FR" dirty="0" err="1"/>
              <a:t>Object.assign</a:t>
            </a:r>
            <a:endParaRPr lang="fr-FR" dirty="0"/>
          </a:p>
          <a:p>
            <a:r>
              <a:rPr lang="fr-FR" dirty="0"/>
              <a:t>Pour le spread des objets si une clef est </a:t>
            </a:r>
            <a:r>
              <a:rPr lang="fr-FR" dirty="0" err="1"/>
              <a:t>redefinit</a:t>
            </a:r>
            <a:r>
              <a:rPr lang="fr-FR" dirty="0"/>
              <a:t> post spread </a:t>
            </a:r>
            <a:r>
              <a:rPr lang="fr-FR" dirty="0" err="1"/>
              <a:t>operator</a:t>
            </a:r>
            <a:r>
              <a:rPr lang="fr-FR" dirty="0"/>
              <a:t>, la </a:t>
            </a:r>
            <a:r>
              <a:rPr lang="fr-FR" dirty="0" err="1"/>
              <a:t>derniere</a:t>
            </a:r>
            <a:r>
              <a:rPr lang="fr-FR" dirty="0"/>
              <a:t> valeur définit sera celle qui sera préservé dans e container final</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76</a:t>
            </a:fld>
            <a:endParaRPr lang="fr-FR"/>
          </a:p>
        </p:txBody>
      </p:sp>
    </p:spTree>
    <p:extLst>
      <p:ext uri="{BB962C8B-B14F-4D97-AF65-F5344CB8AC3E}">
        <p14:creationId xmlns:p14="http://schemas.microsoft.com/office/powerpoint/2010/main" val="29755417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77</a:t>
            </a:fld>
            <a:endParaRPr lang="fr-FR"/>
          </a:p>
        </p:txBody>
      </p:sp>
    </p:spTree>
    <p:extLst>
      <p:ext uri="{BB962C8B-B14F-4D97-AF65-F5344CB8AC3E}">
        <p14:creationId xmlns:p14="http://schemas.microsoft.com/office/powerpoint/2010/main" val="36401250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78</a:t>
            </a:fld>
            <a:endParaRPr lang="fr-FR"/>
          </a:p>
        </p:txBody>
      </p:sp>
    </p:spTree>
    <p:extLst>
      <p:ext uri="{BB962C8B-B14F-4D97-AF65-F5344CB8AC3E}">
        <p14:creationId xmlns:p14="http://schemas.microsoft.com/office/powerpoint/2010/main" val="19431614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79</a:t>
            </a:fld>
            <a:endParaRPr lang="fr-FR"/>
          </a:p>
        </p:txBody>
      </p:sp>
    </p:spTree>
    <p:extLst>
      <p:ext uri="{BB962C8B-B14F-4D97-AF65-F5344CB8AC3E}">
        <p14:creationId xmlns:p14="http://schemas.microsoft.com/office/powerpoint/2010/main" val="112335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a:t>
            </a:fld>
            <a:endParaRPr lang="fr-FR"/>
          </a:p>
        </p:txBody>
      </p:sp>
    </p:spTree>
    <p:extLst>
      <p:ext uri="{BB962C8B-B14F-4D97-AF65-F5344CB8AC3E}">
        <p14:creationId xmlns:p14="http://schemas.microsoft.com/office/powerpoint/2010/main" val="14140448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80</a:t>
            </a:fld>
            <a:endParaRPr lang="fr-FR"/>
          </a:p>
        </p:txBody>
      </p:sp>
    </p:spTree>
    <p:extLst>
      <p:ext uri="{BB962C8B-B14F-4D97-AF65-F5344CB8AC3E}">
        <p14:creationId xmlns:p14="http://schemas.microsoft.com/office/powerpoint/2010/main" val="28274064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81</a:t>
            </a:fld>
            <a:endParaRPr lang="fr-FR"/>
          </a:p>
        </p:txBody>
      </p:sp>
    </p:spTree>
    <p:extLst>
      <p:ext uri="{BB962C8B-B14F-4D97-AF65-F5344CB8AC3E}">
        <p14:creationId xmlns:p14="http://schemas.microsoft.com/office/powerpoint/2010/main" val="6600665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82</a:t>
            </a:fld>
            <a:endParaRPr lang="fr-FR"/>
          </a:p>
        </p:txBody>
      </p:sp>
    </p:spTree>
    <p:extLst>
      <p:ext uri="{BB962C8B-B14F-4D97-AF65-F5344CB8AC3E}">
        <p14:creationId xmlns:p14="http://schemas.microsoft.com/office/powerpoint/2010/main" val="29859762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83</a:t>
            </a:fld>
            <a:endParaRPr lang="fr-FR"/>
          </a:p>
        </p:txBody>
      </p:sp>
    </p:spTree>
    <p:extLst>
      <p:ext uri="{BB962C8B-B14F-4D97-AF65-F5344CB8AC3E}">
        <p14:creationId xmlns:p14="http://schemas.microsoft.com/office/powerpoint/2010/main" val="36112897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84</a:t>
            </a:fld>
            <a:endParaRPr lang="fr-FR"/>
          </a:p>
        </p:txBody>
      </p:sp>
    </p:spTree>
    <p:extLst>
      <p:ext uri="{BB962C8B-B14F-4D97-AF65-F5344CB8AC3E}">
        <p14:creationId xmlns:p14="http://schemas.microsoft.com/office/powerpoint/2010/main" val="38849525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85</a:t>
            </a:fld>
            <a:endParaRPr lang="fr-FR"/>
          </a:p>
        </p:txBody>
      </p:sp>
    </p:spTree>
    <p:extLst>
      <p:ext uri="{BB962C8B-B14F-4D97-AF65-F5344CB8AC3E}">
        <p14:creationId xmlns:p14="http://schemas.microsoft.com/office/powerpoint/2010/main" val="15824490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86</a:t>
            </a:fld>
            <a:endParaRPr lang="fr-FR"/>
          </a:p>
        </p:txBody>
      </p:sp>
    </p:spTree>
    <p:extLst>
      <p:ext uri="{BB962C8B-B14F-4D97-AF65-F5344CB8AC3E}">
        <p14:creationId xmlns:p14="http://schemas.microsoft.com/office/powerpoint/2010/main" val="28690480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992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5D59B843-0C8F-49C6-814E-11E84763162C}" type="slidenum">
              <a:rPr lang="en-JM" smtClean="0"/>
              <a:pPr>
                <a:defRPr/>
              </a:pPr>
              <a:t>87</a:t>
            </a:fld>
            <a:endParaRPr lang="en-JM"/>
          </a:p>
        </p:txBody>
      </p:sp>
    </p:spTree>
    <p:extLst>
      <p:ext uri="{BB962C8B-B14F-4D97-AF65-F5344CB8AC3E}">
        <p14:creationId xmlns:p14="http://schemas.microsoft.com/office/powerpoint/2010/main" val="12311652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88</a:t>
            </a:fld>
            <a:endParaRPr lang="fr-FR"/>
          </a:p>
        </p:txBody>
      </p:sp>
    </p:spTree>
    <p:extLst>
      <p:ext uri="{BB962C8B-B14F-4D97-AF65-F5344CB8AC3E}">
        <p14:creationId xmlns:p14="http://schemas.microsoft.com/office/powerpoint/2010/main" val="14480219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89</a:t>
            </a:fld>
            <a:endParaRPr lang="fr-FR"/>
          </a:p>
        </p:txBody>
      </p:sp>
    </p:spTree>
    <p:extLst>
      <p:ext uri="{BB962C8B-B14F-4D97-AF65-F5344CB8AC3E}">
        <p14:creationId xmlns:p14="http://schemas.microsoft.com/office/powerpoint/2010/main" val="4220133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9</a:t>
            </a:fld>
            <a:endParaRPr lang="fr-F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90</a:t>
            </a:fld>
            <a:endParaRPr lang="fr-FR"/>
          </a:p>
        </p:txBody>
      </p:sp>
    </p:spTree>
    <p:extLst>
      <p:ext uri="{BB962C8B-B14F-4D97-AF65-F5344CB8AC3E}">
        <p14:creationId xmlns:p14="http://schemas.microsoft.com/office/powerpoint/2010/main" val="19385972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91</a:t>
            </a:fld>
            <a:endParaRPr lang="fr-FR"/>
          </a:p>
        </p:txBody>
      </p:sp>
    </p:spTree>
    <p:extLst>
      <p:ext uri="{BB962C8B-B14F-4D97-AF65-F5344CB8AC3E}">
        <p14:creationId xmlns:p14="http://schemas.microsoft.com/office/powerpoint/2010/main" val="5294419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92</a:t>
            </a:fld>
            <a:endParaRPr lang="fr-FR"/>
          </a:p>
        </p:txBody>
      </p:sp>
    </p:spTree>
    <p:extLst>
      <p:ext uri="{BB962C8B-B14F-4D97-AF65-F5344CB8AC3E}">
        <p14:creationId xmlns:p14="http://schemas.microsoft.com/office/powerpoint/2010/main" val="28924617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93</a:t>
            </a:fld>
            <a:endParaRPr lang="fr-FR"/>
          </a:p>
        </p:txBody>
      </p:sp>
    </p:spTree>
    <p:extLst>
      <p:ext uri="{BB962C8B-B14F-4D97-AF65-F5344CB8AC3E}">
        <p14:creationId xmlns:p14="http://schemas.microsoft.com/office/powerpoint/2010/main" val="22360690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94</a:t>
            </a:fld>
            <a:endParaRPr lang="fr-FR"/>
          </a:p>
        </p:txBody>
      </p:sp>
    </p:spTree>
    <p:extLst>
      <p:ext uri="{BB962C8B-B14F-4D97-AF65-F5344CB8AC3E}">
        <p14:creationId xmlns:p14="http://schemas.microsoft.com/office/powerpoint/2010/main" val="601942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95</a:t>
            </a:fld>
            <a:endParaRPr lang="fr-FR"/>
          </a:p>
        </p:txBody>
      </p:sp>
    </p:spTree>
    <p:extLst>
      <p:ext uri="{BB962C8B-B14F-4D97-AF65-F5344CB8AC3E}">
        <p14:creationId xmlns:p14="http://schemas.microsoft.com/office/powerpoint/2010/main" val="40101608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96</a:t>
            </a:fld>
            <a:endParaRPr lang="fr-FR"/>
          </a:p>
        </p:txBody>
      </p:sp>
    </p:spTree>
    <p:extLst>
      <p:ext uri="{BB962C8B-B14F-4D97-AF65-F5344CB8AC3E}">
        <p14:creationId xmlns:p14="http://schemas.microsoft.com/office/powerpoint/2010/main" val="256476783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97</a:t>
            </a:fld>
            <a:endParaRPr lang="fr-FR"/>
          </a:p>
        </p:txBody>
      </p:sp>
    </p:spTree>
    <p:extLst>
      <p:ext uri="{BB962C8B-B14F-4D97-AF65-F5344CB8AC3E}">
        <p14:creationId xmlns:p14="http://schemas.microsoft.com/office/powerpoint/2010/main" val="39043559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98</a:t>
            </a:fld>
            <a:endParaRPr lang="fr-FR"/>
          </a:p>
        </p:txBody>
      </p:sp>
    </p:spTree>
    <p:extLst>
      <p:ext uri="{BB962C8B-B14F-4D97-AF65-F5344CB8AC3E}">
        <p14:creationId xmlns:p14="http://schemas.microsoft.com/office/powerpoint/2010/main" val="19548671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99</a:t>
            </a:fld>
            <a:endParaRPr lang="fr-FR"/>
          </a:p>
        </p:txBody>
      </p:sp>
    </p:spTree>
    <p:extLst>
      <p:ext uri="{BB962C8B-B14F-4D97-AF65-F5344CB8AC3E}">
        <p14:creationId xmlns:p14="http://schemas.microsoft.com/office/powerpoint/2010/main" val="1580935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171565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Tree>
    <p:extLst>
      <p:ext uri="{BB962C8B-B14F-4D97-AF65-F5344CB8AC3E}">
        <p14:creationId xmlns:p14="http://schemas.microsoft.com/office/powerpoint/2010/main" val="3527303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181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1571604" y="1500174"/>
            <a:ext cx="7286676"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06344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842356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6215106"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899408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50404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392624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3923928" y="1214422"/>
            <a:ext cx="568863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4444282" y="1618432"/>
            <a:ext cx="441425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638672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80646209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572133" y="1714488"/>
            <a:ext cx="3071834"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884658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435828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4393596" y="446843"/>
            <a:ext cx="5290972" cy="389087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4860032" y="1000108"/>
            <a:ext cx="4104456" cy="2716924"/>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0" name="Picture 3">
            <a:extLst>
              <a:ext uri="{FF2B5EF4-FFF2-40B4-BE49-F238E27FC236}">
                <a16:creationId xmlns:a16="http://schemas.microsoft.com/office/drawing/2014/main" id="{15CCC476-3C37-49D1-B96F-EA7AA97E1D80}"/>
              </a:ext>
            </a:extLst>
          </p:cNvPr>
          <p:cNvPicPr>
            <a:picLocks noChangeAspect="1" noChangeArrowheads="1"/>
          </p:cNvPicPr>
          <p:nvPr userDrawn="1"/>
        </p:nvPicPr>
        <p:blipFill>
          <a:blip r:embed="rId2" cstate="print"/>
          <a:srcRect/>
          <a:stretch>
            <a:fillRect/>
          </a:stretch>
        </p:blipFill>
        <p:spPr bwMode="auto">
          <a:xfrm>
            <a:off x="4393596" y="3426555"/>
            <a:ext cx="5290972" cy="3890877"/>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01C117AF-FB1D-4894-B4C4-4065367868EA}"/>
              </a:ext>
            </a:extLst>
          </p:cNvPr>
          <p:cNvSpPr>
            <a:spLocks noGrp="1"/>
          </p:cNvSpPr>
          <p:nvPr>
            <p:ph sz="quarter" idx="15" hasCustomPrompt="1"/>
          </p:nvPr>
        </p:nvSpPr>
        <p:spPr>
          <a:xfrm>
            <a:off x="4860032" y="3717032"/>
            <a:ext cx="4104456" cy="2952328"/>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03454472"/>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857256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3339650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718234"/>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3960814" y="2133599"/>
            <a:ext cx="4289425" cy="2447925"/>
          </a:xfrm>
          <a:noFill/>
          <a:ln>
            <a:noFill/>
          </a:ln>
        </p:spPr>
        <p:txBody>
          <a:bodyPr/>
          <a:lstStyle/>
          <a:p>
            <a:endParaRPr lang="fr-FR"/>
          </a:p>
        </p:txBody>
      </p:sp>
    </p:spTree>
    <p:extLst>
      <p:ext uri="{BB962C8B-B14F-4D97-AF65-F5344CB8AC3E}">
        <p14:creationId xmlns:p14="http://schemas.microsoft.com/office/powerpoint/2010/main" val="1881276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857256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95323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4031322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8902325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405573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3143248"/>
            <a:ext cx="4283106"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1" name="Espace réservé du contenu 3"/>
          <p:cNvSpPr>
            <a:spLocks noGrp="1"/>
          </p:cNvSpPr>
          <p:nvPr>
            <p:ph sz="half" idx="14" hasCustomPrompt="1"/>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4644008" y="3140968"/>
            <a:ext cx="4283106"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73760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14282" y="1772816"/>
            <a:ext cx="4283106"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4681382" y="1772816"/>
            <a:ext cx="4283106"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79757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title"/>
          </p:nvPr>
        </p:nvSpPr>
        <p:spPr>
          <a:xfrm>
            <a:off x="0" y="5929330"/>
            <a:ext cx="9144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607224" y="285728"/>
            <a:ext cx="393192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4652169" y="285728"/>
            <a:ext cx="393192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4652169" y="944336"/>
            <a:ext cx="393192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611560" y="944336"/>
            <a:ext cx="393192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042988" y="3659188"/>
            <a:ext cx="3097212" cy="2433637"/>
          </a:xfrm>
        </p:spPr>
        <p:txBody>
          <a:bodyPr/>
          <a:lstStyle/>
          <a:p>
            <a:endParaRPr lang="fr-F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5148064" y="3645024"/>
            <a:ext cx="3097212" cy="2433637"/>
          </a:xfrm>
        </p:spPr>
        <p:txBody>
          <a:bodyPr/>
          <a:lstStyle/>
          <a:p>
            <a:endParaRPr lang="fr-FR"/>
          </a:p>
        </p:txBody>
      </p:sp>
    </p:spTree>
    <p:extLst>
      <p:ext uri="{BB962C8B-B14F-4D97-AF65-F5344CB8AC3E}">
        <p14:creationId xmlns:p14="http://schemas.microsoft.com/office/powerpoint/2010/main" val="451887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hasCustomPrompt="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584643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hasCustomPrompt="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11700279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706555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3052762" y="563198"/>
            <a:ext cx="3038475"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userDrawn="1"/>
        </p:nvPicPr>
        <p:blipFill>
          <a:blip r:embed="rId2"/>
          <a:stretch>
            <a:fillRect/>
          </a:stretch>
        </p:blipFill>
        <p:spPr>
          <a:xfrm>
            <a:off x="3052762" y="563198"/>
            <a:ext cx="3038475" cy="3800475"/>
          </a:xfrm>
          <a:prstGeom prst="rect">
            <a:avLst/>
          </a:prstGeom>
        </p:spPr>
      </p:pic>
    </p:spTree>
    <p:extLst>
      <p:ext uri="{BB962C8B-B14F-4D97-AF65-F5344CB8AC3E}">
        <p14:creationId xmlns:p14="http://schemas.microsoft.com/office/powerpoint/2010/main" val="16518480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9245755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1772680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5174980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285720" y="1071546"/>
            <a:ext cx="857256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853271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14282" y="274638"/>
            <a:ext cx="7215238"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217466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3052762" y="1528762"/>
            <a:ext cx="3038475"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userDrawn="1"/>
        </p:nvPicPr>
        <p:blipFill>
          <a:blip r:embed="rId2"/>
          <a:stretch>
            <a:fillRect/>
          </a:stretch>
        </p:blipFill>
        <p:spPr>
          <a:xfrm>
            <a:off x="3052762" y="1528762"/>
            <a:ext cx="3038475" cy="3800475"/>
          </a:xfrm>
          <a:prstGeom prst="rect">
            <a:avLst/>
          </a:prstGeom>
        </p:spPr>
      </p:pic>
    </p:spTree>
    <p:extLst>
      <p:ext uri="{BB962C8B-B14F-4D97-AF65-F5344CB8AC3E}">
        <p14:creationId xmlns:p14="http://schemas.microsoft.com/office/powerpoint/2010/main" val="462052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87122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183392" y="489969"/>
            <a:ext cx="946448" cy="220641"/>
          </a:xfrm>
        </p:spPr>
        <p:txBody>
          <a:body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11"/>
          </p:nvPr>
        </p:nvSpPr>
        <p:spPr>
          <a:xfrm rot="5400000">
            <a:off x="-1157969" y="3318679"/>
            <a:ext cx="2895600" cy="220641"/>
          </a:xfrm>
        </p:spPr>
        <p:txBody>
          <a:bodyPr/>
          <a:lstStyle/>
          <a:p>
            <a:endParaRPr lang="fr-FR" dirty="0"/>
          </a:p>
        </p:txBody>
      </p:sp>
      <p:sp>
        <p:nvSpPr>
          <p:cNvPr id="6" name="Espace réservé du numéro de diapositive 5"/>
          <p:cNvSpPr>
            <a:spLocks noGrp="1"/>
          </p:cNvSpPr>
          <p:nvPr>
            <p:ph type="sldNum" sz="quarter" idx="12"/>
          </p:nvPr>
        </p:nvSpPr>
        <p:spPr>
          <a:xfrm rot="5400000">
            <a:off x="-34804" y="6300113"/>
            <a:ext cx="642942" cy="214314"/>
          </a:xfrm>
        </p:spPr>
        <p:txBody>
          <a:bodyPr/>
          <a:lstStyle/>
          <a:p>
            <a:fld id="{BC6F2980-C15E-4A6C-B3EA-12E3F1929291}" type="slidenum">
              <a:rPr lang="fr-FR" smtClean="0"/>
              <a:pPr/>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userDrawn="1"/>
        </p:nvSpPr>
        <p:spPr>
          <a:xfrm rot="5400000">
            <a:off x="444810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userDrawn="1"/>
        </p:nvPicPr>
        <p:blipFill>
          <a:blip r:embed="rId2"/>
          <a:srcRect/>
          <a:stretch>
            <a:fillRect/>
          </a:stretch>
        </p:blipFill>
        <p:spPr bwMode="auto">
          <a:xfrm rot="5400000">
            <a:off x="-19137" y="2476276"/>
            <a:ext cx="6286672" cy="1575315"/>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84220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extLst>
      <p:ext uri="{BB962C8B-B14F-4D97-AF65-F5344CB8AC3E}">
        <p14:creationId xmlns:p14="http://schemas.microsoft.com/office/powerpoint/2010/main" val="9348968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extLst>
      <p:ext uri="{BB962C8B-B14F-4D97-AF65-F5344CB8AC3E}">
        <p14:creationId xmlns:p14="http://schemas.microsoft.com/office/powerpoint/2010/main" val="133264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dirty="0"/>
              <a:t>Modifiez le style du titre</a:t>
            </a:r>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3052746" y="564629"/>
            <a:ext cx="3038475"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userDrawn="1"/>
        </p:nvPicPr>
        <p:blipFill>
          <a:blip r:embed="rId2"/>
          <a:stretch>
            <a:fillRect/>
          </a:stretch>
        </p:blipFill>
        <p:spPr>
          <a:xfrm>
            <a:off x="3052746" y="564629"/>
            <a:ext cx="3038475" cy="3800475"/>
          </a:xfrm>
          <a:prstGeom prst="rect">
            <a:avLst/>
          </a:prstGeom>
        </p:spPr>
      </p:pic>
    </p:spTree>
    <p:extLst>
      <p:ext uri="{BB962C8B-B14F-4D97-AF65-F5344CB8AC3E}">
        <p14:creationId xmlns:p14="http://schemas.microsoft.com/office/powerpoint/2010/main" val="2600574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772958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smtClean="0"/>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extLst>
      <p:ext uri="{BB962C8B-B14F-4D97-AF65-F5344CB8AC3E}">
        <p14:creationId xmlns:p14="http://schemas.microsoft.com/office/powerpoint/2010/main" val="42802581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4800600" y="2378968"/>
            <a:ext cx="38862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smtClean="0"/>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
        <p:nvSpPr>
          <p:cNvPr id="13" name="Ellipse 98">
            <a:extLst>
              <a:ext uri="{FF2B5EF4-FFF2-40B4-BE49-F238E27FC236}">
                <a16:creationId xmlns:a16="http://schemas.microsoft.com/office/drawing/2014/main" id="{1AFF8F84-DCB6-4CD4-8A6B-39467D1273DE}"/>
              </a:ext>
            </a:extLst>
          </p:cNvPr>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Tree>
    <p:extLst>
      <p:ext uri="{BB962C8B-B14F-4D97-AF65-F5344CB8AC3E}">
        <p14:creationId xmlns:p14="http://schemas.microsoft.com/office/powerpoint/2010/main" val="9965000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3672577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4DDE471F-09B3-44A2-8444-1996DCF269D7}" type="datetimeFigureOut">
              <a:rPr lang="fr-FR" smtClean="0"/>
              <a:pPr/>
              <a:t>01/07/2021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2655FFB-1F21-40B2-B6A7-1BF1BEF32565}" type="slidenum">
              <a:rPr lang="fr-FR" smtClean="0"/>
              <a:pPr/>
              <a:t>‹N°›</a:t>
            </a:fld>
            <a:endParaRPr lang="fr-FR" dirty="0"/>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073561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dirty="0"/>
              <a:t>Modifiez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01/07/2021</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47513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30786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dirty="0"/>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684552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dirty="0"/>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3357563" y="285750"/>
            <a:ext cx="5572125"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151625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75813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audio" Target="../media/audio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516F9DE-8424-4DA0-8347-64BE6E17B936}" type="datetimeFigureOut">
              <a:rPr lang="fr-FR" smtClean="0"/>
              <a:pPr/>
              <a:t>01/07/2021</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47"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84108649"/>
      </p:ext>
    </p:extLst>
  </p:cSld>
  <p:clrMap bg1="lt1" tx1="dk1" bg2="lt2" tx2="dk2" accent1="accent1" accent2="accent2" accent3="accent3" accent4="accent4" accent5="accent5" accent6="accent6" hlink="hlink" folHlink="folHlink"/>
  <p:sldLayoutIdLst>
    <p:sldLayoutId id="2147483752" r:id="rId1"/>
    <p:sldLayoutId id="2147483804"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803" r:id="rId11"/>
    <p:sldLayoutId id="2147483761" r:id="rId12"/>
    <p:sldLayoutId id="2147483762" r:id="rId13"/>
    <p:sldLayoutId id="2147483763" r:id="rId14"/>
    <p:sldLayoutId id="2147483809" r:id="rId15"/>
    <p:sldLayoutId id="2147483764" r:id="rId16"/>
    <p:sldLayoutId id="2147483765" r:id="rId17"/>
    <p:sldLayoutId id="2147483806"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9" r:id="rId30"/>
    <p:sldLayoutId id="2147483780" r:id="rId31"/>
    <p:sldLayoutId id="2147483781" r:id="rId32"/>
    <p:sldLayoutId id="2147483782" r:id="rId33"/>
    <p:sldLayoutId id="2147483783" r:id="rId34"/>
    <p:sldLayoutId id="2147483777" r:id="rId35"/>
    <p:sldLayoutId id="2147483778" r:id="rId36"/>
    <p:sldLayoutId id="2147483805" r:id="rId37"/>
    <p:sldLayoutId id="2147483784" r:id="rId38"/>
    <p:sldLayoutId id="2147483785" r:id="rId39"/>
    <p:sldLayoutId id="2147483786" r:id="rId40"/>
    <p:sldLayoutId id="2147483801" r:id="rId41"/>
    <p:sldLayoutId id="2147483802" r:id="rId42"/>
    <p:sldLayoutId id="2147483807" r:id="rId43"/>
    <p:sldLayoutId id="2147483808" r:id="rId44"/>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regex101.com/" TargetMode="External"/><Relationship Id="rId2" Type="http://schemas.openxmlformats.org/officeDocument/2006/relationships/notesSlide" Target="../notesSlides/notesSlide103.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hyperlink" Target="http://chaijs.com/" TargetMode="External"/><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hyperlink" Target="https://www.chaijs.com/guide/styles/" TargetMode="External"/><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7.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4.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0.xml"/><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1.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2.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3" Type="http://schemas.openxmlformats.org/officeDocument/2006/relationships/hyperlink" Target="http://41mag.fr/liste-des-balises-html5/liste-des-evenements-html5" TargetMode="External"/><Relationship Id="rId2" Type="http://schemas.openxmlformats.org/officeDocument/2006/relationships/notesSlide" Target="../notesSlides/notesSlide170.xml"/><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1.xml"/><Relationship Id="rId1" Type="http://schemas.openxmlformats.org/officeDocument/2006/relationships/slideLayout" Target="../slideLayouts/slideLayout9.xml"/><Relationship Id="rId4" Type="http://schemas.openxmlformats.org/officeDocument/2006/relationships/image" Target="../media/image51.sv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0.xml"/></Relationships>
</file>

<file path=ppt/slides/_rels/slide1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6.xml"/><Relationship Id="rId1" Type="http://schemas.openxmlformats.org/officeDocument/2006/relationships/slideLayout" Target="../slideLayouts/slideLayout17.xml"/><Relationship Id="rId5" Type="http://schemas.openxmlformats.org/officeDocument/2006/relationships/image" Target="../media/image54.png"/><Relationship Id="rId4" Type="http://schemas.openxmlformats.org/officeDocument/2006/relationships/image" Target="../media/image53.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0.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7.xml"/><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0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0.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2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1.xml"/><Relationship Id="rId1" Type="http://schemas.openxmlformats.org/officeDocument/2006/relationships/slideLayout" Target="../slideLayouts/slideLayout4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2.xml"/><Relationship Id="rId1" Type="http://schemas.openxmlformats.org/officeDocument/2006/relationships/slideLayout" Target="../slideLayouts/slideLayout43.xml"/><Relationship Id="rId5" Type="http://schemas.openxmlformats.org/officeDocument/2006/relationships/image" Target="../media/image65.png"/><Relationship Id="rId4" Type="http://schemas.openxmlformats.org/officeDocument/2006/relationships/image" Target="../media/image64.png"/></Relationships>
</file>

<file path=ppt/slides/_rels/slide20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203.xml"/><Relationship Id="rId1" Type="http://schemas.openxmlformats.org/officeDocument/2006/relationships/slideLayout" Target="../slideLayouts/slideLayout2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7.xml"/><Relationship Id="rId1" Type="http://schemas.openxmlformats.org/officeDocument/2006/relationships/slideLayout" Target="../slideLayouts/slideLayout9.xml"/><Relationship Id="rId5" Type="http://schemas.openxmlformats.org/officeDocument/2006/relationships/comments" Target="../comments/comment2.xml"/><Relationship Id="rId4" Type="http://schemas.openxmlformats.org/officeDocument/2006/relationships/image" Target="../media/image78.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5.png"/><Relationship Id="rId4" Type="http://schemas.openxmlformats.org/officeDocument/2006/relationships/image" Target="../media/image1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hyperlink" Target="https://www.javascripttutorial.net/es-next/" TargetMode="External"/><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hyperlink" Target="https://node.green/"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6.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6.png"/><Relationship Id="rId9" Type="http://schemas.openxmlformats.org/officeDocument/2006/relationships/image" Target="../media/image2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a:t>Le web avec un truc en plus en 2.0 </a:t>
            </a:r>
          </a:p>
        </p:txBody>
      </p:sp>
      <p:sp>
        <p:nvSpPr>
          <p:cNvPr id="2" name="Titre 1"/>
          <p:cNvSpPr>
            <a:spLocks noGrp="1"/>
          </p:cNvSpPr>
          <p:nvPr>
            <p:ph type="ctrTitle"/>
          </p:nvPr>
        </p:nvSpPr>
        <p:spPr/>
        <p:txBody>
          <a:bodyPr/>
          <a:lstStyle/>
          <a:p>
            <a:r>
              <a:rPr lang="fr-FR" dirty="0"/>
              <a:t>JavaScript, HTML dynamique</a:t>
            </a:r>
          </a:p>
        </p:txBody>
      </p:sp>
      <p:sp>
        <p:nvSpPr>
          <p:cNvPr id="4" name="Espace réservé pour une image  3">
            <a:extLst>
              <a:ext uri="{FF2B5EF4-FFF2-40B4-BE49-F238E27FC236}">
                <a16:creationId xmlns:a16="http://schemas.microsoft.com/office/drawing/2014/main" id="{38F58040-EDA1-42AF-BEF7-B9CF35731F37}"/>
              </a:ext>
            </a:extLst>
          </p:cNvPr>
          <p:cNvSpPr>
            <a:spLocks noGrp="1"/>
          </p:cNvSpPr>
          <p:nvPr>
            <p:ph type="pic" sz="quarter" idx="13"/>
          </p:nvPr>
        </p:nvSpPr>
        <p:spPr>
          <a:xfrm rot="21198902">
            <a:off x="3960814" y="2133599"/>
            <a:ext cx="4289425" cy="2447925"/>
          </a:xfrm>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066800"/>
          </a:xfrm>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04864"/>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04864"/>
            <a:ext cx="4038600" cy="4251410"/>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10</a:t>
            </a:fld>
            <a:endParaRPr lang="fr-FR"/>
          </a:p>
        </p:txBody>
      </p:sp>
      <p:sp>
        <p:nvSpPr>
          <p:cNvPr id="7" name="Espace réservé du contenu 6"/>
          <p:cNvSpPr>
            <a:spLocks noGrp="1"/>
          </p:cNvSpPr>
          <p:nvPr>
            <p:ph sz="half" idx="13"/>
          </p:nvPr>
        </p:nvSpPr>
        <p:spPr>
          <a:xfrm>
            <a:off x="467544" y="1196752"/>
            <a:ext cx="8280920" cy="936104"/>
          </a:xfrm>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853F6-7B57-4ECC-8744-DBAD207C2F98}"/>
              </a:ext>
            </a:extLst>
          </p:cNvPr>
          <p:cNvSpPr>
            <a:spLocks noGrp="1"/>
          </p:cNvSpPr>
          <p:nvPr>
            <p:ph type="title"/>
          </p:nvPr>
        </p:nvSpPr>
        <p:spPr/>
        <p:txBody>
          <a:bodyPr/>
          <a:lstStyle/>
          <a:p>
            <a:r>
              <a:rPr lang="fr-FR" dirty="0"/>
              <a:t>Plages prédéfinis</a:t>
            </a:r>
          </a:p>
        </p:txBody>
      </p:sp>
      <p:sp>
        <p:nvSpPr>
          <p:cNvPr id="3" name="Espace réservé du contenu 2">
            <a:extLst>
              <a:ext uri="{FF2B5EF4-FFF2-40B4-BE49-F238E27FC236}">
                <a16:creationId xmlns:a16="http://schemas.microsoft.com/office/drawing/2014/main" id="{E6062A7C-C676-488A-AC5B-9C5354C2729F}"/>
              </a:ext>
            </a:extLst>
          </p:cNvPr>
          <p:cNvSpPr>
            <a:spLocks noGrp="1"/>
          </p:cNvSpPr>
          <p:nvPr>
            <p:ph idx="1"/>
          </p:nvPr>
        </p:nvSpPr>
        <p:spPr/>
        <p:txBody>
          <a:bodyPr>
            <a:normAutofit fontScale="85000" lnSpcReduction="20000"/>
          </a:bodyPr>
          <a:lstStyle/>
          <a:p>
            <a:r>
              <a:rPr lang="fr-FR" dirty="0"/>
              <a:t>Les plages prédéfinis :</a:t>
            </a:r>
          </a:p>
          <a:p>
            <a:pPr marL="0" indent="0" algn="ctr">
              <a:buNone/>
            </a:pPr>
            <a:r>
              <a:rPr lang="fr-FR" dirty="0" err="1"/>
              <a:t>Whitespace</a:t>
            </a:r>
            <a:r>
              <a:rPr lang="fr-FR" dirty="0"/>
              <a:t> &amp; non </a:t>
            </a:r>
            <a:r>
              <a:rPr lang="fr-FR" dirty="0" err="1"/>
              <a:t>whitespace</a:t>
            </a:r>
            <a:endParaRPr lang="fr-FR" dirty="0"/>
          </a:p>
          <a:p>
            <a:pPr marL="0" indent="0" algn="ctr">
              <a:buNone/>
            </a:pPr>
            <a:r>
              <a:rPr lang="fr-FR" dirty="0"/>
              <a:t>\s		\S</a:t>
            </a:r>
          </a:p>
          <a:p>
            <a:pPr marL="0" indent="0" algn="ctr">
              <a:buNone/>
            </a:pPr>
            <a:endParaRPr lang="fr-FR" dirty="0"/>
          </a:p>
          <a:p>
            <a:pPr marL="0" indent="0" algn="ctr">
              <a:buNone/>
            </a:pPr>
            <a:r>
              <a:rPr lang="fr-FR" dirty="0"/>
              <a:t>Digit &amp; non digit</a:t>
            </a:r>
          </a:p>
          <a:p>
            <a:pPr marL="0" indent="0" algn="ctr">
              <a:buNone/>
            </a:pPr>
            <a:r>
              <a:rPr lang="fr-FR" dirty="0"/>
              <a:t>\d		\D</a:t>
            </a:r>
          </a:p>
          <a:p>
            <a:pPr marL="0" indent="0" algn="ctr">
              <a:buNone/>
            </a:pPr>
            <a:endParaRPr lang="fr-FR" dirty="0"/>
          </a:p>
          <a:p>
            <a:pPr marL="0" indent="0" algn="ctr">
              <a:buNone/>
            </a:pPr>
            <a:r>
              <a:rPr lang="fr-FR" dirty="0"/>
              <a:t>Word &amp; non </a:t>
            </a:r>
            <a:r>
              <a:rPr lang="fr-FR" dirty="0" err="1"/>
              <a:t>word</a:t>
            </a:r>
            <a:endParaRPr lang="fr-FR" dirty="0"/>
          </a:p>
          <a:p>
            <a:pPr marL="0" indent="0" algn="ctr">
              <a:buNone/>
            </a:pPr>
            <a:r>
              <a:rPr lang="fr-FR" dirty="0"/>
              <a:t>\w		\W</a:t>
            </a:r>
          </a:p>
          <a:p>
            <a:pPr marL="0" indent="0" algn="ctr">
              <a:buNone/>
            </a:pPr>
            <a:endParaRPr lang="fr-FR" dirty="0"/>
          </a:p>
          <a:p>
            <a:pPr marL="0" indent="0" algn="ctr">
              <a:buNone/>
            </a:pPr>
            <a:r>
              <a:rPr lang="fr-FR" dirty="0" err="1"/>
              <a:t>Newline</a:t>
            </a:r>
            <a:r>
              <a:rPr lang="fr-FR" dirty="0"/>
              <a:t>, 	tabulation, 	null</a:t>
            </a:r>
          </a:p>
          <a:p>
            <a:pPr marL="0" indent="0" algn="ctr">
              <a:buNone/>
            </a:pPr>
            <a:r>
              <a:rPr lang="fr-FR" dirty="0"/>
              <a:t>\n		\t		\0</a:t>
            </a:r>
          </a:p>
        </p:txBody>
      </p:sp>
    </p:spTree>
    <p:extLst>
      <p:ext uri="{BB962C8B-B14F-4D97-AF65-F5344CB8AC3E}">
        <p14:creationId xmlns:p14="http://schemas.microsoft.com/office/powerpoint/2010/main" val="1497994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20AB8-F938-4E7B-A884-406EF4403E2C}"/>
              </a:ext>
            </a:extLst>
          </p:cNvPr>
          <p:cNvSpPr>
            <a:spLocks noGrp="1"/>
          </p:cNvSpPr>
          <p:nvPr>
            <p:ph type="title"/>
          </p:nvPr>
        </p:nvSpPr>
        <p:spPr/>
        <p:txBody>
          <a:bodyPr/>
          <a:lstStyle/>
          <a:p>
            <a:r>
              <a:rPr lang="fr-FR" dirty="0"/>
              <a:t>ECMA &amp; regex</a:t>
            </a:r>
          </a:p>
        </p:txBody>
      </p:sp>
      <p:sp>
        <p:nvSpPr>
          <p:cNvPr id="3" name="Espace réservé du contenu 2">
            <a:extLst>
              <a:ext uri="{FF2B5EF4-FFF2-40B4-BE49-F238E27FC236}">
                <a16:creationId xmlns:a16="http://schemas.microsoft.com/office/drawing/2014/main" id="{49E5700C-2FCE-4828-AD29-FFB5A949D191}"/>
              </a:ext>
            </a:extLst>
          </p:cNvPr>
          <p:cNvSpPr>
            <a:spLocks noGrp="1"/>
          </p:cNvSpPr>
          <p:nvPr>
            <p:ph idx="1"/>
          </p:nvPr>
        </p:nvSpPr>
        <p:spPr/>
        <p:txBody>
          <a:bodyPr>
            <a:normAutofit lnSpcReduction="10000"/>
          </a:bodyPr>
          <a:lstStyle/>
          <a:p>
            <a:r>
              <a:rPr lang="fr-FR" dirty="0"/>
              <a:t>Recherche simple</a:t>
            </a:r>
          </a:p>
          <a:p>
            <a:pPr lvl="1"/>
            <a:r>
              <a:rPr lang="fr-FR" dirty="0" err="1"/>
              <a:t>Regex.exec</a:t>
            </a:r>
            <a:endParaRPr lang="fr-FR" dirty="0"/>
          </a:p>
          <a:p>
            <a:endParaRPr lang="fr-FR" dirty="0"/>
          </a:p>
          <a:p>
            <a:r>
              <a:rPr lang="fr-FR" dirty="0"/>
              <a:t>Recherche dans les groupes</a:t>
            </a:r>
          </a:p>
          <a:p>
            <a:pPr lvl="1"/>
            <a:r>
              <a:rPr lang="fr-FR" dirty="0"/>
              <a:t>Pour chaque groupe identifié</a:t>
            </a:r>
          </a:p>
          <a:p>
            <a:pPr lvl="2"/>
            <a:r>
              <a:rPr lang="fr-FR" dirty="0"/>
              <a:t>Nommer les groupes </a:t>
            </a:r>
          </a:p>
          <a:p>
            <a:pPr lvl="3"/>
            <a:r>
              <a:rPr lang="fr-FR" dirty="0"/>
              <a:t>(?&lt;</a:t>
            </a:r>
            <a:r>
              <a:rPr lang="fr-FR" dirty="0" err="1"/>
              <a:t>groupName</a:t>
            </a:r>
            <a:r>
              <a:rPr lang="fr-FR" dirty="0"/>
              <a:t>&gt;\w)</a:t>
            </a:r>
          </a:p>
          <a:p>
            <a:pPr lvl="2"/>
            <a:r>
              <a:rPr lang="fr-FR" dirty="0"/>
              <a:t>Trouver par </a:t>
            </a:r>
            <a:r>
              <a:rPr lang="fr-FR" dirty="0" err="1"/>
              <a:t>groupName</a:t>
            </a:r>
            <a:endParaRPr lang="fr-FR" dirty="0"/>
          </a:p>
          <a:p>
            <a:pPr lvl="3"/>
            <a:r>
              <a:rPr lang="fr-FR" dirty="0" err="1"/>
              <a:t>m.groups.groupName</a:t>
            </a:r>
            <a:endParaRPr lang="fr-FR" dirty="0"/>
          </a:p>
        </p:txBody>
      </p:sp>
      <p:sp>
        <p:nvSpPr>
          <p:cNvPr id="7" name="Espace réservé du contenu 6">
            <a:extLst>
              <a:ext uri="{FF2B5EF4-FFF2-40B4-BE49-F238E27FC236}">
                <a16:creationId xmlns:a16="http://schemas.microsoft.com/office/drawing/2014/main" id="{B5FBB5A4-563A-4F00-AA87-798B84B7E0CB}"/>
              </a:ext>
            </a:extLst>
          </p:cNvPr>
          <p:cNvSpPr>
            <a:spLocks noGrp="1"/>
          </p:cNvSpPr>
          <p:nvPr>
            <p:ph sz="quarter" idx="14"/>
          </p:nvPr>
        </p:nvSpPr>
        <p:spPr/>
        <p:txBody>
          <a:bodyPr>
            <a:normAutofit/>
          </a:bodyPr>
          <a:lstStyle/>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regex</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 </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\w\d</a:t>
            </a:r>
            <a:r>
              <a:rPr lang="fr-FR" b="0" dirty="0">
                <a:solidFill>
                  <a:srgbClr val="D19A66"/>
                </a:solidFill>
                <a:effectLst/>
                <a:latin typeface="Consolas" panose="020B0609020204030204" pitchFamily="49" charset="0"/>
              </a:rPr>
              <a:t>._-]{1,}</a:t>
            </a:r>
            <a:r>
              <a:rPr lang="fr-FR" b="0" dirty="0">
                <a:solidFill>
                  <a:srgbClr val="56B6C2"/>
                </a:solidFill>
                <a:effectLst/>
                <a:latin typeface="Consolas" panose="020B0609020204030204" pitchFamily="49" charset="0"/>
              </a:rPr>
              <a:t>\w)@(\w</a:t>
            </a:r>
            <a:r>
              <a:rPr lang="fr-FR" b="0" dirty="0">
                <a:solidFill>
                  <a:srgbClr val="D19A66"/>
                </a:solidFill>
                <a:effectLst/>
                <a:latin typeface="Consolas" panose="020B0609020204030204" pitchFamily="49" charset="0"/>
              </a:rPr>
              <a:t>{1,}</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{2,7}</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`desorbaix@free.fr`</a:t>
            </a:r>
            <a:r>
              <a:rPr lang="fr-FR" b="0" dirty="0">
                <a:solidFill>
                  <a:srgbClr val="ABB2BF"/>
                </a:solidFill>
                <a:effectLst/>
                <a:latin typeface="Consolas" panose="020B0609020204030204" pitchFamily="49" charset="0"/>
              </a:rPr>
              <a:t>;</a:t>
            </a:r>
          </a:p>
          <a:p>
            <a:pPr marL="0" indent="0">
              <a:buNone/>
            </a:pPr>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if</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regex</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exec</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null</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C678DD"/>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format </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regex</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OK`</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a:t>
            </a:r>
          </a:p>
        </p:txBody>
      </p:sp>
      <p:sp>
        <p:nvSpPr>
          <p:cNvPr id="8" name="Espace réservé du contenu 6">
            <a:extLst>
              <a:ext uri="{FF2B5EF4-FFF2-40B4-BE49-F238E27FC236}">
                <a16:creationId xmlns:a16="http://schemas.microsoft.com/office/drawing/2014/main" id="{D6C7C772-94C0-4BCC-AF9C-4140C7C91F3B}"/>
              </a:ext>
            </a:extLst>
          </p:cNvPr>
          <p:cNvSpPr txBox="1">
            <a:spLocks/>
          </p:cNvSpPr>
          <p:nvPr/>
        </p:nvSpPr>
        <p:spPr>
          <a:xfrm>
            <a:off x="4860032" y="3933056"/>
            <a:ext cx="4104456" cy="2716924"/>
          </a:xfrm>
          <a:prstGeom prst="rect">
            <a:avLst/>
          </a:prstGeom>
          <a:noFill/>
          <a:ln>
            <a:noFill/>
          </a:ln>
          <a:scene3d>
            <a:camera prst="orthographicFront">
              <a:rot lat="0" lon="0" rev="21594000"/>
            </a:camera>
            <a:lightRig rig="threePt" dir="t"/>
          </a:scene3d>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baseline="30000">
                <a:solidFill>
                  <a:schemeClr val="tx1"/>
                </a:solidFill>
                <a:latin typeface="Permanent Marker" pitchFamily="2" charset="0"/>
                <a:ea typeface="Permanent Marker" pitchFamily="2" charset="0"/>
                <a:cs typeface="+mn-cs"/>
              </a:defRPr>
            </a:lvl1pPr>
            <a:lvl2pPr marL="365125" indent="-182563" algn="l" defTabSz="914400" rtl="0" eaLnBrk="1" latinLnBrk="0" hangingPunct="1">
              <a:spcBef>
                <a:spcPct val="20000"/>
              </a:spcBef>
              <a:buFont typeface="Arial" pitchFamily="34" charset="0"/>
              <a:buChar char="–"/>
              <a:defRPr sz="1800" kern="1200">
                <a:solidFill>
                  <a:schemeClr val="tx1"/>
                </a:solidFill>
                <a:latin typeface="Permanent Marker" pitchFamily="2" charset="0"/>
                <a:ea typeface="Permanent Marker" pitchFamily="2" charset="0"/>
                <a:cs typeface="+mn-cs"/>
              </a:defRPr>
            </a:lvl2pPr>
            <a:lvl3pPr marL="450850" indent="-139700" algn="l" defTabSz="914400" rtl="0" eaLnBrk="1" latinLnBrk="0" hangingPunct="1">
              <a:spcBef>
                <a:spcPct val="20000"/>
              </a:spcBef>
              <a:buFont typeface="Arial" pitchFamily="34" charset="0"/>
              <a:buChar char="•"/>
              <a:defRPr sz="1600" kern="1200">
                <a:solidFill>
                  <a:schemeClr val="tx1"/>
                </a:solidFill>
                <a:latin typeface="Permanent Marker" pitchFamily="2" charset="0"/>
                <a:ea typeface="Permanent Marker" pitchFamily="2" charset="0"/>
                <a:cs typeface="+mn-cs"/>
              </a:defRPr>
            </a:lvl3pPr>
            <a:lvl4pPr marL="534988" indent="-147638"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4pPr>
            <a:lvl5pPr marL="717550" indent="-182563"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5pPr>
            <a:lvl6pPr marL="903288" indent="-228600"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6pPr>
            <a:lvl7pPr marL="987425" indent="-228600"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7pPr>
            <a:lvl8pPr marL="454025" indent="-228600" algn="l" defTabSz="914400" rtl="0" eaLnBrk="1" latinLnBrk="0" hangingPunct="1">
              <a:spcBef>
                <a:spcPct val="20000"/>
              </a:spcBef>
              <a:buFont typeface="Wingdings" pitchFamily="2" charset="2"/>
              <a:buChar char="2"/>
              <a:defRPr sz="1400" kern="1200">
                <a:solidFill>
                  <a:schemeClr val="tx1"/>
                </a:solidFill>
                <a:latin typeface="Permanent Marker" pitchFamily="2" charset="0"/>
                <a:ea typeface="Permanent Marker" pitchFamily="2" charset="0"/>
                <a:cs typeface="+mn-cs"/>
              </a:defRPr>
            </a:lvl8pPr>
            <a:lvl9pPr marL="447675" indent="-228600" algn="l" defTabSz="914400" rtl="0" eaLnBrk="1" latinLnBrk="0" hangingPunct="1">
              <a:spcBef>
                <a:spcPct val="20000"/>
              </a:spcBef>
              <a:buSzPct val="189000"/>
              <a:buFont typeface="Wingdings" pitchFamily="2" charset="2"/>
              <a:buChar char="C"/>
              <a:defRPr sz="1400" kern="1200" baseline="0">
                <a:solidFill>
                  <a:schemeClr val="tx1"/>
                </a:solidFill>
                <a:latin typeface="Permanent Marker" pitchFamily="2" charset="0"/>
                <a:ea typeface="Permanent Marker" pitchFamily="2" charset="0"/>
                <a:cs typeface="+mn-cs"/>
              </a:defRPr>
            </a:lvl9pPr>
          </a:lstStyle>
          <a:p>
            <a:pPr marL="0" indent="0">
              <a:buNone/>
            </a:pPr>
            <a:r>
              <a:rPr lang="en-US" b="0" dirty="0">
                <a:solidFill>
                  <a:srgbClr val="C678DD"/>
                </a:solidFill>
                <a:effectLst/>
                <a:latin typeface="Consolas" panose="020B0609020204030204" pitchFamily="49" charset="0"/>
              </a:rPr>
              <a:t>if</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m</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E06C75"/>
                </a:solidFill>
                <a:effectLst/>
                <a:latin typeface="Consolas" panose="020B0609020204030204" pitchFamily="49" charset="0"/>
              </a:rPr>
              <a:t> </a:t>
            </a:r>
            <a:r>
              <a:rPr lang="en-US" b="0" dirty="0" err="1">
                <a:solidFill>
                  <a:srgbClr val="E5C07B"/>
                </a:solidFill>
                <a:effectLst/>
                <a:latin typeface="Consolas" panose="020B0609020204030204" pitchFamily="49" charset="0"/>
              </a:rPr>
              <a:t>regex</a:t>
            </a:r>
            <a:r>
              <a:rPr lang="en-US" b="0" dirty="0" err="1">
                <a:solidFill>
                  <a:srgbClr val="ABB2BF"/>
                </a:solidFill>
                <a:effectLst/>
                <a:latin typeface="Consolas" panose="020B0609020204030204" pitchFamily="49" charset="0"/>
              </a:rPr>
              <a:t>.</a:t>
            </a:r>
            <a:r>
              <a:rPr lang="en-US" b="0" dirty="0" err="1">
                <a:solidFill>
                  <a:srgbClr val="56B6C2"/>
                </a:solidFill>
                <a:effectLst/>
                <a:latin typeface="Consolas" panose="020B0609020204030204" pitchFamily="49" charset="0"/>
              </a:rPr>
              <a:t>exec</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null</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pPr marL="0"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m</a:t>
            </a:r>
            <a:r>
              <a:rPr lang="en-US" b="0" dirty="0" err="1">
                <a:solidFill>
                  <a:srgbClr val="ABB2BF"/>
                </a:solidFill>
                <a:effectLst/>
                <a:latin typeface="Consolas" panose="020B0609020204030204" pitchFamily="49" charset="0"/>
              </a:rPr>
              <a:t>.</a:t>
            </a:r>
            <a:r>
              <a:rPr lang="en-US" b="0" dirty="0" err="1">
                <a:solidFill>
                  <a:srgbClr val="56B6C2"/>
                </a:solidFill>
                <a:effectLst/>
                <a:latin typeface="Consolas" panose="020B0609020204030204" pitchFamily="49" charset="0"/>
              </a:rPr>
              <a:t>forEach</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match</a:t>
            </a:r>
            <a:r>
              <a:rPr lang="en-US" b="0" dirty="0">
                <a:solidFill>
                  <a:srgbClr val="ABB2BF"/>
                </a:solidFill>
                <a:effectLst/>
                <a:latin typeface="Consolas" panose="020B0609020204030204" pitchFamily="49" charset="0"/>
              </a:rPr>
              <a:t>, </a:t>
            </a:r>
            <a:r>
              <a:rPr lang="en-US" b="0" i="1" dirty="0" err="1">
                <a:solidFill>
                  <a:srgbClr val="E06C75"/>
                </a:solidFill>
                <a:effectLst/>
                <a:latin typeface="Consolas" panose="020B0609020204030204" pitchFamily="49" charset="0"/>
              </a:rPr>
              <a:t>groupIndex</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console</a:t>
            </a:r>
            <a:r>
              <a:rPr lang="en-US" b="0" dirty="0">
                <a:solidFill>
                  <a:srgbClr val="ABB2BF"/>
                </a:solidFill>
                <a:effectLst/>
                <a:latin typeface="Consolas" panose="020B0609020204030204" pitchFamily="49" charset="0"/>
              </a:rPr>
              <a:t>.</a:t>
            </a:r>
            <a:r>
              <a:rPr lang="en-US" b="0" dirty="0">
                <a:solidFill>
                  <a:srgbClr val="56B6C2"/>
                </a:solidFill>
                <a:effectLst/>
                <a:latin typeface="Consolas" panose="020B0609020204030204" pitchFamily="49" charset="0"/>
              </a:rPr>
              <a:t>log</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`Found match, group </a:t>
            </a:r>
            <a:r>
              <a:rPr lang="en-US" b="0" dirty="0">
                <a:solidFill>
                  <a:srgbClr val="C678DD"/>
                </a:solidFill>
                <a:effectLst/>
                <a:latin typeface="Consolas" panose="020B0609020204030204" pitchFamily="49" charset="0"/>
              </a:rPr>
              <a:t>${</a:t>
            </a:r>
            <a:r>
              <a:rPr lang="en-US" b="0" i="1" dirty="0" err="1">
                <a:solidFill>
                  <a:srgbClr val="E06C75"/>
                </a:solidFill>
                <a:effectLst/>
                <a:latin typeface="Consolas" panose="020B0609020204030204" pitchFamily="49" charset="0"/>
              </a:rPr>
              <a:t>groupIndex</a:t>
            </a:r>
            <a:r>
              <a:rPr lang="en-US" b="0" dirty="0">
                <a:solidFill>
                  <a:srgbClr val="C678DD"/>
                </a:solidFill>
                <a:effectLst/>
                <a:latin typeface="Consolas" panose="020B0609020204030204" pitchFamily="49" charset="0"/>
              </a:rPr>
              <a:t>}</a:t>
            </a:r>
            <a:r>
              <a:rPr lang="en-US" b="0" dirty="0">
                <a:solidFill>
                  <a:srgbClr val="98C379"/>
                </a:solidFill>
                <a:effectLst/>
                <a:latin typeface="Consolas" panose="020B0609020204030204" pitchFamily="49" charset="0"/>
              </a:rPr>
              <a:t>: </a:t>
            </a:r>
            <a:r>
              <a:rPr lang="en-US" b="0" dirty="0">
                <a:solidFill>
                  <a:srgbClr val="C678DD"/>
                </a:solidFill>
                <a:effectLst/>
                <a:latin typeface="Consolas" panose="020B0609020204030204" pitchFamily="49" charset="0"/>
              </a:rPr>
              <a:t>${</a:t>
            </a:r>
            <a:r>
              <a:rPr lang="en-US" b="0" i="1" dirty="0">
                <a:solidFill>
                  <a:srgbClr val="E06C75"/>
                </a:solidFill>
                <a:effectLst/>
                <a:latin typeface="Consolas" panose="020B0609020204030204" pitchFamily="49" charset="0"/>
              </a:rPr>
              <a:t>match</a:t>
            </a:r>
            <a:r>
              <a:rPr lang="en-US" b="0" dirty="0">
                <a:solidFill>
                  <a:srgbClr val="C678DD"/>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0" indent="0">
              <a:buNone/>
            </a:pPr>
            <a:r>
              <a:rPr lang="en-US" b="0" dirty="0">
                <a:solidFill>
                  <a:srgbClr val="ABB2BF"/>
                </a:solidFill>
                <a:effectLst/>
                <a:latin typeface="Consolas" panose="020B0609020204030204" pitchFamily="49" charset="0"/>
              </a:rPr>
              <a:t>    });</a:t>
            </a:r>
          </a:p>
          <a:p>
            <a:pPr marL="0"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557828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2B8A9E-4FBE-4043-8964-70ADD47ED1C1}"/>
              </a:ext>
            </a:extLst>
          </p:cNvPr>
          <p:cNvSpPr>
            <a:spLocks noGrp="1"/>
          </p:cNvSpPr>
          <p:nvPr>
            <p:ph type="title"/>
          </p:nvPr>
        </p:nvSpPr>
        <p:spPr/>
        <p:txBody>
          <a:bodyPr/>
          <a:lstStyle/>
          <a:p>
            <a:r>
              <a:rPr lang="fr-FR" dirty="0"/>
              <a:t>Regex flags</a:t>
            </a:r>
          </a:p>
        </p:txBody>
      </p:sp>
      <p:sp>
        <p:nvSpPr>
          <p:cNvPr id="3" name="Espace réservé du contenu 2">
            <a:extLst>
              <a:ext uri="{FF2B5EF4-FFF2-40B4-BE49-F238E27FC236}">
                <a16:creationId xmlns:a16="http://schemas.microsoft.com/office/drawing/2014/main" id="{FB28B714-862F-4195-AA2D-6B650E0C271C}"/>
              </a:ext>
            </a:extLst>
          </p:cNvPr>
          <p:cNvSpPr>
            <a:spLocks noGrp="1"/>
          </p:cNvSpPr>
          <p:nvPr>
            <p:ph idx="1"/>
          </p:nvPr>
        </p:nvSpPr>
        <p:spPr>
          <a:xfrm>
            <a:off x="276195" y="1142984"/>
            <a:ext cx="8572560" cy="5286412"/>
          </a:xfrm>
        </p:spPr>
        <p:txBody>
          <a:bodyPr>
            <a:normAutofit fontScale="92500" lnSpcReduction="20000"/>
          </a:bodyPr>
          <a:lstStyle/>
          <a:p>
            <a:pPr marL="0" indent="0">
              <a:buNone/>
            </a:pPr>
            <a:r>
              <a:rPr lang="fr-FR" dirty="0"/>
              <a:t>Les flags spécifient les conditions de recherche et non les valeurs à chercher</a:t>
            </a:r>
          </a:p>
          <a:p>
            <a:pPr marL="0" indent="0">
              <a:buNone/>
            </a:pPr>
            <a:endParaRPr lang="fr-FR" dirty="0"/>
          </a:p>
          <a:p>
            <a:r>
              <a:rPr lang="fr-FR" dirty="0"/>
              <a:t>Globale : /g</a:t>
            </a:r>
          </a:p>
          <a:p>
            <a:pPr lvl="1"/>
            <a:r>
              <a:rPr lang="fr-FR" dirty="0"/>
              <a:t>Recherche récursive dans toute la chaine</a:t>
            </a:r>
          </a:p>
          <a:p>
            <a:r>
              <a:rPr lang="fr-FR" dirty="0"/>
              <a:t>Multilignes : /m</a:t>
            </a:r>
          </a:p>
          <a:p>
            <a:pPr lvl="1"/>
            <a:r>
              <a:rPr lang="fr-FR" dirty="0"/>
              <a:t>Recherche dans toutes les lignes </a:t>
            </a:r>
          </a:p>
          <a:p>
            <a:pPr lvl="2"/>
            <a:r>
              <a:rPr lang="fr-FR" dirty="0"/>
              <a:t>Début et fin signifiés par ^ et $</a:t>
            </a:r>
          </a:p>
          <a:p>
            <a:r>
              <a:rPr lang="fr-FR" dirty="0"/>
              <a:t>In sensitive : /i</a:t>
            </a:r>
          </a:p>
          <a:p>
            <a:pPr lvl="1"/>
            <a:r>
              <a:rPr lang="fr-FR" dirty="0"/>
              <a:t>Insensibilité à la casse dans la chaine	</a:t>
            </a:r>
          </a:p>
          <a:p>
            <a:r>
              <a:rPr lang="fr-FR" dirty="0"/>
              <a:t>Single line : /s</a:t>
            </a:r>
          </a:p>
          <a:p>
            <a:pPr lvl="1"/>
            <a:r>
              <a:rPr lang="fr-FR" dirty="0"/>
              <a:t>S’arrête à la fin de ligne</a:t>
            </a:r>
          </a:p>
        </p:txBody>
      </p:sp>
    </p:spTree>
    <p:extLst>
      <p:ext uri="{BB962C8B-B14F-4D97-AF65-F5344CB8AC3E}">
        <p14:creationId xmlns:p14="http://schemas.microsoft.com/office/powerpoint/2010/main" val="12830734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7A4B608-576E-442D-8265-F650F22874BB}"/>
              </a:ext>
            </a:extLst>
          </p:cNvPr>
          <p:cNvSpPr>
            <a:spLocks noGrp="1"/>
          </p:cNvSpPr>
          <p:nvPr>
            <p:ph type="title"/>
          </p:nvPr>
        </p:nvSpPr>
        <p:spPr/>
        <p:txBody>
          <a:bodyPr/>
          <a:lstStyle/>
          <a:p>
            <a:r>
              <a:rPr lang="fr-FR" dirty="0"/>
              <a:t>ressources</a:t>
            </a:r>
          </a:p>
        </p:txBody>
      </p:sp>
      <p:sp>
        <p:nvSpPr>
          <p:cNvPr id="5" name="Espace réservé du contenu 4">
            <a:extLst>
              <a:ext uri="{FF2B5EF4-FFF2-40B4-BE49-F238E27FC236}">
                <a16:creationId xmlns:a16="http://schemas.microsoft.com/office/drawing/2014/main" id="{4BFAF015-5AE5-450A-B3D7-912128273C14}"/>
              </a:ext>
            </a:extLst>
          </p:cNvPr>
          <p:cNvSpPr>
            <a:spLocks noGrp="1"/>
          </p:cNvSpPr>
          <p:nvPr>
            <p:ph idx="1"/>
          </p:nvPr>
        </p:nvSpPr>
        <p:spPr/>
        <p:txBody>
          <a:bodyPr>
            <a:normAutofit fontScale="85000" lnSpcReduction="10000"/>
          </a:bodyPr>
          <a:lstStyle/>
          <a:p>
            <a:r>
              <a:rPr lang="fr-FR" dirty="0"/>
              <a:t>Regex101</a:t>
            </a:r>
          </a:p>
          <a:p>
            <a:pPr lvl="1"/>
            <a:r>
              <a:rPr lang="fr-FR" dirty="0"/>
              <a:t>Ecriture de PCRE</a:t>
            </a:r>
          </a:p>
          <a:p>
            <a:pPr lvl="2"/>
            <a:r>
              <a:rPr lang="fr-FR" b="1" dirty="0"/>
              <a:t>P</a:t>
            </a:r>
            <a:r>
              <a:rPr lang="fr-FR" dirty="0"/>
              <a:t>erl </a:t>
            </a:r>
            <a:r>
              <a:rPr lang="fr-FR" b="1" dirty="0"/>
              <a:t>C</a:t>
            </a:r>
            <a:r>
              <a:rPr lang="fr-FR" dirty="0"/>
              <a:t>ompatible </a:t>
            </a:r>
            <a:r>
              <a:rPr lang="fr-FR" b="1" dirty="0"/>
              <a:t>R</a:t>
            </a:r>
            <a:r>
              <a:rPr lang="fr-FR" dirty="0"/>
              <a:t>egular </a:t>
            </a:r>
            <a:r>
              <a:rPr lang="fr-FR" b="1" dirty="0"/>
              <a:t>E</a:t>
            </a:r>
            <a:r>
              <a:rPr lang="fr-FR" dirty="0"/>
              <a:t>xpression</a:t>
            </a:r>
          </a:p>
          <a:p>
            <a:pPr lvl="2"/>
            <a:r>
              <a:rPr lang="fr-FR" dirty="0"/>
              <a:t>Quick </a:t>
            </a:r>
            <a:r>
              <a:rPr lang="fr-FR" dirty="0" err="1"/>
              <a:t>reference</a:t>
            </a:r>
            <a:r>
              <a:rPr lang="fr-FR" dirty="0"/>
              <a:t> guide</a:t>
            </a:r>
          </a:p>
          <a:p>
            <a:pPr lvl="1"/>
            <a:endParaRPr lang="fr-FR" dirty="0"/>
          </a:p>
          <a:p>
            <a:pPr lvl="1"/>
            <a:r>
              <a:rPr lang="fr-FR" dirty="0"/>
              <a:t>Test en ligne de regex</a:t>
            </a:r>
          </a:p>
          <a:p>
            <a:pPr lvl="1"/>
            <a:endParaRPr lang="fr-FR" dirty="0"/>
          </a:p>
          <a:p>
            <a:pPr lvl="1"/>
            <a:r>
              <a:rPr lang="fr-FR" dirty="0"/>
              <a:t>Génération de codes :</a:t>
            </a:r>
          </a:p>
          <a:p>
            <a:pPr lvl="2"/>
            <a:r>
              <a:rPr lang="fr-FR" dirty="0" err="1"/>
              <a:t>Ecma</a:t>
            </a:r>
            <a:r>
              <a:rPr lang="fr-FR" dirty="0"/>
              <a:t> js</a:t>
            </a:r>
          </a:p>
          <a:p>
            <a:pPr lvl="2"/>
            <a:r>
              <a:rPr lang="fr-FR" dirty="0"/>
              <a:t>C#</a:t>
            </a:r>
          </a:p>
          <a:p>
            <a:pPr lvl="2"/>
            <a:r>
              <a:rPr lang="fr-FR" dirty="0"/>
              <a:t>Go</a:t>
            </a:r>
          </a:p>
          <a:p>
            <a:pPr lvl="2"/>
            <a:r>
              <a:rPr lang="fr-FR" dirty="0" err="1"/>
              <a:t>Php</a:t>
            </a:r>
            <a:endParaRPr lang="fr-FR" dirty="0"/>
          </a:p>
          <a:p>
            <a:pPr lvl="2"/>
            <a:r>
              <a:rPr lang="fr-FR" dirty="0"/>
              <a:t>…</a:t>
            </a:r>
          </a:p>
          <a:p>
            <a:pPr marL="0" indent="0" algn="ctr">
              <a:buNone/>
            </a:pPr>
            <a:r>
              <a:rPr lang="fr-FR" dirty="0">
                <a:hlinkClick r:id="rId3"/>
              </a:rPr>
              <a:t>https://regex101.com/</a:t>
            </a:r>
            <a:r>
              <a:rPr lang="fr-FR" dirty="0"/>
              <a:t>  </a:t>
            </a:r>
          </a:p>
        </p:txBody>
      </p:sp>
      <p:pic>
        <p:nvPicPr>
          <p:cNvPr id="8" name="Espace réservé du contenu 7">
            <a:extLst>
              <a:ext uri="{FF2B5EF4-FFF2-40B4-BE49-F238E27FC236}">
                <a16:creationId xmlns:a16="http://schemas.microsoft.com/office/drawing/2014/main" id="{8714F72C-F859-4F6A-A296-264971FD9A69}"/>
              </a:ext>
            </a:extLst>
          </p:cNvPr>
          <p:cNvPicPr>
            <a:picLocks noGrp="1" noChangeAspect="1"/>
          </p:cNvPicPr>
          <p:nvPr>
            <p:ph sz="quarter" idx="14"/>
          </p:nvPr>
        </p:nvPicPr>
        <p:blipFill>
          <a:blip r:embed="rId4" cstate="print"/>
          <a:stretch>
            <a:fillRect/>
          </a:stretch>
        </p:blipFill>
        <p:spPr>
          <a:xfrm rot="160723">
            <a:off x="5359400" y="2386175"/>
            <a:ext cx="3435350" cy="2460300"/>
          </a:xfrm>
        </p:spPr>
      </p:pic>
    </p:spTree>
    <p:extLst>
      <p:ext uri="{BB962C8B-B14F-4D97-AF65-F5344CB8AC3E}">
        <p14:creationId xmlns:p14="http://schemas.microsoft.com/office/powerpoint/2010/main" val="29380636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B36C5D-1EB0-479B-9510-26EE1AA9D72F}"/>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4B0B752-6C2A-4278-BAC5-8AEA5A6C324C}"/>
              </a:ext>
            </a:extLst>
          </p:cNvPr>
          <p:cNvSpPr>
            <a:spLocks noGrp="1"/>
          </p:cNvSpPr>
          <p:nvPr>
            <p:ph idx="1"/>
          </p:nvPr>
        </p:nvSpPr>
        <p:spPr/>
        <p:txBody>
          <a:bodyPr/>
          <a:lstStyle/>
          <a:p>
            <a:pPr lvl="1"/>
            <a:r>
              <a:rPr lang="fr-FR" dirty="0"/>
              <a:t>Structure et syntaxe d'une expression régulière.</a:t>
            </a:r>
          </a:p>
          <a:p>
            <a:endParaRPr lang="fr-FR" dirty="0"/>
          </a:p>
          <a:p>
            <a:pPr lvl="1"/>
            <a:r>
              <a:rPr lang="fr-FR" dirty="0"/>
              <a:t>Validation asynchrone.</a:t>
            </a:r>
          </a:p>
          <a:p>
            <a:endParaRPr lang="fr-FR" dirty="0"/>
          </a:p>
        </p:txBody>
      </p:sp>
    </p:spTree>
    <p:extLst>
      <p:ext uri="{BB962C8B-B14F-4D97-AF65-F5344CB8AC3E}">
        <p14:creationId xmlns:p14="http://schemas.microsoft.com/office/powerpoint/2010/main" val="26419706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5A356D-D1AF-4FEF-B0D9-43A16A3A3FCA}"/>
              </a:ext>
            </a:extLst>
          </p:cNvPr>
          <p:cNvSpPr>
            <a:spLocks noGrp="1"/>
          </p:cNvSpPr>
          <p:nvPr>
            <p:ph type="title"/>
          </p:nvPr>
        </p:nvSpPr>
        <p:spPr/>
        <p:txBody>
          <a:bodyPr/>
          <a:lstStyle/>
          <a:p>
            <a:r>
              <a:rPr lang="fr-FR" dirty="0"/>
              <a:t>Environnement de débogage</a:t>
            </a:r>
          </a:p>
        </p:txBody>
      </p:sp>
      <p:sp>
        <p:nvSpPr>
          <p:cNvPr id="5" name="Espace réservé du texte 4">
            <a:extLst>
              <a:ext uri="{FF2B5EF4-FFF2-40B4-BE49-F238E27FC236}">
                <a16:creationId xmlns:a16="http://schemas.microsoft.com/office/drawing/2014/main" id="{45B62DAB-1AFE-4B50-A1A2-53A6F0FEA26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6882241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4496-1FA0-4E24-86F3-4020E54824B5}"/>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56EC7F26-56EA-4F05-910D-21A59E0646D1}"/>
              </a:ext>
            </a:extLst>
          </p:cNvPr>
          <p:cNvSpPr>
            <a:spLocks noGrp="1"/>
          </p:cNvSpPr>
          <p:nvPr>
            <p:ph idx="1"/>
          </p:nvPr>
        </p:nvSpPr>
        <p:spPr/>
        <p:txBody>
          <a:bodyPr>
            <a:normAutofit lnSpcReduction="10000"/>
          </a:bodyPr>
          <a:lstStyle/>
          <a:p>
            <a:r>
              <a:rPr lang="fr-FR" dirty="0"/>
              <a:t>Chrome </a:t>
            </a:r>
            <a:r>
              <a:rPr lang="fr-FR" dirty="0" err="1"/>
              <a:t>Devtools</a:t>
            </a:r>
            <a:r>
              <a:rPr lang="fr-FR" dirty="0"/>
              <a:t>, Firefox </a:t>
            </a:r>
            <a:r>
              <a:rPr lang="fr-FR" dirty="0" err="1"/>
              <a:t>Developper</a:t>
            </a:r>
            <a:r>
              <a:rPr lang="fr-FR" dirty="0"/>
              <a:t>, Node-debug</a:t>
            </a:r>
          </a:p>
          <a:p>
            <a:r>
              <a:rPr lang="fr-FR" dirty="0"/>
              <a:t>Gérer les messages d'erreur client en production.</a:t>
            </a:r>
          </a:p>
          <a:p>
            <a:r>
              <a:rPr lang="fr-FR" dirty="0"/>
              <a:t>Tests </a:t>
            </a:r>
            <a:r>
              <a:rPr lang="fr-FR" dirty="0" err="1"/>
              <a:t>multinavigateurs</a:t>
            </a:r>
            <a:endParaRPr lang="fr-FR" dirty="0"/>
          </a:p>
          <a:p>
            <a:r>
              <a:rPr lang="fr-FR" dirty="0"/>
              <a:t>Stockage des tests.</a:t>
            </a:r>
          </a:p>
          <a:p>
            <a:r>
              <a:rPr lang="fr-FR" dirty="0"/>
              <a:t>Framework de test (</a:t>
            </a:r>
            <a:r>
              <a:rPr lang="fr-FR" dirty="0" err="1"/>
              <a:t>mocha</a:t>
            </a:r>
            <a:r>
              <a:rPr lang="fr-FR" dirty="0"/>
              <a:t>, </a:t>
            </a:r>
            <a:r>
              <a:rPr lang="fr-FR" dirty="0" err="1"/>
              <a:t>jasmine</a:t>
            </a:r>
            <a:r>
              <a:rPr lang="fr-FR" dirty="0"/>
              <a:t>, </a:t>
            </a:r>
            <a:r>
              <a:rPr lang="fr-FR" dirty="0" err="1"/>
              <a:t>Jest</a:t>
            </a:r>
            <a:r>
              <a:rPr lang="fr-FR" dirty="0"/>
              <a:t>, etc.)</a:t>
            </a:r>
          </a:p>
          <a:p>
            <a:r>
              <a:rPr lang="fr-FR" dirty="0"/>
              <a:t>Tests de performance et de charge.</a:t>
            </a:r>
          </a:p>
          <a:p>
            <a:endParaRPr lang="fr-FR" dirty="0"/>
          </a:p>
        </p:txBody>
      </p:sp>
    </p:spTree>
    <p:extLst>
      <p:ext uri="{BB962C8B-B14F-4D97-AF65-F5344CB8AC3E}">
        <p14:creationId xmlns:p14="http://schemas.microsoft.com/office/powerpoint/2010/main" val="17548762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9D2C571-7942-47D3-8E7A-B3BC52843B26}"/>
              </a:ext>
            </a:extLst>
          </p:cNvPr>
          <p:cNvSpPr>
            <a:spLocks noGrp="1"/>
          </p:cNvSpPr>
          <p:nvPr>
            <p:ph type="title"/>
          </p:nvPr>
        </p:nvSpPr>
        <p:spPr/>
        <p:txBody>
          <a:bodyPr/>
          <a:lstStyle/>
          <a:p>
            <a:r>
              <a:rPr lang="fr-FR" dirty="0"/>
              <a:t>Chrome </a:t>
            </a:r>
            <a:r>
              <a:rPr lang="fr-FR" dirty="0" err="1"/>
              <a:t>devtools</a:t>
            </a:r>
            <a:endParaRPr lang="fr-FR" dirty="0"/>
          </a:p>
        </p:txBody>
      </p:sp>
      <p:sp>
        <p:nvSpPr>
          <p:cNvPr id="5" name="Espace réservé du contenu 4">
            <a:extLst>
              <a:ext uri="{FF2B5EF4-FFF2-40B4-BE49-F238E27FC236}">
                <a16:creationId xmlns:a16="http://schemas.microsoft.com/office/drawing/2014/main" id="{FE58AB90-3E57-4A00-9210-AC493BCC4867}"/>
              </a:ext>
            </a:extLst>
          </p:cNvPr>
          <p:cNvSpPr>
            <a:spLocks noGrp="1"/>
          </p:cNvSpPr>
          <p:nvPr>
            <p:ph idx="1"/>
          </p:nvPr>
        </p:nvSpPr>
        <p:spPr/>
        <p:txBody>
          <a:bodyPr/>
          <a:lstStyle/>
          <a:p>
            <a:r>
              <a:rPr lang="fr-FR" dirty="0"/>
              <a:t>Chrome propose une série d’outils lié au développement web </a:t>
            </a:r>
          </a:p>
          <a:p>
            <a:pPr marL="457200" lvl="1" indent="0" algn="ctr">
              <a:buNone/>
            </a:pPr>
            <a:r>
              <a:rPr lang="fr-FR" dirty="0"/>
              <a:t>Ctrl + Maj + i </a:t>
            </a:r>
            <a:r>
              <a:rPr lang="fr-FR" i="1" dirty="0"/>
              <a:t>ou </a:t>
            </a:r>
            <a:r>
              <a:rPr lang="fr-FR" dirty="0"/>
              <a:t>F12 </a:t>
            </a:r>
          </a:p>
          <a:p>
            <a:pPr marL="457200" lvl="1" indent="0">
              <a:buNone/>
            </a:pPr>
            <a:r>
              <a:rPr lang="fr-FR" dirty="0"/>
              <a:t>Permet l’ouverture de cette fenêtre</a:t>
            </a:r>
          </a:p>
          <a:p>
            <a:pPr lvl="1"/>
            <a:r>
              <a:rPr lang="fr-FR" dirty="0"/>
              <a:t>Propose </a:t>
            </a:r>
          </a:p>
          <a:p>
            <a:pPr lvl="2"/>
            <a:r>
              <a:rPr lang="fr-FR" dirty="0"/>
              <a:t>un debugger</a:t>
            </a:r>
          </a:p>
          <a:p>
            <a:pPr lvl="2"/>
            <a:r>
              <a:rPr lang="fr-FR" dirty="0"/>
              <a:t>Une inspection</a:t>
            </a:r>
          </a:p>
          <a:p>
            <a:pPr lvl="3"/>
            <a:r>
              <a:rPr lang="fr-FR" dirty="0" err="1"/>
              <a:t>Cpu</a:t>
            </a:r>
            <a:endParaRPr lang="fr-FR" dirty="0"/>
          </a:p>
          <a:p>
            <a:pPr lvl="3"/>
            <a:r>
              <a:rPr lang="fr-FR" dirty="0"/>
              <a:t>Réseaux</a:t>
            </a:r>
          </a:p>
          <a:p>
            <a:pPr lvl="3"/>
            <a:r>
              <a:rPr lang="fr-FR" dirty="0"/>
              <a:t>Html/css</a:t>
            </a:r>
          </a:p>
          <a:p>
            <a:pPr lvl="3"/>
            <a:r>
              <a:rPr lang="fr-FR" dirty="0"/>
              <a:t>Des </a:t>
            </a:r>
            <a:r>
              <a:rPr lang="fr-FR" dirty="0" err="1"/>
              <a:t>storage</a:t>
            </a:r>
            <a:r>
              <a:rPr lang="fr-FR" dirty="0"/>
              <a:t>, …</a:t>
            </a:r>
          </a:p>
        </p:txBody>
      </p:sp>
      <p:pic>
        <p:nvPicPr>
          <p:cNvPr id="7" name="Image 6">
            <a:extLst>
              <a:ext uri="{FF2B5EF4-FFF2-40B4-BE49-F238E27FC236}">
                <a16:creationId xmlns:a16="http://schemas.microsoft.com/office/drawing/2014/main" id="{DCC0A7CD-F3A5-4A49-A00E-4AA05C976D40}"/>
              </a:ext>
            </a:extLst>
          </p:cNvPr>
          <p:cNvPicPr>
            <a:picLocks noChangeAspect="1"/>
          </p:cNvPicPr>
          <p:nvPr/>
        </p:nvPicPr>
        <p:blipFill>
          <a:blip r:embed="rId3"/>
          <a:stretch>
            <a:fillRect/>
          </a:stretch>
        </p:blipFill>
        <p:spPr>
          <a:xfrm>
            <a:off x="3851920" y="3786190"/>
            <a:ext cx="5076056" cy="2855282"/>
          </a:xfrm>
          <a:prstGeom prst="rect">
            <a:avLst/>
          </a:prstGeom>
        </p:spPr>
      </p:pic>
    </p:spTree>
    <p:extLst>
      <p:ext uri="{BB962C8B-B14F-4D97-AF65-F5344CB8AC3E}">
        <p14:creationId xmlns:p14="http://schemas.microsoft.com/office/powerpoint/2010/main" val="38717338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90B404D-3E20-4BD5-B10F-817B8934ABA1}"/>
              </a:ext>
            </a:extLst>
          </p:cNvPr>
          <p:cNvSpPr>
            <a:spLocks noGrp="1"/>
          </p:cNvSpPr>
          <p:nvPr>
            <p:ph type="title"/>
          </p:nvPr>
        </p:nvSpPr>
        <p:spPr/>
        <p:txBody>
          <a:bodyPr/>
          <a:lstStyle/>
          <a:p>
            <a:r>
              <a:rPr lang="fr-FR" dirty="0"/>
              <a:t>Tester le temps d’exécution</a:t>
            </a:r>
          </a:p>
        </p:txBody>
      </p:sp>
      <p:sp>
        <p:nvSpPr>
          <p:cNvPr id="5" name="Espace réservé du contenu 4">
            <a:extLst>
              <a:ext uri="{FF2B5EF4-FFF2-40B4-BE49-F238E27FC236}">
                <a16:creationId xmlns:a16="http://schemas.microsoft.com/office/drawing/2014/main" id="{54A6EA2B-3956-44F4-BC22-FF957CF1CD74}"/>
              </a:ext>
            </a:extLst>
          </p:cNvPr>
          <p:cNvSpPr>
            <a:spLocks noGrp="1"/>
          </p:cNvSpPr>
          <p:nvPr>
            <p:ph idx="1"/>
          </p:nvPr>
        </p:nvSpPr>
        <p:spPr/>
        <p:txBody>
          <a:bodyPr/>
          <a:lstStyle/>
          <a:p>
            <a:r>
              <a:rPr lang="fr-FR" dirty="0"/>
              <a:t>Console nous fournit 2 fonctions pour mesurer le temps d’exécution</a:t>
            </a:r>
          </a:p>
          <a:p>
            <a:endParaRPr lang="fr-FR" dirty="0"/>
          </a:p>
          <a:p>
            <a:pPr lvl="2"/>
            <a:r>
              <a:rPr lang="fr-FR" dirty="0" err="1"/>
              <a:t>console.time</a:t>
            </a:r>
            <a:r>
              <a:rPr lang="fr-FR" dirty="0"/>
              <a:t>(‘</a:t>
            </a:r>
            <a:r>
              <a:rPr lang="fr-FR" dirty="0" err="1"/>
              <a:t>nomDeTache</a:t>
            </a:r>
            <a:r>
              <a:rPr lang="fr-FR" dirty="0"/>
              <a:t>’);</a:t>
            </a:r>
          </a:p>
          <a:p>
            <a:pPr lvl="2"/>
            <a:endParaRPr lang="fr-FR" dirty="0"/>
          </a:p>
          <a:p>
            <a:pPr lvl="2"/>
            <a:r>
              <a:rPr lang="fr-FR" dirty="0" err="1"/>
              <a:t>console.timeEnd</a:t>
            </a:r>
            <a:r>
              <a:rPr lang="fr-FR" dirty="0"/>
              <a:t>(‘</a:t>
            </a:r>
            <a:r>
              <a:rPr lang="fr-FR" dirty="0" err="1"/>
              <a:t>nomDeTache</a:t>
            </a:r>
            <a:r>
              <a:rPr lang="fr-FR" dirty="0"/>
              <a:t>’);</a:t>
            </a:r>
          </a:p>
          <a:p>
            <a:pPr lvl="7"/>
            <a:r>
              <a:rPr lang="fr-FR" dirty="0"/>
              <a:t>testPerf.js</a:t>
            </a:r>
          </a:p>
          <a:p>
            <a:pPr marL="396875" lvl="7" indent="0">
              <a:buNone/>
            </a:pP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time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'temps fonction’</a:t>
            </a:r>
            <a:r>
              <a:rPr lang="fr-FR" b="0" dirty="0">
                <a:solidFill>
                  <a:srgbClr val="ABB2BF"/>
                </a:solidFill>
                <a:effectLst/>
                <a:latin typeface="Consolas" panose="020B0609020204030204" pitchFamily="49" charset="0"/>
              </a:rPr>
              <a:t>); </a:t>
            </a:r>
          </a:p>
          <a:p>
            <a:pPr marL="396875" lvl="7" indent="0">
              <a:buNone/>
            </a:pPr>
            <a:r>
              <a:rPr lang="fr-FR" b="0" dirty="0" err="1">
                <a:solidFill>
                  <a:srgbClr val="61AFEF"/>
                </a:solidFill>
                <a:effectLst/>
                <a:latin typeface="Consolas" panose="020B0609020204030204" pitchFamily="49" charset="0"/>
              </a:rPr>
              <a:t>mafonction</a:t>
            </a:r>
            <a:r>
              <a:rPr lang="fr-FR" b="0" dirty="0">
                <a:solidFill>
                  <a:srgbClr val="ABB2BF"/>
                </a:solidFill>
                <a:effectLst/>
                <a:latin typeface="Consolas" panose="020B0609020204030204" pitchFamily="49" charset="0"/>
              </a:rPr>
              <a:t>();// … </a:t>
            </a:r>
            <a:r>
              <a:rPr lang="fr-FR" b="0" dirty="0" err="1">
                <a:solidFill>
                  <a:srgbClr val="ABB2BF"/>
                </a:solidFill>
                <a:effectLst/>
                <a:latin typeface="Consolas" panose="020B0609020204030204" pitchFamily="49" charset="0"/>
              </a:rPr>
              <a:t>ect</a:t>
            </a:r>
            <a:endParaRPr lang="fr-FR" b="0" dirty="0">
              <a:solidFill>
                <a:srgbClr val="ABB2BF"/>
              </a:solidFill>
              <a:effectLst/>
              <a:latin typeface="Consolas" panose="020B0609020204030204" pitchFamily="49" charset="0"/>
            </a:endParaRPr>
          </a:p>
          <a:p>
            <a:pPr marL="396875" lvl="7" indent="0">
              <a:buNone/>
            </a:pP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timeEnd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'temps fonction'</a:t>
            </a:r>
            <a:r>
              <a:rPr lang="fr-FR" b="0" dirty="0">
                <a:solidFill>
                  <a:srgbClr val="ABB2BF"/>
                </a:solidFill>
                <a:effectLst/>
                <a:latin typeface="Consolas" panose="020B0609020204030204" pitchFamily="49" charset="0"/>
              </a:rPr>
              <a:t>);</a:t>
            </a:r>
          </a:p>
          <a:p>
            <a:pPr lvl="7"/>
            <a:endParaRPr lang="fr-FR" dirty="0"/>
          </a:p>
        </p:txBody>
      </p:sp>
    </p:spTree>
    <p:extLst>
      <p:ext uri="{BB962C8B-B14F-4D97-AF65-F5344CB8AC3E}">
        <p14:creationId xmlns:p14="http://schemas.microsoft.com/office/powerpoint/2010/main" val="9263114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8135C-9A08-42AA-9081-1C9F8C6F4581}"/>
              </a:ext>
            </a:extLst>
          </p:cNvPr>
          <p:cNvSpPr>
            <a:spLocks noGrp="1"/>
          </p:cNvSpPr>
          <p:nvPr>
            <p:ph type="title"/>
          </p:nvPr>
        </p:nvSpPr>
        <p:spPr/>
        <p:txBody>
          <a:bodyPr/>
          <a:lstStyle/>
          <a:p>
            <a:r>
              <a:rPr lang="fr-FR" dirty="0"/>
              <a:t>profiling</a:t>
            </a:r>
          </a:p>
        </p:txBody>
      </p:sp>
      <p:sp>
        <p:nvSpPr>
          <p:cNvPr id="3" name="Espace réservé du contenu 2">
            <a:extLst>
              <a:ext uri="{FF2B5EF4-FFF2-40B4-BE49-F238E27FC236}">
                <a16:creationId xmlns:a16="http://schemas.microsoft.com/office/drawing/2014/main" id="{3028DEEE-99F2-45A9-86AC-CCF64667B8D8}"/>
              </a:ext>
            </a:extLst>
          </p:cNvPr>
          <p:cNvSpPr>
            <a:spLocks noGrp="1"/>
          </p:cNvSpPr>
          <p:nvPr>
            <p:ph idx="1"/>
          </p:nvPr>
        </p:nvSpPr>
        <p:spPr/>
        <p:txBody>
          <a:bodyPr>
            <a:normAutofit fontScale="92500" lnSpcReduction="20000"/>
          </a:bodyPr>
          <a:lstStyle/>
          <a:p>
            <a:r>
              <a:rPr lang="fr-FR" dirty="0"/>
              <a:t>Console permet aussi d’examiner l’usage processeur</a:t>
            </a:r>
          </a:p>
          <a:p>
            <a:pPr lvl="2"/>
            <a:r>
              <a:rPr lang="fr-FR" dirty="0" err="1"/>
              <a:t>console.profile</a:t>
            </a:r>
            <a:r>
              <a:rPr lang="fr-FR" dirty="0"/>
              <a:t>(‘nom du profile’);</a:t>
            </a:r>
          </a:p>
          <a:p>
            <a:pPr lvl="2"/>
            <a:r>
              <a:rPr lang="fr-FR" dirty="0" err="1"/>
              <a:t>Console.profileEnd</a:t>
            </a:r>
            <a:r>
              <a:rPr lang="fr-FR" dirty="0"/>
              <a:t>(‘nom du profile’);</a:t>
            </a:r>
          </a:p>
          <a:p>
            <a:pPr lvl="7"/>
            <a:r>
              <a:rPr lang="fr-FR" dirty="0"/>
              <a:t>Profiling.js</a:t>
            </a:r>
            <a:endParaRPr lang="fr-FR" dirty="0">
              <a:solidFill>
                <a:srgbClr val="ABB2BF"/>
              </a:solidFill>
              <a:latin typeface="Consolas" panose="020B0609020204030204" pitchFamily="49" charset="0"/>
            </a:endParaRPr>
          </a:p>
          <a:p>
            <a:pPr marL="396875" lvl="7" indent="0">
              <a:buNone/>
            </a:pP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monProcess</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profile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'nom profile’</a:t>
            </a:r>
            <a:r>
              <a:rPr lang="fr-FR" b="0" dirty="0">
                <a:solidFill>
                  <a:srgbClr val="ABB2BF"/>
                </a:solidFill>
                <a:effectLst/>
                <a:latin typeface="Consolas" panose="020B0609020204030204" pitchFamily="49" charset="0"/>
              </a:rPr>
              <a:t>);</a:t>
            </a:r>
          </a:p>
          <a:p>
            <a:pPr marL="396875" lvl="7" indent="0">
              <a:buNone/>
            </a:pPr>
            <a:r>
              <a:rPr lang="fr-FR" b="0" i="1" dirty="0">
                <a:solidFill>
                  <a:srgbClr val="7F848E"/>
                </a:solidFill>
                <a:effectLst/>
                <a:latin typeface="Consolas" panose="020B0609020204030204" pitchFamily="49" charset="0"/>
              </a:rPr>
              <a:t>   ///lot de taches</a:t>
            </a:r>
          </a:p>
          <a:p>
            <a:pPr marL="396875" lvl="7" indent="0">
              <a:buNone/>
            </a:pPr>
            <a:r>
              <a:rPr lang="fr-FR" b="0" dirty="0">
                <a:solidFill>
                  <a:srgbClr val="E5C07B"/>
                </a:solidFill>
                <a:effectLst/>
                <a:latin typeface="Consolas" panose="020B0609020204030204" pitchFamily="49" charset="0"/>
              </a:rPr>
              <a:t>   </a:t>
            </a: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profileEnd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'nom profile’</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p:txBody>
      </p:sp>
      <p:sp>
        <p:nvSpPr>
          <p:cNvPr id="4" name="Espace réservé du contenu 3">
            <a:extLst>
              <a:ext uri="{FF2B5EF4-FFF2-40B4-BE49-F238E27FC236}">
                <a16:creationId xmlns:a16="http://schemas.microsoft.com/office/drawing/2014/main" id="{A199B48A-F6B1-4AE0-8BDD-DEE6EE5C7D01}"/>
              </a:ext>
            </a:extLst>
          </p:cNvPr>
          <p:cNvSpPr>
            <a:spLocks noGrp="1"/>
          </p:cNvSpPr>
          <p:nvPr>
            <p:ph sz="quarter" idx="14"/>
          </p:nvPr>
        </p:nvSpPr>
        <p:spPr/>
        <p:txBody>
          <a:bodyPr/>
          <a:lstStyle/>
          <a:p>
            <a:r>
              <a:rPr lang="fr-FR" dirty="0"/>
              <a:t>3 critères mis en avant :</a:t>
            </a:r>
          </a:p>
          <a:p>
            <a:endParaRPr lang="fr-FR" dirty="0"/>
          </a:p>
          <a:p>
            <a:pPr lvl="2"/>
            <a:r>
              <a:rPr lang="fr-FR" dirty="0"/>
              <a:t>CPU javascript</a:t>
            </a:r>
          </a:p>
          <a:p>
            <a:pPr lvl="2"/>
            <a:endParaRPr lang="fr-FR" dirty="0"/>
          </a:p>
          <a:p>
            <a:pPr lvl="2"/>
            <a:r>
              <a:rPr lang="fr-FR" dirty="0"/>
              <a:t>CPU rendu css</a:t>
            </a:r>
          </a:p>
          <a:p>
            <a:pPr lvl="2"/>
            <a:endParaRPr lang="fr-FR" dirty="0"/>
          </a:p>
          <a:p>
            <a:pPr lvl="2"/>
            <a:r>
              <a:rPr lang="fr-FR" dirty="0"/>
              <a:t>Mémoire utiliser pour la représentation des objets</a:t>
            </a:r>
          </a:p>
        </p:txBody>
      </p:sp>
    </p:spTree>
    <p:extLst>
      <p:ext uri="{BB962C8B-B14F-4D97-AF65-F5344CB8AC3E}">
        <p14:creationId xmlns:p14="http://schemas.microsoft.com/office/powerpoint/2010/main" val="374506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8" name="Espace réservé du contenu 7"/>
          <p:cNvSpPr>
            <a:spLocks noGrp="1"/>
          </p:cNvSpPr>
          <p:nvPr>
            <p:ph idx="1"/>
          </p:nvPr>
        </p:nvSpPr>
        <p:spPr/>
        <p:txBody>
          <a:bodyPr>
            <a:normAutofit fontScale="92500" lnSpcReduction="10000"/>
          </a:bodyPr>
          <a:lstStyle/>
          <a:p>
            <a:r>
              <a:rPr lang="fr-FR" dirty="0"/>
              <a:t>JSON </a:t>
            </a:r>
            <a:r>
              <a:rPr lang="fr-FR" dirty="0">
                <a:sym typeface="Wingdings" panose="05000000000000000000" pitchFamily="2" charset="2"/>
              </a:rPr>
              <a:t> Javascript Object Notation</a:t>
            </a:r>
          </a:p>
          <a:p>
            <a:pPr lvl="1"/>
            <a:r>
              <a:rPr lang="fr-FR" dirty="0"/>
              <a:t>Un format concurrent à XML</a:t>
            </a:r>
          </a:p>
          <a:p>
            <a:endParaRPr lang="fr-FR" dirty="0"/>
          </a:p>
          <a:p>
            <a:pPr lvl="1"/>
            <a:r>
              <a:rPr lang="fr-FR" dirty="0"/>
              <a:t>JSON est un langage structuré basé sur la syntaxe Javascript</a:t>
            </a:r>
          </a:p>
          <a:p>
            <a:pPr lvl="2"/>
            <a:r>
              <a:rPr lang="fr-FR" dirty="0"/>
              <a:t>Association clefs / valeur</a:t>
            </a:r>
          </a:p>
          <a:p>
            <a:pPr lvl="2"/>
            <a:r>
              <a:rPr lang="fr-FR" dirty="0"/>
              <a:t>Différents types de valeurs :</a:t>
            </a:r>
          </a:p>
          <a:p>
            <a:pPr lvl="3"/>
            <a:r>
              <a:rPr lang="fr-FR" dirty="0"/>
              <a:t>Object, array, </a:t>
            </a:r>
            <a:r>
              <a:rPr lang="fr-FR" dirty="0" err="1"/>
              <a:t>number</a:t>
            </a:r>
            <a:r>
              <a:rPr lang="fr-FR" dirty="0"/>
              <a:t>, string, null</a:t>
            </a:r>
          </a:p>
          <a:p>
            <a:endParaRPr lang="fr-FR" dirty="0"/>
          </a:p>
          <a:p>
            <a:pPr lvl="1"/>
            <a:r>
              <a:rPr lang="fr-FR" dirty="0"/>
              <a:t>JSON possède désormais une technique de validation</a:t>
            </a:r>
          </a:p>
          <a:p>
            <a:pPr lvl="2"/>
            <a:r>
              <a:rPr lang="fr-FR" dirty="0"/>
              <a:t>JSON </a:t>
            </a:r>
            <a:r>
              <a:rPr lang="fr-FR" dirty="0" err="1"/>
              <a:t>Schema</a:t>
            </a:r>
            <a:r>
              <a:rPr lang="fr-FR" dirty="0"/>
              <a:t> </a:t>
            </a:r>
          </a:p>
          <a:p>
            <a:pPr lvl="3"/>
            <a:r>
              <a:rPr lang="fr-FR" dirty="0"/>
              <a:t>intégrable en js jusqu’à la version 2019</a:t>
            </a:r>
          </a:p>
          <a:p>
            <a:endParaRPr lang="fr-FR" dirty="0"/>
          </a:p>
        </p:txBody>
      </p:sp>
      <p:pic>
        <p:nvPicPr>
          <p:cNvPr id="10" name="Picture 4" descr="https://www.percona.com/sites/default/files/json-logo.png"/>
          <p:cNvPicPr>
            <a:picLocks noChangeAspect="1" noChangeArrowheads="1"/>
          </p:cNvPicPr>
          <p:nvPr/>
        </p:nvPicPr>
        <p:blipFill>
          <a:blip r:embed="rId3"/>
          <a:srcRect/>
          <a:stretch>
            <a:fillRect/>
          </a:stretch>
        </p:blipFill>
        <p:spPr bwMode="auto">
          <a:xfrm rot="250060">
            <a:off x="6742778" y="2730246"/>
            <a:ext cx="2112125" cy="837425"/>
          </a:xfrm>
          <a:prstGeom prst="rect">
            <a:avLst/>
          </a:prstGeom>
          <a:noFill/>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0B7B29-8E22-43AF-9B4C-30A0B7A48EA6}"/>
              </a:ext>
            </a:extLst>
          </p:cNvPr>
          <p:cNvSpPr>
            <a:spLocks noGrp="1"/>
          </p:cNvSpPr>
          <p:nvPr>
            <p:ph type="title"/>
          </p:nvPr>
        </p:nvSpPr>
        <p:spPr/>
        <p:txBody>
          <a:bodyPr/>
          <a:lstStyle/>
          <a:p>
            <a:r>
              <a:rPr lang="fr-FR" dirty="0"/>
              <a:t>Les tests</a:t>
            </a:r>
          </a:p>
        </p:txBody>
      </p:sp>
      <p:sp>
        <p:nvSpPr>
          <p:cNvPr id="5" name="Espace réservé du contenu 4">
            <a:extLst>
              <a:ext uri="{FF2B5EF4-FFF2-40B4-BE49-F238E27FC236}">
                <a16:creationId xmlns:a16="http://schemas.microsoft.com/office/drawing/2014/main" id="{DBBC386A-53DF-49E6-920D-516458252FA2}"/>
              </a:ext>
            </a:extLst>
          </p:cNvPr>
          <p:cNvSpPr>
            <a:spLocks noGrp="1"/>
          </p:cNvSpPr>
          <p:nvPr>
            <p:ph idx="1"/>
          </p:nvPr>
        </p:nvSpPr>
        <p:spPr/>
        <p:txBody>
          <a:bodyPr/>
          <a:lstStyle/>
          <a:p>
            <a:r>
              <a:rPr lang="fr-FR" dirty="0"/>
              <a:t>Les tests permettent différentes chose :</a:t>
            </a:r>
          </a:p>
          <a:p>
            <a:pPr lvl="2"/>
            <a:r>
              <a:rPr lang="fr-FR" dirty="0"/>
              <a:t>En fonction d’un fichier de définition (cahier des charges ou </a:t>
            </a:r>
            <a:r>
              <a:rPr lang="fr-FR" dirty="0" err="1"/>
              <a:t>spec</a:t>
            </a:r>
            <a:r>
              <a:rPr lang="fr-FR" dirty="0"/>
              <a:t>)</a:t>
            </a:r>
          </a:p>
          <a:p>
            <a:pPr lvl="3"/>
            <a:endParaRPr lang="fr-FR" dirty="0"/>
          </a:p>
          <a:p>
            <a:pPr lvl="3"/>
            <a:r>
              <a:rPr lang="fr-FR" dirty="0"/>
              <a:t>Vérifier le bon fonctionnement d’un code js</a:t>
            </a:r>
          </a:p>
          <a:p>
            <a:pPr lvl="4"/>
            <a:r>
              <a:rPr lang="fr-FR" dirty="0"/>
              <a:t>Validité d’une fonction après de changements dans le code</a:t>
            </a:r>
          </a:p>
          <a:p>
            <a:pPr lvl="4"/>
            <a:endParaRPr lang="fr-FR" dirty="0"/>
          </a:p>
          <a:p>
            <a:pPr lvl="3"/>
            <a:r>
              <a:rPr lang="fr-FR" dirty="0"/>
              <a:t>Vérifier le bon rendu de l’exécution d’un code</a:t>
            </a:r>
          </a:p>
          <a:p>
            <a:pPr lvl="4"/>
            <a:r>
              <a:rPr lang="fr-FR" dirty="0"/>
              <a:t>Bon retour de fonctions en fonction de paramètre </a:t>
            </a:r>
            <a:r>
              <a:rPr lang="fr-FR" dirty="0" err="1"/>
              <a:t>definis</a:t>
            </a:r>
            <a:endParaRPr lang="fr-FR" dirty="0"/>
          </a:p>
          <a:p>
            <a:pPr lvl="3"/>
            <a:endParaRPr lang="fr-FR" dirty="0"/>
          </a:p>
          <a:p>
            <a:pPr lvl="3"/>
            <a:r>
              <a:rPr lang="fr-FR" dirty="0"/>
              <a:t>Le vérifier dans différents contextes</a:t>
            </a:r>
          </a:p>
          <a:p>
            <a:pPr lvl="4"/>
            <a:r>
              <a:rPr lang="fr-FR" dirty="0"/>
              <a:t>Différents environnements d’exécution</a:t>
            </a:r>
          </a:p>
        </p:txBody>
      </p:sp>
    </p:spTree>
    <p:extLst>
      <p:ext uri="{BB962C8B-B14F-4D97-AF65-F5344CB8AC3E}">
        <p14:creationId xmlns:p14="http://schemas.microsoft.com/office/powerpoint/2010/main" val="3680401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A9BD8-2D83-4664-AE8B-53777567A4DC}"/>
              </a:ext>
            </a:extLst>
          </p:cNvPr>
          <p:cNvSpPr>
            <a:spLocks noGrp="1"/>
          </p:cNvSpPr>
          <p:nvPr>
            <p:ph type="title"/>
          </p:nvPr>
        </p:nvSpPr>
        <p:spPr/>
        <p:txBody>
          <a:bodyPr/>
          <a:lstStyle/>
          <a:p>
            <a:r>
              <a:rPr lang="fr-FR" dirty="0"/>
              <a:t>Les moteurs</a:t>
            </a:r>
          </a:p>
        </p:txBody>
      </p:sp>
      <p:sp>
        <p:nvSpPr>
          <p:cNvPr id="3" name="Espace réservé du contenu 2">
            <a:extLst>
              <a:ext uri="{FF2B5EF4-FFF2-40B4-BE49-F238E27FC236}">
                <a16:creationId xmlns:a16="http://schemas.microsoft.com/office/drawing/2014/main" id="{8B60FB11-ABE4-4237-92CA-0A2A134CE967}"/>
              </a:ext>
            </a:extLst>
          </p:cNvPr>
          <p:cNvSpPr>
            <a:spLocks noGrp="1"/>
          </p:cNvSpPr>
          <p:nvPr>
            <p:ph idx="1"/>
          </p:nvPr>
        </p:nvSpPr>
        <p:spPr/>
        <p:txBody>
          <a:bodyPr>
            <a:normAutofit fontScale="85000" lnSpcReduction="10000"/>
          </a:bodyPr>
          <a:lstStyle/>
          <a:p>
            <a:r>
              <a:rPr lang="fr-FR" dirty="0"/>
              <a:t>Plusieurs moteurs sont disponible </a:t>
            </a:r>
          </a:p>
          <a:p>
            <a:pPr lvl="1"/>
            <a:r>
              <a:rPr lang="fr-FR" dirty="0"/>
              <a:t>Mocha </a:t>
            </a:r>
          </a:p>
          <a:p>
            <a:pPr lvl="2"/>
            <a:r>
              <a:rPr lang="fr-FR" dirty="0"/>
              <a:t>Se limitant a orchestrer les tests et s’appuyant sur des librairies de tests au choix des développeurs</a:t>
            </a:r>
          </a:p>
          <a:p>
            <a:pPr lvl="2"/>
            <a:r>
              <a:rPr lang="fr-FR" dirty="0"/>
              <a:t>Bonne prise en charge de </a:t>
            </a:r>
            <a:r>
              <a:rPr lang="fr-FR" dirty="0" err="1"/>
              <a:t>nodejs</a:t>
            </a:r>
            <a:endParaRPr lang="fr-FR" dirty="0"/>
          </a:p>
          <a:p>
            <a:pPr lvl="2"/>
            <a:endParaRPr lang="fr-FR" dirty="0"/>
          </a:p>
          <a:p>
            <a:pPr lvl="1"/>
            <a:r>
              <a:rPr lang="fr-FR" dirty="0"/>
              <a:t>Jasmine </a:t>
            </a:r>
          </a:p>
          <a:p>
            <a:pPr lvl="2"/>
            <a:r>
              <a:rPr lang="fr-FR" dirty="0"/>
              <a:t>Est un simulateur de comportement utilisateur dans un navigateur</a:t>
            </a:r>
          </a:p>
          <a:p>
            <a:pPr lvl="2"/>
            <a:r>
              <a:rPr lang="fr-FR" dirty="0"/>
              <a:t>Propose des délais douaniers pour simuler des interactions client/serveur</a:t>
            </a:r>
          </a:p>
          <a:p>
            <a:pPr lvl="2"/>
            <a:endParaRPr lang="fr-FR" dirty="0"/>
          </a:p>
          <a:p>
            <a:pPr lvl="1"/>
            <a:r>
              <a:rPr lang="fr-FR" dirty="0" err="1"/>
              <a:t>Jest</a:t>
            </a:r>
            <a:r>
              <a:rPr lang="fr-FR" dirty="0"/>
              <a:t> </a:t>
            </a:r>
          </a:p>
          <a:p>
            <a:pPr lvl="2"/>
            <a:r>
              <a:rPr lang="fr-FR" dirty="0"/>
              <a:t>maintenu par </a:t>
            </a:r>
            <a:r>
              <a:rPr lang="fr-FR" dirty="0" err="1"/>
              <a:t>facebook</a:t>
            </a:r>
            <a:r>
              <a:rPr lang="fr-FR" dirty="0"/>
              <a:t>, </a:t>
            </a:r>
          </a:p>
          <a:p>
            <a:pPr lvl="2"/>
            <a:r>
              <a:rPr lang="fr-FR" dirty="0"/>
              <a:t>Facile à « décoller »</a:t>
            </a:r>
          </a:p>
          <a:p>
            <a:pPr lvl="2"/>
            <a:r>
              <a:rPr lang="fr-FR" dirty="0"/>
              <a:t>Privilégié pour react, angular, vue, node, …</a:t>
            </a:r>
          </a:p>
        </p:txBody>
      </p:sp>
    </p:spTree>
    <p:extLst>
      <p:ext uri="{BB962C8B-B14F-4D97-AF65-F5344CB8AC3E}">
        <p14:creationId xmlns:p14="http://schemas.microsoft.com/office/powerpoint/2010/main" val="27651729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43BE17-DF4F-4999-BD0E-8BC20A5E081C}"/>
              </a:ext>
            </a:extLst>
          </p:cNvPr>
          <p:cNvSpPr>
            <a:spLocks noGrp="1"/>
          </p:cNvSpPr>
          <p:nvPr>
            <p:ph type="title"/>
          </p:nvPr>
        </p:nvSpPr>
        <p:spPr/>
        <p:txBody>
          <a:bodyPr/>
          <a:lstStyle/>
          <a:p>
            <a:r>
              <a:rPr lang="fr-FR" dirty="0"/>
              <a:t>Karma</a:t>
            </a:r>
          </a:p>
        </p:txBody>
      </p:sp>
      <p:sp>
        <p:nvSpPr>
          <p:cNvPr id="3" name="Espace réservé du contenu 2">
            <a:extLst>
              <a:ext uri="{FF2B5EF4-FFF2-40B4-BE49-F238E27FC236}">
                <a16:creationId xmlns:a16="http://schemas.microsoft.com/office/drawing/2014/main" id="{57274DFE-95E5-4744-A4EE-7C3DBC5BF7F5}"/>
              </a:ext>
            </a:extLst>
          </p:cNvPr>
          <p:cNvSpPr>
            <a:spLocks noGrp="1"/>
          </p:cNvSpPr>
          <p:nvPr>
            <p:ph idx="1"/>
          </p:nvPr>
        </p:nvSpPr>
        <p:spPr/>
        <p:txBody>
          <a:bodyPr/>
          <a:lstStyle/>
          <a:p>
            <a:r>
              <a:rPr lang="fr-FR" dirty="0"/>
              <a:t>Karma</a:t>
            </a:r>
          </a:p>
          <a:p>
            <a:pPr lvl="2"/>
            <a:r>
              <a:rPr lang="fr-FR" dirty="0"/>
              <a:t>Exécute sur différentes plateformes et clients </a:t>
            </a:r>
          </a:p>
          <a:p>
            <a:pPr lvl="2"/>
            <a:endParaRPr lang="fr-FR" dirty="0"/>
          </a:p>
          <a:p>
            <a:pPr lvl="2"/>
            <a:r>
              <a:rPr lang="fr-FR" dirty="0"/>
              <a:t>Exécute des tests à distance</a:t>
            </a:r>
          </a:p>
          <a:p>
            <a:pPr lvl="2"/>
            <a:endParaRPr lang="fr-FR" dirty="0"/>
          </a:p>
          <a:p>
            <a:pPr lvl="2"/>
            <a:r>
              <a:rPr lang="fr-FR" dirty="0"/>
              <a:t>Prend en charge les tests écrits de la syntaxe de la plupart des </a:t>
            </a:r>
            <a:r>
              <a:rPr lang="fr-FR" dirty="0" err="1"/>
              <a:t>frameworks</a:t>
            </a:r>
            <a:r>
              <a:rPr lang="fr-FR" dirty="0"/>
              <a:t> de tests</a:t>
            </a:r>
          </a:p>
        </p:txBody>
      </p:sp>
    </p:spTree>
    <p:extLst>
      <p:ext uri="{BB962C8B-B14F-4D97-AF65-F5344CB8AC3E}">
        <p14:creationId xmlns:p14="http://schemas.microsoft.com/office/powerpoint/2010/main" val="19587938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1216-F62D-40F6-9A4B-5E48FB3228D5}"/>
              </a:ext>
            </a:extLst>
          </p:cNvPr>
          <p:cNvSpPr>
            <a:spLocks noGrp="1"/>
          </p:cNvSpPr>
          <p:nvPr>
            <p:ph type="title"/>
          </p:nvPr>
        </p:nvSpPr>
        <p:spPr/>
        <p:txBody>
          <a:bodyPr/>
          <a:lstStyle/>
          <a:p>
            <a:r>
              <a:rPr lang="fr-FR" dirty="0"/>
              <a:t>Mise en place de </a:t>
            </a:r>
            <a:r>
              <a:rPr lang="fr-FR" dirty="0" err="1"/>
              <a:t>mocha</a:t>
            </a:r>
            <a:endParaRPr lang="fr-FR" dirty="0"/>
          </a:p>
        </p:txBody>
      </p:sp>
      <p:sp>
        <p:nvSpPr>
          <p:cNvPr id="3" name="Espace réservé du contenu 2">
            <a:extLst>
              <a:ext uri="{FF2B5EF4-FFF2-40B4-BE49-F238E27FC236}">
                <a16:creationId xmlns:a16="http://schemas.microsoft.com/office/drawing/2014/main" id="{DF58796F-43BB-4360-98B0-77A0EE0C8FAD}"/>
              </a:ext>
            </a:extLst>
          </p:cNvPr>
          <p:cNvSpPr>
            <a:spLocks noGrp="1"/>
          </p:cNvSpPr>
          <p:nvPr>
            <p:ph idx="1"/>
          </p:nvPr>
        </p:nvSpPr>
        <p:spPr/>
        <p:txBody>
          <a:bodyPr/>
          <a:lstStyle/>
          <a:p>
            <a:r>
              <a:rPr lang="fr-FR" dirty="0"/>
              <a:t>Installation de </a:t>
            </a:r>
            <a:r>
              <a:rPr lang="fr-FR" dirty="0" err="1"/>
              <a:t>mocha</a:t>
            </a:r>
            <a:endParaRPr lang="fr-FR" dirty="0"/>
          </a:p>
          <a:p>
            <a:pPr lvl="2"/>
            <a:r>
              <a:rPr lang="fr-FR" dirty="0"/>
              <a:t>npm </a:t>
            </a:r>
            <a:r>
              <a:rPr lang="fr-FR" dirty="0" err="1"/>
              <a:t>install</a:t>
            </a:r>
            <a:r>
              <a:rPr lang="fr-FR" dirty="0"/>
              <a:t> --save-dev </a:t>
            </a:r>
            <a:r>
              <a:rPr lang="fr-FR" dirty="0" err="1"/>
              <a:t>mocha</a:t>
            </a:r>
            <a:endParaRPr lang="fr-FR" dirty="0"/>
          </a:p>
          <a:p>
            <a:pPr lvl="1"/>
            <a:r>
              <a:rPr lang="fr-FR" dirty="0"/>
              <a:t>S’exécute par : ./</a:t>
            </a:r>
            <a:r>
              <a:rPr lang="fr-FR" dirty="0" err="1"/>
              <a:t>node_modules</a:t>
            </a:r>
            <a:r>
              <a:rPr lang="fr-FR" dirty="0"/>
              <a:t>/.bin/</a:t>
            </a:r>
            <a:r>
              <a:rPr lang="fr-FR" dirty="0" err="1"/>
              <a:t>mocha</a:t>
            </a:r>
            <a:endParaRPr lang="fr-FR" dirty="0"/>
          </a:p>
          <a:p>
            <a:endParaRPr lang="fr-FR" dirty="0"/>
          </a:p>
          <a:p>
            <a:r>
              <a:rPr lang="fr-FR" dirty="0"/>
              <a:t>Nécessite un répertoire </a:t>
            </a:r>
            <a:r>
              <a:rPr lang="fr-FR" b="1" dirty="0"/>
              <a:t>test</a:t>
            </a:r>
            <a:r>
              <a:rPr lang="fr-FR" dirty="0"/>
              <a:t> à la </a:t>
            </a:r>
            <a:r>
              <a:rPr lang="fr-FR" b="1" dirty="0"/>
              <a:t>racine</a:t>
            </a:r>
            <a:r>
              <a:rPr lang="fr-FR" dirty="0"/>
              <a:t> du projet  </a:t>
            </a:r>
          </a:p>
          <a:p>
            <a:pPr lvl="1"/>
            <a:r>
              <a:rPr lang="fr-FR" dirty="0"/>
              <a:t>Répertoire qui contient la définition ou </a:t>
            </a:r>
            <a:r>
              <a:rPr lang="fr-FR" i="1" dirty="0"/>
              <a:t>la </a:t>
            </a:r>
            <a:r>
              <a:rPr lang="fr-FR" i="1" dirty="0" err="1"/>
              <a:t>spec</a:t>
            </a:r>
            <a:endParaRPr lang="fr-FR" dirty="0"/>
          </a:p>
        </p:txBody>
      </p:sp>
    </p:spTree>
    <p:extLst>
      <p:ext uri="{BB962C8B-B14F-4D97-AF65-F5344CB8AC3E}">
        <p14:creationId xmlns:p14="http://schemas.microsoft.com/office/powerpoint/2010/main" val="26056202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E26A4-0294-4ACB-9658-7E8AF2CA3FB1}"/>
              </a:ext>
            </a:extLst>
          </p:cNvPr>
          <p:cNvSpPr>
            <a:spLocks noGrp="1"/>
          </p:cNvSpPr>
          <p:nvPr>
            <p:ph type="title"/>
          </p:nvPr>
        </p:nvSpPr>
        <p:spPr/>
        <p:txBody>
          <a:bodyPr/>
          <a:lstStyle/>
          <a:p>
            <a:r>
              <a:rPr lang="fr-FR" dirty="0"/>
              <a:t>Définition d’un test</a:t>
            </a:r>
          </a:p>
        </p:txBody>
      </p:sp>
      <p:sp>
        <p:nvSpPr>
          <p:cNvPr id="3" name="Espace réservé du contenu 2">
            <a:extLst>
              <a:ext uri="{FF2B5EF4-FFF2-40B4-BE49-F238E27FC236}">
                <a16:creationId xmlns:a16="http://schemas.microsoft.com/office/drawing/2014/main" id="{2F4B60F0-9039-4077-9F90-75B528126BE9}"/>
              </a:ext>
            </a:extLst>
          </p:cNvPr>
          <p:cNvSpPr>
            <a:spLocks noGrp="1"/>
          </p:cNvSpPr>
          <p:nvPr>
            <p:ph idx="1"/>
          </p:nvPr>
        </p:nvSpPr>
        <p:spPr/>
        <p:txBody>
          <a:bodyPr/>
          <a:lstStyle/>
          <a:p>
            <a:r>
              <a:rPr lang="fr-FR" dirty="0"/>
              <a:t>Définition d’un cas vérifiable </a:t>
            </a:r>
          </a:p>
          <a:p>
            <a:pPr lvl="1"/>
            <a:r>
              <a:rPr lang="fr-FR" dirty="0"/>
              <a:t>La fonction : </a:t>
            </a:r>
            <a:r>
              <a:rPr lang="fr-FR" dirty="0" err="1"/>
              <a:t>it</a:t>
            </a:r>
            <a:r>
              <a:rPr lang="fr-FR" dirty="0"/>
              <a:t>(‘</a:t>
            </a:r>
            <a:r>
              <a:rPr lang="fr-FR" dirty="0" err="1"/>
              <a:t>should</a:t>
            </a:r>
            <a:r>
              <a:rPr lang="fr-FR" dirty="0"/>
              <a:t> do </a:t>
            </a:r>
            <a:r>
              <a:rPr lang="fr-FR" dirty="0" err="1"/>
              <a:t>something</a:t>
            </a:r>
            <a:r>
              <a:rPr lang="fr-FR" dirty="0"/>
              <a:t>’,function(){…});</a:t>
            </a:r>
          </a:p>
          <a:p>
            <a:pPr lvl="2"/>
            <a:r>
              <a:rPr lang="fr-FR" dirty="0"/>
              <a:t>La callback est le contenu du test</a:t>
            </a:r>
          </a:p>
          <a:p>
            <a:pPr lvl="2"/>
            <a:endParaRPr lang="fr-FR" dirty="0"/>
          </a:p>
          <a:p>
            <a:pPr lvl="1"/>
            <a:r>
              <a:rPr lang="fr-FR" dirty="0"/>
              <a:t>La vérification de valeur est faite par des assertions </a:t>
            </a:r>
          </a:p>
          <a:p>
            <a:pPr lvl="3"/>
            <a:r>
              <a:rPr lang="fr-FR" dirty="0"/>
              <a:t>Framework d’assertion non fournit de base avec </a:t>
            </a:r>
            <a:r>
              <a:rPr lang="fr-FR" dirty="0" err="1"/>
              <a:t>mocha</a:t>
            </a:r>
            <a:r>
              <a:rPr lang="fr-FR" dirty="0"/>
              <a:t> </a:t>
            </a:r>
          </a:p>
          <a:p>
            <a:pPr lvl="4"/>
            <a:r>
              <a:rPr lang="fr-FR" dirty="0"/>
              <a:t>Utilisons </a:t>
            </a:r>
            <a:r>
              <a:rPr lang="fr-FR" b="1" i="1" dirty="0" err="1"/>
              <a:t>assert</a:t>
            </a:r>
            <a:r>
              <a:rPr lang="fr-FR" b="1" i="1" dirty="0"/>
              <a:t>: </a:t>
            </a:r>
            <a:r>
              <a:rPr lang="fr-FR" dirty="0"/>
              <a:t> var </a:t>
            </a:r>
            <a:r>
              <a:rPr lang="fr-FR" dirty="0" err="1"/>
              <a:t>assert</a:t>
            </a:r>
            <a:r>
              <a:rPr lang="fr-FR" dirty="0"/>
              <a:t>=require(‘</a:t>
            </a:r>
            <a:r>
              <a:rPr lang="fr-FR" dirty="0" err="1"/>
              <a:t>assert</a:t>
            </a:r>
            <a:r>
              <a:rPr lang="fr-FR" dirty="0"/>
              <a:t>’);</a:t>
            </a:r>
          </a:p>
          <a:p>
            <a:pPr lvl="5"/>
            <a:r>
              <a:rPr lang="fr-FR" b="1" i="1" dirty="0"/>
              <a:t>Propose : </a:t>
            </a:r>
          </a:p>
          <a:p>
            <a:pPr lvl="6"/>
            <a:r>
              <a:rPr lang="fr-FR" sz="1400" b="1" i="1" dirty="0" err="1"/>
              <a:t>assert</a:t>
            </a:r>
            <a:r>
              <a:rPr lang="fr-FR" b="1" i="1" dirty="0" err="1"/>
              <a:t>.fail</a:t>
            </a:r>
            <a:r>
              <a:rPr lang="fr-FR" b="1" i="1" dirty="0"/>
              <a:t>(</a:t>
            </a:r>
            <a:r>
              <a:rPr lang="fr-FR" b="1" dirty="0"/>
              <a:t>[message]</a:t>
            </a:r>
            <a:r>
              <a:rPr lang="fr-FR" b="1" i="1" dirty="0"/>
              <a:t>)</a:t>
            </a:r>
          </a:p>
          <a:p>
            <a:pPr lvl="6"/>
            <a:r>
              <a:rPr lang="fr-FR" sz="1400" b="1" i="1" dirty="0" err="1"/>
              <a:t>assert</a:t>
            </a:r>
            <a:r>
              <a:rPr lang="fr-FR" b="1" i="1" dirty="0" err="1"/>
              <a:t>.strictEqual</a:t>
            </a:r>
            <a:r>
              <a:rPr lang="fr-FR" b="1" i="1" dirty="0"/>
              <a:t>(</a:t>
            </a:r>
            <a:r>
              <a:rPr lang="fr-FR" sz="1800" b="1" i="1" dirty="0" err="1"/>
              <a:t>testValue</a:t>
            </a:r>
            <a:r>
              <a:rPr lang="fr-FR" b="1" i="1" dirty="0"/>
              <a:t>, </a:t>
            </a:r>
            <a:r>
              <a:rPr lang="fr-FR" sz="1800" b="1" i="1" dirty="0" err="1"/>
              <a:t>valeurAttendu</a:t>
            </a:r>
            <a:r>
              <a:rPr lang="fr-FR" b="1" dirty="0"/>
              <a:t>[message]</a:t>
            </a:r>
            <a:r>
              <a:rPr lang="fr-FR" b="1" i="1" dirty="0"/>
              <a:t>);</a:t>
            </a:r>
          </a:p>
          <a:p>
            <a:pPr lvl="6"/>
            <a:r>
              <a:rPr lang="fr-FR" b="1" i="1" dirty="0"/>
              <a:t>…</a:t>
            </a:r>
            <a:endParaRPr lang="fr-FR" b="1" dirty="0"/>
          </a:p>
          <a:p>
            <a:pPr lvl="7"/>
            <a:endParaRPr lang="fr-FR" b="1" i="1" dirty="0"/>
          </a:p>
        </p:txBody>
      </p:sp>
    </p:spTree>
    <p:extLst>
      <p:ext uri="{BB962C8B-B14F-4D97-AF65-F5344CB8AC3E}">
        <p14:creationId xmlns:p14="http://schemas.microsoft.com/office/powerpoint/2010/main" val="23478818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0FFBD-C9A9-4359-AA14-B251F1F4715B}"/>
              </a:ext>
            </a:extLst>
          </p:cNvPr>
          <p:cNvSpPr>
            <a:spLocks noGrp="1"/>
          </p:cNvSpPr>
          <p:nvPr>
            <p:ph type="title"/>
          </p:nvPr>
        </p:nvSpPr>
        <p:spPr/>
        <p:txBody>
          <a:bodyPr/>
          <a:lstStyle/>
          <a:p>
            <a:r>
              <a:rPr lang="fr-FR" dirty="0"/>
              <a:t>Tester un module</a:t>
            </a:r>
          </a:p>
        </p:txBody>
      </p:sp>
      <p:sp>
        <p:nvSpPr>
          <p:cNvPr id="3" name="Espace réservé du contenu 2">
            <a:extLst>
              <a:ext uri="{FF2B5EF4-FFF2-40B4-BE49-F238E27FC236}">
                <a16:creationId xmlns:a16="http://schemas.microsoft.com/office/drawing/2014/main" id="{E828E170-FA6E-40DD-A1E6-738E8F160CFC}"/>
              </a:ext>
            </a:extLst>
          </p:cNvPr>
          <p:cNvSpPr>
            <a:spLocks noGrp="1"/>
          </p:cNvSpPr>
          <p:nvPr>
            <p:ph idx="1"/>
          </p:nvPr>
        </p:nvSpPr>
        <p:spPr/>
        <p:txBody>
          <a:bodyPr>
            <a:normAutofit fontScale="47500" lnSpcReduction="20000"/>
          </a:bodyPr>
          <a:lstStyle/>
          <a:p>
            <a:r>
              <a:rPr lang="fr-FR" dirty="0"/>
              <a:t>Définition de la </a:t>
            </a:r>
            <a:r>
              <a:rPr lang="fr-FR" dirty="0" err="1"/>
              <a:t>spec</a:t>
            </a:r>
            <a:r>
              <a:rPr lang="fr-FR" dirty="0"/>
              <a:t> pour un module </a:t>
            </a:r>
          </a:p>
          <a:p>
            <a:pPr lvl="1"/>
            <a:r>
              <a:rPr lang="fr-FR" dirty="0"/>
              <a:t>Imbrication des </a:t>
            </a:r>
            <a:r>
              <a:rPr lang="fr-FR" dirty="0" err="1"/>
              <a:t>describe</a:t>
            </a:r>
            <a:endParaRPr lang="fr-FR" dirty="0"/>
          </a:p>
          <a:p>
            <a:pPr lvl="1"/>
            <a:endParaRPr lang="fr-FR" dirty="0"/>
          </a:p>
          <a:p>
            <a:pPr marL="0"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8859061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361632-518C-400D-899A-3F3A6028B9C4}"/>
              </a:ext>
            </a:extLst>
          </p:cNvPr>
          <p:cNvSpPr>
            <a:spLocks noGrp="1"/>
          </p:cNvSpPr>
          <p:nvPr>
            <p:ph type="title"/>
          </p:nvPr>
        </p:nvSpPr>
        <p:spPr/>
        <p:txBody>
          <a:bodyPr/>
          <a:lstStyle/>
          <a:p>
            <a:r>
              <a:rPr lang="fr-FR" dirty="0"/>
              <a:t>Tests &amp; fonctions</a:t>
            </a:r>
          </a:p>
        </p:txBody>
      </p:sp>
      <p:sp>
        <p:nvSpPr>
          <p:cNvPr id="3" name="Espace réservé du contenu 2">
            <a:extLst>
              <a:ext uri="{FF2B5EF4-FFF2-40B4-BE49-F238E27FC236}">
                <a16:creationId xmlns:a16="http://schemas.microsoft.com/office/drawing/2014/main" id="{3AFB003F-531E-4525-9002-E2535340994D}"/>
              </a:ext>
            </a:extLst>
          </p:cNvPr>
          <p:cNvSpPr>
            <a:spLocks noGrp="1"/>
          </p:cNvSpPr>
          <p:nvPr>
            <p:ph idx="1"/>
          </p:nvPr>
        </p:nvSpPr>
        <p:spPr/>
        <p:txBody>
          <a:bodyPr>
            <a:normAutofit/>
          </a:bodyPr>
          <a:lstStyle/>
          <a:p>
            <a:r>
              <a:rPr lang="fr-FR" dirty="0"/>
              <a:t>Définir la présence d’une fonction </a:t>
            </a:r>
          </a:p>
          <a:p>
            <a:pPr marL="396875" lvl="7" indent="0">
              <a:buNone/>
            </a:pPr>
            <a:endParaRPr lang="fr-FR" dirty="0"/>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it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'should wait exist'</a:t>
            </a:r>
            <a:r>
              <a:rPr lang="en-US" b="0" dirty="0">
                <a:solidFill>
                  <a:srgbClr val="ABB2BF"/>
                </a:solidFill>
                <a:effectLst/>
                <a:latin typeface="Consolas" panose="020B0609020204030204" pitchFamily="49" charset="0"/>
              </a:rPr>
              <a:t>, ()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396875" lvl="7"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assert</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notStrictEqual</a:t>
            </a:r>
            <a:r>
              <a:rPr lang="en-US" b="0" dirty="0">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Mylib</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wait</a:t>
            </a:r>
            <a:r>
              <a:rPr lang="en-US" b="0" dirty="0">
                <a:solidFill>
                  <a:srgbClr val="ABB2BF"/>
                </a:solidFill>
                <a:effectLst/>
                <a:latin typeface="Consolas" panose="020B0609020204030204" pitchFamily="49" charset="0"/>
              </a:rPr>
              <a:t>, </a:t>
            </a:r>
            <a:r>
              <a:rPr lang="en-US" b="0" dirty="0" err="1">
                <a:solidFill>
                  <a:srgbClr val="D19A66"/>
                </a:solidFill>
                <a:effectLst/>
                <a:latin typeface="Consolas" panose="020B0609020204030204" pitchFamily="49" charset="0"/>
              </a:rPr>
              <a:t>undefined</a:t>
            </a:r>
            <a:r>
              <a:rPr lang="en-US" b="0" dirty="0" err="1">
                <a:solidFill>
                  <a:srgbClr val="ABB2BF"/>
                </a:solidFill>
                <a:effectLst/>
                <a:latin typeface="Consolas" panose="020B0609020204030204" pitchFamily="49" charset="0"/>
              </a:rPr>
              <a:t>,</a:t>
            </a:r>
            <a:r>
              <a:rPr lang="en-US" b="0" dirty="0" err="1">
                <a:solidFill>
                  <a:srgbClr val="98C379"/>
                </a:solidFill>
                <a:effectLst/>
                <a:latin typeface="Consolas" panose="020B0609020204030204" pitchFamily="49" charset="0"/>
              </a:rPr>
              <a:t>'function</a:t>
            </a:r>
            <a:r>
              <a:rPr lang="en-US" b="0" dirty="0">
                <a:solidFill>
                  <a:srgbClr val="98C379"/>
                </a:solidFill>
                <a:effectLst/>
                <a:latin typeface="Consolas" panose="020B0609020204030204" pitchFamily="49" charset="0"/>
              </a:rPr>
              <a:t> </a:t>
            </a:r>
            <a:r>
              <a:rPr lang="en-US" b="0" dirty="0" err="1">
                <a:solidFill>
                  <a:srgbClr val="98C379"/>
                </a:solidFill>
                <a:effectLst/>
                <a:latin typeface="Consolas" panose="020B0609020204030204" pitchFamily="49" charset="0"/>
              </a:rPr>
              <a:t>Mylib</a:t>
            </a:r>
            <a:r>
              <a:rPr lang="en-US" b="0" dirty="0">
                <a:solidFill>
                  <a:srgbClr val="98C379"/>
                </a:solidFill>
                <a:effectLst/>
                <a:latin typeface="Consolas" panose="020B0609020204030204" pitchFamily="49" charset="0"/>
              </a:rPr>
              <a:t> wait not accessible’</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a:t>
            </a:r>
            <a:endParaRPr lang="en-US" b="0" dirty="0">
              <a:solidFill>
                <a:srgbClr val="ABB2BF"/>
              </a:solidFill>
              <a:effectLst/>
              <a:latin typeface="Consolas" panose="020B0609020204030204" pitchFamily="49" charset="0"/>
            </a:endParaRPr>
          </a:p>
          <a:p>
            <a:pPr marL="396875" lvl="7" indent="0">
              <a:buNone/>
            </a:pPr>
            <a:endParaRPr lang="fr-FR" dirty="0"/>
          </a:p>
          <a:p>
            <a:r>
              <a:rPr lang="fr-FR" dirty="0"/>
              <a:t>Définir le résultat à l’intérieur d’une callback</a:t>
            </a:r>
          </a:p>
          <a:p>
            <a:pPr marL="396875" lvl="7" indent="0">
              <a:buNone/>
            </a:pPr>
            <a:r>
              <a:rPr lang="en-US" b="0" dirty="0">
                <a:solidFill>
                  <a:srgbClr val="61AFEF"/>
                </a:solidFill>
                <a:effectLst/>
                <a:latin typeface="Consolas" panose="020B0609020204030204" pitchFamily="49" charset="0"/>
              </a:rPr>
              <a:t>it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'should wait'</a:t>
            </a:r>
            <a:r>
              <a:rPr lang="en-US" b="0" dirty="0">
                <a:solidFill>
                  <a:srgbClr val="ABB2BF"/>
                </a:solidFill>
                <a:effectLst/>
                <a:latin typeface="Consolas" panose="020B0609020204030204" pitchFamily="49" charset="0"/>
              </a:rPr>
              <a:t>, ()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396875" lvl="7"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Mylib</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wait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1000</a:t>
            </a:r>
            <a:r>
              <a:rPr lang="en-US" b="0" dirty="0">
                <a:solidFill>
                  <a:srgbClr val="ABB2BF"/>
                </a:solidFill>
                <a:effectLst/>
                <a:latin typeface="Consolas" panose="020B0609020204030204" pitchFamily="49" charset="0"/>
              </a:rPr>
              <a:t>,</a:t>
            </a:r>
            <a:r>
              <a:rPr lang="en-US" b="0" dirty="0">
                <a:solidFill>
                  <a:srgbClr val="C678DD"/>
                </a:solidFill>
                <a:effectLst/>
                <a:latin typeface="Consolas" panose="020B0609020204030204" pitchFamily="49" charset="0"/>
              </a:rPr>
              <a:t>function</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result</a:t>
            </a:r>
            <a:r>
              <a:rPr lang="en-US" b="0" dirty="0">
                <a:solidFill>
                  <a:srgbClr val="ABB2BF"/>
                </a:solidFill>
                <a:effectLst/>
                <a:latin typeface="Consolas" panose="020B0609020204030204" pitchFamily="49" charset="0"/>
              </a:rPr>
              <a:t>){</a:t>
            </a:r>
          </a:p>
          <a:p>
            <a:pPr marL="396875" lvl="7" indent="0">
              <a:buNone/>
            </a:pPr>
            <a:r>
              <a:rPr lang="en-US" dirty="0">
                <a:solidFill>
                  <a:srgbClr val="ABB2BF"/>
                </a:solidFill>
                <a:latin typeface="Consolas" panose="020B0609020204030204" pitchFamily="49" charset="0"/>
              </a:rPr>
              <a:t>		</a:t>
            </a:r>
            <a:r>
              <a:rPr lang="en-US" b="0" dirty="0" err="1">
                <a:solidFill>
                  <a:srgbClr val="E06C75"/>
                </a:solidFill>
                <a:effectLst/>
                <a:latin typeface="Consolas" panose="020B0609020204030204" pitchFamily="49" charset="0"/>
              </a:rPr>
              <a:t>assert</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strictEqual</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result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18</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a:t>
            </a:r>
          </a:p>
          <a:p>
            <a:pPr marL="396875" lvl="7"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40527156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021FA9-5756-4F1B-98B6-BD566279137F}"/>
              </a:ext>
            </a:extLst>
          </p:cNvPr>
          <p:cNvSpPr>
            <a:spLocks noGrp="1"/>
          </p:cNvSpPr>
          <p:nvPr>
            <p:ph type="title"/>
          </p:nvPr>
        </p:nvSpPr>
        <p:spPr/>
        <p:txBody>
          <a:bodyPr/>
          <a:lstStyle/>
          <a:p>
            <a:r>
              <a:rPr lang="fr-FR" dirty="0"/>
              <a:t>La commande Mocha</a:t>
            </a:r>
          </a:p>
        </p:txBody>
      </p:sp>
      <p:sp>
        <p:nvSpPr>
          <p:cNvPr id="3" name="Espace réservé du contenu 2">
            <a:extLst>
              <a:ext uri="{FF2B5EF4-FFF2-40B4-BE49-F238E27FC236}">
                <a16:creationId xmlns:a16="http://schemas.microsoft.com/office/drawing/2014/main" id="{39C5127B-9583-4182-BED1-533752980777}"/>
              </a:ext>
            </a:extLst>
          </p:cNvPr>
          <p:cNvSpPr>
            <a:spLocks noGrp="1"/>
          </p:cNvSpPr>
          <p:nvPr>
            <p:ph idx="1"/>
          </p:nvPr>
        </p:nvSpPr>
        <p:spPr/>
        <p:txBody>
          <a:bodyPr>
            <a:normAutofit fontScale="92500" lnSpcReduction="10000"/>
          </a:bodyPr>
          <a:lstStyle/>
          <a:p>
            <a:r>
              <a:rPr lang="fr-FR" dirty="0"/>
              <a:t>Mocha</a:t>
            </a:r>
          </a:p>
          <a:p>
            <a:pPr lvl="2"/>
            <a:r>
              <a:rPr lang="fr-FR" dirty="0"/>
              <a:t>-help</a:t>
            </a:r>
          </a:p>
          <a:p>
            <a:pPr lvl="3"/>
            <a:r>
              <a:rPr lang="fr-FR" dirty="0"/>
              <a:t>Aide de la commande</a:t>
            </a:r>
          </a:p>
          <a:p>
            <a:pPr lvl="3"/>
            <a:endParaRPr lang="fr-FR" dirty="0"/>
          </a:p>
          <a:p>
            <a:pPr lvl="2"/>
            <a:r>
              <a:rPr lang="fr-FR" dirty="0"/>
              <a:t>--</a:t>
            </a:r>
            <a:r>
              <a:rPr lang="fr-FR" dirty="0" err="1"/>
              <a:t>grep</a:t>
            </a:r>
            <a:r>
              <a:rPr lang="fr-FR" dirty="0"/>
              <a:t> ou –g contenu de </a:t>
            </a:r>
            <a:r>
              <a:rPr lang="fr-FR" dirty="0" err="1"/>
              <a:t>it</a:t>
            </a:r>
            <a:r>
              <a:rPr lang="fr-FR" dirty="0"/>
              <a:t> ou </a:t>
            </a:r>
            <a:r>
              <a:rPr lang="fr-FR" dirty="0" err="1"/>
              <a:t>describe</a:t>
            </a:r>
            <a:endParaRPr lang="fr-FR" dirty="0"/>
          </a:p>
          <a:p>
            <a:pPr lvl="3"/>
            <a:r>
              <a:rPr lang="fr-FR" dirty="0"/>
              <a:t>Limite l’exécution du test</a:t>
            </a:r>
          </a:p>
          <a:p>
            <a:pPr lvl="4"/>
            <a:r>
              <a:rPr lang="fr-FR" dirty="0"/>
              <a:t>Ex : ‘#</a:t>
            </a:r>
            <a:r>
              <a:rPr lang="fr-FR" dirty="0" err="1"/>
              <a:t>evolution</a:t>
            </a:r>
            <a:r>
              <a:rPr lang="fr-FR" dirty="0"/>
              <a:t>’  ou ‘</a:t>
            </a:r>
            <a:r>
              <a:rPr lang="fr-FR" dirty="0" err="1"/>
              <a:t>Mylib</a:t>
            </a:r>
            <a:r>
              <a:rPr lang="fr-FR" dirty="0"/>
              <a:t>’</a:t>
            </a:r>
          </a:p>
          <a:p>
            <a:pPr lvl="1"/>
            <a:endParaRPr lang="fr-FR" dirty="0"/>
          </a:p>
          <a:p>
            <a:pPr lvl="2"/>
            <a:endParaRPr lang="fr-FR" dirty="0"/>
          </a:p>
          <a:p>
            <a:pPr lvl="2"/>
            <a:r>
              <a:rPr lang="fr-FR" dirty="0"/>
              <a:t>-R reporter Name</a:t>
            </a:r>
          </a:p>
          <a:p>
            <a:pPr lvl="3"/>
            <a:r>
              <a:rPr lang="fr-FR" dirty="0"/>
              <a:t>Permet d’utiliser une méthode d’affichage pour le résultat du test </a:t>
            </a:r>
          </a:p>
          <a:p>
            <a:pPr lvl="4"/>
            <a:r>
              <a:rPr lang="fr-FR" dirty="0"/>
              <a:t>Ex : </a:t>
            </a:r>
            <a:r>
              <a:rPr lang="fr-FR" dirty="0" err="1"/>
              <a:t>list</a:t>
            </a:r>
            <a:r>
              <a:rPr lang="fr-FR" dirty="0"/>
              <a:t>, landing, …</a:t>
            </a:r>
          </a:p>
          <a:p>
            <a:pPr lvl="2"/>
            <a:r>
              <a:rPr lang="fr-FR" dirty="0"/>
              <a:t>-b </a:t>
            </a:r>
          </a:p>
          <a:p>
            <a:pPr lvl="3"/>
            <a:r>
              <a:rPr lang="fr-FR" dirty="0"/>
              <a:t>Arrêt à la première erreur </a:t>
            </a:r>
          </a:p>
        </p:txBody>
      </p:sp>
    </p:spTree>
    <p:extLst>
      <p:ext uri="{BB962C8B-B14F-4D97-AF65-F5344CB8AC3E}">
        <p14:creationId xmlns:p14="http://schemas.microsoft.com/office/powerpoint/2010/main" val="27942387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B494E7-6E29-44ED-A372-2468145A6DC4}"/>
              </a:ext>
            </a:extLst>
          </p:cNvPr>
          <p:cNvSpPr>
            <a:spLocks noGrp="1"/>
          </p:cNvSpPr>
          <p:nvPr>
            <p:ph type="title"/>
          </p:nvPr>
        </p:nvSpPr>
        <p:spPr/>
        <p:txBody>
          <a:bodyPr/>
          <a:lstStyle/>
          <a:p>
            <a:r>
              <a:rPr lang="fr-FR" dirty="0" err="1"/>
              <a:t>mocha</a:t>
            </a:r>
            <a:endParaRPr lang="fr-FR" dirty="0"/>
          </a:p>
        </p:txBody>
      </p:sp>
      <p:sp>
        <p:nvSpPr>
          <p:cNvPr id="3" name="Espace réservé du contenu 2">
            <a:extLst>
              <a:ext uri="{FF2B5EF4-FFF2-40B4-BE49-F238E27FC236}">
                <a16:creationId xmlns:a16="http://schemas.microsoft.com/office/drawing/2014/main" id="{BDDA5589-0486-4551-8C42-33A0FE873D1F}"/>
              </a:ext>
            </a:extLst>
          </p:cNvPr>
          <p:cNvSpPr>
            <a:spLocks noGrp="1"/>
          </p:cNvSpPr>
          <p:nvPr>
            <p:ph idx="1"/>
          </p:nvPr>
        </p:nvSpPr>
        <p:spPr/>
        <p:txBody>
          <a:bodyPr/>
          <a:lstStyle/>
          <a:p>
            <a:r>
              <a:rPr lang="fr-FR" dirty="0"/>
              <a:t>Déclarer des </a:t>
            </a:r>
            <a:r>
              <a:rPr lang="fr-FR" b="1" i="1" dirty="0" err="1"/>
              <a:t>it</a:t>
            </a:r>
            <a:r>
              <a:rPr lang="fr-FR" dirty="0"/>
              <a:t>(‘message’)</a:t>
            </a:r>
          </a:p>
          <a:p>
            <a:pPr lvl="2"/>
            <a:r>
              <a:rPr lang="fr-FR" dirty="0"/>
              <a:t>Pour obtenir des test prévue mais pas encore décris</a:t>
            </a:r>
          </a:p>
          <a:p>
            <a:pPr lvl="2"/>
            <a:endParaRPr lang="fr-FR" dirty="0"/>
          </a:p>
          <a:p>
            <a:r>
              <a:rPr lang="fr-FR" dirty="0"/>
              <a:t>Déclarer des </a:t>
            </a:r>
            <a:r>
              <a:rPr lang="fr-FR" b="1" i="1" dirty="0" err="1"/>
              <a:t>it.only</a:t>
            </a:r>
            <a:r>
              <a:rPr lang="fr-FR" b="1" i="1" dirty="0"/>
              <a:t>(‘</a:t>
            </a:r>
            <a:r>
              <a:rPr lang="fr-FR" sz="2000" dirty="0" err="1"/>
              <a:t>message</a:t>
            </a:r>
            <a:r>
              <a:rPr lang="fr-FR" b="1" i="1" dirty="0" err="1"/>
              <a:t>’,</a:t>
            </a:r>
            <a:r>
              <a:rPr lang="fr-FR" i="1" dirty="0" err="1"/>
              <a:t>function</a:t>
            </a:r>
            <a:r>
              <a:rPr lang="fr-FR" i="1" dirty="0"/>
              <a:t>)</a:t>
            </a:r>
          </a:p>
          <a:p>
            <a:pPr lvl="2"/>
            <a:r>
              <a:rPr lang="fr-FR" i="1" dirty="0"/>
              <a:t>Limite l’action de ce test a ce test uniquement</a:t>
            </a:r>
          </a:p>
          <a:p>
            <a:pPr lvl="2"/>
            <a:endParaRPr lang="fr-FR" i="1" dirty="0"/>
          </a:p>
          <a:p>
            <a:r>
              <a:rPr lang="fr-FR" dirty="0"/>
              <a:t>Déclarer des </a:t>
            </a:r>
            <a:r>
              <a:rPr lang="fr-FR" b="1" i="1" dirty="0" err="1"/>
              <a:t>it.skip</a:t>
            </a:r>
            <a:r>
              <a:rPr lang="fr-FR" b="1" i="1" dirty="0"/>
              <a:t>(‘</a:t>
            </a:r>
            <a:r>
              <a:rPr lang="fr-FR" sz="2000" dirty="0" err="1"/>
              <a:t>message</a:t>
            </a:r>
            <a:r>
              <a:rPr lang="fr-FR" b="1" i="1" dirty="0" err="1"/>
              <a:t>’,</a:t>
            </a:r>
            <a:r>
              <a:rPr lang="fr-FR" i="1" dirty="0" err="1"/>
              <a:t>function</a:t>
            </a:r>
            <a:r>
              <a:rPr lang="fr-FR" i="1" dirty="0"/>
              <a:t>)</a:t>
            </a:r>
          </a:p>
          <a:p>
            <a:pPr lvl="2"/>
            <a:r>
              <a:rPr lang="fr-FR" i="1" dirty="0"/>
              <a:t>N’exécute pas ce test mais signal qu’il est skip</a:t>
            </a:r>
          </a:p>
          <a:p>
            <a:pPr lvl="1"/>
            <a:endParaRPr lang="fr-FR" i="1" dirty="0"/>
          </a:p>
        </p:txBody>
      </p:sp>
    </p:spTree>
    <p:extLst>
      <p:ext uri="{BB962C8B-B14F-4D97-AF65-F5344CB8AC3E}">
        <p14:creationId xmlns:p14="http://schemas.microsoft.com/office/powerpoint/2010/main" val="1658266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D5ED4-761C-4B7D-A212-614473B8E9DA}"/>
              </a:ext>
            </a:extLst>
          </p:cNvPr>
          <p:cNvSpPr>
            <a:spLocks noGrp="1"/>
          </p:cNvSpPr>
          <p:nvPr>
            <p:ph type="title"/>
          </p:nvPr>
        </p:nvSpPr>
        <p:spPr/>
        <p:txBody>
          <a:bodyPr/>
          <a:lstStyle/>
          <a:p>
            <a:r>
              <a:rPr lang="fr-FR" dirty="0"/>
              <a:t>Créer des script de test</a:t>
            </a:r>
          </a:p>
        </p:txBody>
      </p:sp>
      <p:sp>
        <p:nvSpPr>
          <p:cNvPr id="3" name="Espace réservé du contenu 2">
            <a:extLst>
              <a:ext uri="{FF2B5EF4-FFF2-40B4-BE49-F238E27FC236}">
                <a16:creationId xmlns:a16="http://schemas.microsoft.com/office/drawing/2014/main" id="{22F46623-4298-49E2-96AA-6B1D52287F26}"/>
              </a:ext>
            </a:extLst>
          </p:cNvPr>
          <p:cNvSpPr>
            <a:spLocks noGrp="1"/>
          </p:cNvSpPr>
          <p:nvPr>
            <p:ph idx="1"/>
          </p:nvPr>
        </p:nvSpPr>
        <p:spPr/>
        <p:txBody>
          <a:bodyPr/>
          <a:lstStyle/>
          <a:p>
            <a:r>
              <a:rPr lang="fr-FR" dirty="0"/>
              <a:t>Dans </a:t>
            </a:r>
            <a:r>
              <a:rPr lang="fr-FR" dirty="0" err="1"/>
              <a:t>package.json</a:t>
            </a:r>
            <a:endParaRPr lang="fr-FR" dirty="0"/>
          </a:p>
          <a:p>
            <a:pPr lvl="2"/>
            <a:r>
              <a:rPr lang="fr-FR" dirty="0"/>
              <a:t>Section script</a:t>
            </a:r>
          </a:p>
          <a:p>
            <a:pPr lvl="3"/>
            <a:r>
              <a:rPr lang="fr-FR" dirty="0"/>
              <a:t>Créer une commande pour exécuter votre test</a:t>
            </a:r>
          </a:p>
          <a:p>
            <a:pPr marL="396875" lvl="7" indent="0" algn="ctr">
              <a:buNone/>
            </a:pPr>
            <a:r>
              <a:rPr lang="fr-FR" dirty="0"/>
              <a:t>"script":{ "test" : "./</a:t>
            </a:r>
            <a:r>
              <a:rPr lang="fr-FR" dirty="0" err="1"/>
              <a:t>node_modules</a:t>
            </a:r>
            <a:r>
              <a:rPr lang="fr-FR" dirty="0"/>
              <a:t>/.bin/</a:t>
            </a:r>
            <a:r>
              <a:rPr lang="fr-FR" dirty="0" err="1"/>
              <a:t>mocha</a:t>
            </a:r>
            <a:r>
              <a:rPr lang="fr-FR" dirty="0"/>
              <a:t> –R </a:t>
            </a:r>
            <a:r>
              <a:rPr lang="fr-FR" dirty="0" err="1"/>
              <a:t>list</a:t>
            </a:r>
            <a:r>
              <a:rPr lang="fr-FR" dirty="0"/>
              <a:t>" }</a:t>
            </a:r>
          </a:p>
          <a:p>
            <a:pPr lvl="3"/>
            <a:endParaRPr lang="fr-FR" dirty="0"/>
          </a:p>
          <a:p>
            <a:pPr lvl="3"/>
            <a:endParaRPr lang="fr-FR" dirty="0"/>
          </a:p>
          <a:p>
            <a:pPr lvl="3"/>
            <a:r>
              <a:rPr lang="fr-FR" dirty="0"/>
              <a:t>Créer une commande pour exécuter qu’une partie du test</a:t>
            </a:r>
          </a:p>
          <a:p>
            <a:pPr marL="396875" lvl="7" indent="0">
              <a:buNone/>
            </a:pPr>
            <a:r>
              <a:rPr lang="fr-FR" dirty="0"/>
              <a:t>"script":{</a:t>
            </a:r>
          </a:p>
          <a:p>
            <a:pPr marL="396875" lvl="7" indent="0">
              <a:buNone/>
            </a:pPr>
            <a:r>
              <a:rPr lang="fr-FR" dirty="0"/>
              <a:t>	"test": "…" ,</a:t>
            </a:r>
          </a:p>
          <a:p>
            <a:pPr marL="396875" lvl="7" indent="0">
              <a:buNone/>
            </a:pPr>
            <a:r>
              <a:rPr lang="fr-FR" dirty="0"/>
              <a:t>	 "test-</a:t>
            </a:r>
            <a:r>
              <a:rPr lang="fr-FR" dirty="0" err="1"/>
              <a:t>evolution</a:t>
            </a:r>
            <a:r>
              <a:rPr lang="fr-FR" dirty="0"/>
              <a:t>" : "./</a:t>
            </a:r>
            <a:r>
              <a:rPr lang="fr-FR" dirty="0" err="1"/>
              <a:t>node_modules</a:t>
            </a:r>
            <a:r>
              <a:rPr lang="fr-FR" dirty="0"/>
              <a:t>/.bin/</a:t>
            </a:r>
            <a:r>
              <a:rPr lang="fr-FR" dirty="0" err="1"/>
              <a:t>mocha</a:t>
            </a:r>
            <a:r>
              <a:rPr lang="fr-FR" dirty="0"/>
              <a:t> –R </a:t>
            </a:r>
            <a:r>
              <a:rPr lang="fr-FR" dirty="0" err="1"/>
              <a:t>list</a:t>
            </a:r>
            <a:r>
              <a:rPr lang="fr-FR" dirty="0"/>
              <a:t> –g ‘#</a:t>
            </a:r>
            <a:r>
              <a:rPr lang="fr-FR" dirty="0" err="1"/>
              <a:t>evolution</a:t>
            </a:r>
            <a:r>
              <a:rPr lang="fr-FR" dirty="0"/>
              <a:t>" </a:t>
            </a:r>
          </a:p>
          <a:p>
            <a:pPr marL="396875" lvl="7" indent="0">
              <a:buNone/>
            </a:pPr>
            <a:r>
              <a:rPr lang="fr-FR" dirty="0"/>
              <a:t>}</a:t>
            </a:r>
          </a:p>
          <a:p>
            <a:pPr marL="396875" lvl="7" indent="0">
              <a:buNone/>
            </a:pPr>
            <a:endParaRPr lang="fr-FR" dirty="0"/>
          </a:p>
          <a:p>
            <a:pPr marL="1371600" lvl="3" indent="0">
              <a:buNone/>
            </a:pPr>
            <a:endParaRPr lang="fr-FR" dirty="0"/>
          </a:p>
        </p:txBody>
      </p:sp>
    </p:spTree>
    <p:extLst>
      <p:ext uri="{BB962C8B-B14F-4D97-AF65-F5344CB8AC3E}">
        <p14:creationId xmlns:p14="http://schemas.microsoft.com/office/powerpoint/2010/main" val="591723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11" name="Espace réservé du texte 10"/>
          <p:cNvSpPr>
            <a:spLocks noGrp="1"/>
          </p:cNvSpPr>
          <p:nvPr>
            <p:ph type="body" idx="1"/>
          </p:nvPr>
        </p:nvSpPr>
        <p:spPr/>
        <p:txBody>
          <a:bodyPr/>
          <a:lstStyle/>
          <a:p>
            <a:r>
              <a:rPr lang="fr-FR" dirty="0"/>
              <a:t>Code JSON - geojson</a:t>
            </a:r>
          </a:p>
        </p:txBody>
      </p:sp>
      <p:sp>
        <p:nvSpPr>
          <p:cNvPr id="9" name="Espace réservé du contenu 8"/>
          <p:cNvSpPr>
            <a:spLocks noGrp="1"/>
          </p:cNvSpPr>
          <p:nvPr>
            <p:ph sz="half" idx="2"/>
          </p:nvPr>
        </p:nvSpPr>
        <p:spPr>
          <a:xfrm>
            <a:off x="214282" y="1785926"/>
            <a:ext cx="4283106" cy="4714908"/>
          </a:xfrm>
          <a:solidFill>
            <a:schemeClr val="bg1">
              <a:alpha val="38000"/>
            </a:schemeClr>
          </a:solidFill>
        </p:spPr>
        <p:txBody>
          <a:bodyPr>
            <a:normAutofit fontScale="70000" lnSpcReduction="20000"/>
          </a:bodyPr>
          <a:lstStyle/>
          <a:p>
            <a:pPr>
              <a:buNone/>
            </a:pPr>
            <a:r>
              <a:rPr lang="fr-FR" dirty="0"/>
              <a:t>{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"FeatureCollection"</a:t>
            </a:r>
            <a:r>
              <a:rPr lang="fr-FR" dirty="0"/>
              <a:t>, </a:t>
            </a:r>
          </a:p>
          <a:p>
            <a:pPr>
              <a:buNone/>
            </a:pPr>
            <a:r>
              <a:rPr lang="fr-FR" dirty="0">
                <a:solidFill>
                  <a:srgbClr val="BA2121"/>
                </a:solidFill>
              </a:rPr>
              <a:t>	"features"</a:t>
            </a:r>
            <a:r>
              <a:rPr lang="fr-FR" dirty="0">
                <a:solidFill>
                  <a:srgbClr val="666666"/>
                </a:solidFill>
              </a:rPr>
              <a:t>:</a:t>
            </a:r>
            <a:r>
              <a:rPr lang="fr-FR" dirty="0"/>
              <a:t> [ </a:t>
            </a:r>
          </a:p>
          <a:p>
            <a:pPr>
              <a:buNone/>
            </a:pP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a:t>
            </a:r>
            <a:r>
              <a:rPr lang="fr-FR" dirty="0"/>
              <a:t>, </a:t>
            </a:r>
          </a:p>
          <a:p>
            <a:pPr>
              <a:buNone/>
            </a:pPr>
            <a:r>
              <a:rPr lang="fr-FR" dirty="0">
                <a:solidFill>
                  <a:srgbClr val="BA2121"/>
                </a:solidFill>
              </a:rPr>
              <a:t>		    "geometry"</a:t>
            </a:r>
            <a:r>
              <a:rPr lang="fr-FR" dirty="0">
                <a:solidFill>
                  <a:srgbClr val="666666"/>
                </a:solidFill>
              </a:rPr>
              <a:t>:</a:t>
            </a: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"Point"</a:t>
            </a:r>
            <a:r>
              <a:rPr lang="fr-FR" dirty="0"/>
              <a:t>, 		           </a:t>
            </a:r>
            <a:r>
              <a:rPr lang="fr-FR" dirty="0">
                <a:solidFill>
                  <a:srgbClr val="BA2121"/>
                </a:solidFill>
              </a:rPr>
              <a:t>"coordinates"</a:t>
            </a:r>
            <a:r>
              <a:rPr lang="fr-FR" dirty="0">
                <a:solidFill>
                  <a:srgbClr val="666666"/>
                </a:solidFill>
              </a:rPr>
              <a:t>:</a:t>
            </a:r>
            <a:r>
              <a:rPr lang="fr-FR" dirty="0"/>
              <a:t> </a:t>
            </a:r>
          </a:p>
          <a:p>
            <a:pPr>
              <a:buNone/>
            </a:pPr>
            <a:r>
              <a:rPr lang="fr-FR" dirty="0"/>
              <a:t>			[</a:t>
            </a:r>
          </a:p>
          <a:p>
            <a:pPr>
              <a:buNone/>
            </a:pPr>
            <a:r>
              <a:rPr lang="fr-FR" dirty="0">
                <a:solidFill>
                  <a:srgbClr val="666666"/>
                </a:solidFill>
              </a:rPr>
              <a:t>			        102.0</a:t>
            </a:r>
            <a:r>
              <a:rPr lang="fr-FR" dirty="0"/>
              <a:t>, </a:t>
            </a:r>
            <a:r>
              <a:rPr lang="fr-FR" dirty="0">
                <a:solidFill>
                  <a:srgbClr val="666666"/>
                </a:solidFill>
              </a:rPr>
              <a:t>0.5</a:t>
            </a:r>
          </a:p>
          <a:p>
            <a:pPr>
              <a:buNone/>
            </a:pPr>
            <a:r>
              <a:rPr lang="fr-FR" dirty="0"/>
              <a:t>			] </a:t>
            </a:r>
          </a:p>
          <a:p>
            <a:pPr>
              <a:buNone/>
            </a:pPr>
            <a:r>
              <a:rPr lang="fr-FR" dirty="0"/>
              <a:t>		       }, </a:t>
            </a:r>
          </a:p>
          <a:p>
            <a:pPr>
              <a:buNone/>
            </a:pPr>
            <a:r>
              <a:rPr lang="fr-FR" dirty="0">
                <a:solidFill>
                  <a:srgbClr val="BA2121"/>
                </a:solidFill>
              </a:rPr>
              <a:t>		      "properties"</a:t>
            </a:r>
            <a:r>
              <a:rPr lang="fr-FR" dirty="0">
                <a:solidFill>
                  <a:srgbClr val="666666"/>
                </a:solidFill>
              </a:rPr>
              <a:t>:</a:t>
            </a:r>
            <a:r>
              <a:rPr lang="fr-FR" dirty="0"/>
              <a:t> </a:t>
            </a:r>
          </a:p>
          <a:p>
            <a:pPr>
              <a:buNone/>
            </a:pPr>
            <a:r>
              <a:rPr lang="fr-FR" dirty="0"/>
              <a:t>			{ </a:t>
            </a:r>
            <a:r>
              <a:rPr lang="fr-FR" dirty="0">
                <a:solidFill>
                  <a:srgbClr val="BA2121"/>
                </a:solidFill>
              </a:rPr>
              <a:t>"prop0"</a:t>
            </a:r>
            <a:r>
              <a:rPr lang="fr-FR" dirty="0">
                <a:solidFill>
                  <a:srgbClr val="666666"/>
                </a:solidFill>
              </a:rPr>
              <a:t>:</a:t>
            </a:r>
            <a:r>
              <a:rPr lang="fr-FR" dirty="0"/>
              <a:t> </a:t>
            </a:r>
            <a:r>
              <a:rPr lang="fr-FR" dirty="0">
                <a:solidFill>
                  <a:srgbClr val="BA2121"/>
                </a:solidFill>
              </a:rPr>
              <a:t>"value0"</a:t>
            </a:r>
            <a:r>
              <a:rPr lang="fr-FR" dirty="0"/>
              <a:t> } </a:t>
            </a:r>
          </a:p>
          <a:p>
            <a:pPr>
              <a:buNone/>
            </a:pPr>
            <a:r>
              <a:rPr lang="fr-FR" dirty="0"/>
              <a:t>		}, {</a:t>
            </a:r>
            <a:r>
              <a:rPr lang="fr-FR" dirty="0">
                <a:solidFill>
                  <a:srgbClr val="BA2121"/>
                </a:solidFill>
              </a:rPr>
              <a:t>"type"</a:t>
            </a:r>
            <a:r>
              <a:rPr lang="fr-FR" dirty="0">
                <a:solidFill>
                  <a:srgbClr val="666666"/>
                </a:solidFill>
              </a:rPr>
              <a:t>:</a:t>
            </a:r>
            <a:r>
              <a:rPr lang="fr-FR" dirty="0"/>
              <a:t> </a:t>
            </a:r>
            <a:r>
              <a:rPr lang="fr-FR" dirty="0">
                <a:solidFill>
                  <a:srgbClr val="BA2121"/>
                </a:solidFill>
              </a:rPr>
              <a:t>"Feature"</a:t>
            </a:r>
            <a:r>
              <a:rPr lang="fr-FR" dirty="0"/>
              <a:t>, </a:t>
            </a:r>
            <a:r>
              <a:rPr lang="fr-FR" i="1" dirty="0"/>
              <a:t>[…]</a:t>
            </a:r>
            <a:r>
              <a:rPr lang="fr-FR" dirty="0"/>
              <a:t>}</a:t>
            </a:r>
          </a:p>
          <a:p>
            <a:pPr>
              <a:buNone/>
            </a:pPr>
            <a:r>
              <a:rPr lang="fr-FR" dirty="0"/>
              <a:t>	] </a:t>
            </a:r>
          </a:p>
          <a:p>
            <a:pPr>
              <a:buNone/>
            </a:pPr>
            <a:r>
              <a:rPr lang="fr-FR" dirty="0"/>
              <a:t>}</a:t>
            </a:r>
          </a:p>
        </p:txBody>
      </p:sp>
      <p:sp>
        <p:nvSpPr>
          <p:cNvPr id="12" name="Espace réservé du texte 11"/>
          <p:cNvSpPr>
            <a:spLocks noGrp="1"/>
          </p:cNvSpPr>
          <p:nvPr>
            <p:ph type="body" sz="quarter" idx="3"/>
          </p:nvPr>
        </p:nvSpPr>
        <p:spPr/>
        <p:txBody>
          <a:bodyPr/>
          <a:lstStyle/>
          <a:p>
            <a:r>
              <a:rPr lang="fr-FR" dirty="0"/>
              <a:t>Représentation</a:t>
            </a:r>
          </a:p>
        </p:txBody>
      </p:sp>
      <p:sp>
        <p:nvSpPr>
          <p:cNvPr id="13" name="Espace réservé du contenu 12"/>
          <p:cNvSpPr>
            <a:spLocks noGrp="1"/>
          </p:cNvSpPr>
          <p:nvPr>
            <p:ph sz="quarter" idx="4"/>
          </p:nvPr>
        </p:nvSpPr>
        <p:spPr>
          <a:xfrm>
            <a:off x="4645025" y="1785926"/>
            <a:ext cx="4284693" cy="4714908"/>
          </a:xfrm>
        </p:spPr>
        <p:txBody>
          <a:bodyPr/>
          <a:lstStyle/>
          <a:p>
            <a:r>
              <a:rPr lang="fr-FR" dirty="0"/>
              <a:t>Association </a:t>
            </a:r>
          </a:p>
          <a:p>
            <a:pPr lvl="1"/>
            <a:r>
              <a:rPr lang="fr-FR" dirty="0"/>
              <a:t>"Clef"	Toujours entre " "</a:t>
            </a:r>
          </a:p>
          <a:p>
            <a:pPr lvl="1"/>
            <a:r>
              <a:rPr lang="fr-FR" dirty="0"/>
              <a:t>Valeur	Plusieurs types</a:t>
            </a:r>
          </a:p>
          <a:p>
            <a:pPr lvl="1"/>
            <a:endParaRPr lang="fr-FR" dirty="0"/>
          </a:p>
          <a:p>
            <a:pPr lvl="2"/>
            <a:r>
              <a:rPr lang="fr-FR" dirty="0"/>
              <a:t>Array</a:t>
            </a:r>
          </a:p>
          <a:p>
            <a:pPr lvl="3"/>
            <a:r>
              <a:rPr lang="fr-FR" b="1" dirty="0"/>
              <a:t>[</a:t>
            </a:r>
            <a:r>
              <a:rPr lang="fr-FR" dirty="0"/>
              <a:t>  </a:t>
            </a:r>
            <a:r>
              <a:rPr lang="fr-FR" i="1" dirty="0"/>
              <a:t>items</a:t>
            </a:r>
            <a:r>
              <a:rPr lang="fr-FR" dirty="0"/>
              <a:t> </a:t>
            </a:r>
            <a:r>
              <a:rPr lang="fr-FR" b="1" dirty="0"/>
              <a:t>]</a:t>
            </a:r>
            <a:endParaRPr lang="fr-FR" dirty="0"/>
          </a:p>
          <a:p>
            <a:pPr lvl="2"/>
            <a:r>
              <a:rPr lang="fr-FR" dirty="0"/>
              <a:t>Number</a:t>
            </a:r>
          </a:p>
          <a:p>
            <a:pPr lvl="2"/>
            <a:endParaRPr lang="fr-FR" dirty="0"/>
          </a:p>
          <a:p>
            <a:pPr lvl="2"/>
            <a:r>
              <a:rPr lang="fr-FR" dirty="0"/>
              <a:t>Objet</a:t>
            </a:r>
          </a:p>
          <a:p>
            <a:pPr lvl="3"/>
            <a:r>
              <a:rPr lang="fr-FR" b="1" dirty="0"/>
              <a:t>{</a:t>
            </a:r>
            <a:r>
              <a:rPr lang="fr-FR" dirty="0"/>
              <a:t> contenu </a:t>
            </a:r>
            <a:r>
              <a:rPr lang="fr-FR" b="1" dirty="0"/>
              <a:t>}</a:t>
            </a:r>
          </a:p>
          <a:p>
            <a:pPr lvl="2"/>
            <a:r>
              <a:rPr lang="fr-FR" dirty="0"/>
              <a:t>String</a:t>
            </a:r>
          </a:p>
          <a:p>
            <a:pPr lvl="3"/>
            <a:r>
              <a:rPr lang="fr-FR" b="1" dirty="0"/>
              <a:t>"</a:t>
            </a:r>
            <a:r>
              <a:rPr lang="fr-FR" dirty="0"/>
              <a:t>Valeur de la chaine</a:t>
            </a:r>
            <a:r>
              <a:rPr lang="fr-FR" b="1" dirty="0"/>
              <a:t>"</a:t>
            </a:r>
          </a:p>
          <a:p>
            <a:r>
              <a:rPr lang="fr-FR" dirty="0"/>
              <a:t>Séparateur de champs </a:t>
            </a:r>
            <a:r>
              <a:rPr lang="fr-FR" dirty="0">
                <a:sym typeface="Wingdings" pitchFamily="2" charset="2"/>
              </a:rPr>
              <a:t> '</a:t>
            </a:r>
            <a:r>
              <a:rPr lang="fr-FR" b="1" dirty="0">
                <a:sym typeface="Wingdings" pitchFamily="2" charset="2"/>
              </a:rPr>
              <a:t>,</a:t>
            </a:r>
            <a:r>
              <a:rPr lang="fr-FR" dirty="0">
                <a:sym typeface="Wingdings" pitchFamily="2" charset="2"/>
              </a:rPr>
              <a:t>' </a:t>
            </a:r>
            <a:endParaRPr lang="fr-FR" dirty="0"/>
          </a:p>
          <a:p>
            <a:pPr lvl="2"/>
            <a:endParaRPr lang="fr-FR" dirty="0"/>
          </a:p>
          <a:p>
            <a:pPr lvl="2"/>
            <a:endParaRPr lang="fr-FR" dirty="0"/>
          </a:p>
        </p:txBody>
      </p:sp>
      <p:sp>
        <p:nvSpPr>
          <p:cNvPr id="14" name="Rectangle à coins arrondis 13"/>
          <p:cNvSpPr/>
          <p:nvPr/>
        </p:nvSpPr>
        <p:spPr>
          <a:xfrm>
            <a:off x="642910" y="207167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à coins arrondis 14"/>
          <p:cNvSpPr/>
          <p:nvPr/>
        </p:nvSpPr>
        <p:spPr>
          <a:xfrm>
            <a:off x="642910" y="2357430"/>
            <a:ext cx="100013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à coins arrondis 15"/>
          <p:cNvSpPr/>
          <p:nvPr/>
        </p:nvSpPr>
        <p:spPr>
          <a:xfrm>
            <a:off x="5429256" y="2214554"/>
            <a:ext cx="642942" cy="35719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à coins arrondis 16"/>
          <p:cNvSpPr/>
          <p:nvPr/>
        </p:nvSpPr>
        <p:spPr>
          <a:xfrm>
            <a:off x="5429256" y="2643182"/>
            <a:ext cx="785818" cy="357190"/>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à coins arrondis 17"/>
          <p:cNvSpPr/>
          <p:nvPr/>
        </p:nvSpPr>
        <p:spPr>
          <a:xfrm>
            <a:off x="1285852" y="2071678"/>
            <a:ext cx="1928826"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à coins arrondis 18"/>
          <p:cNvSpPr/>
          <p:nvPr/>
        </p:nvSpPr>
        <p:spPr>
          <a:xfrm>
            <a:off x="2000232" y="2786058"/>
            <a:ext cx="1000132"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à coins arrondis 19"/>
          <p:cNvSpPr/>
          <p:nvPr/>
        </p:nvSpPr>
        <p:spPr>
          <a:xfrm>
            <a:off x="1285852" y="278605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2071670" y="3786190"/>
            <a:ext cx="1643074" cy="78581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à coins arrondis 21"/>
          <p:cNvSpPr/>
          <p:nvPr/>
        </p:nvSpPr>
        <p:spPr>
          <a:xfrm>
            <a:off x="2071670" y="5072074"/>
            <a:ext cx="1928826"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à coins arrondis 22"/>
          <p:cNvSpPr/>
          <p:nvPr/>
        </p:nvSpPr>
        <p:spPr>
          <a:xfrm>
            <a:off x="2500298" y="3938590"/>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4" name="Groupe 33"/>
          <p:cNvGrpSpPr/>
          <p:nvPr/>
        </p:nvGrpSpPr>
        <p:grpSpPr>
          <a:xfrm>
            <a:off x="5500694" y="3929066"/>
            <a:ext cx="1357322" cy="500066"/>
            <a:chOff x="5572132" y="3929066"/>
            <a:chExt cx="1357322" cy="500066"/>
          </a:xfrm>
        </p:grpSpPr>
        <p:sp>
          <p:nvSpPr>
            <p:cNvPr id="24" name="Rectangle à coins arrondis 23"/>
            <p:cNvSpPr/>
            <p:nvPr/>
          </p:nvSpPr>
          <p:spPr>
            <a:xfrm>
              <a:off x="5572132" y="3929066"/>
              <a:ext cx="1357322" cy="500066"/>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à coins arrondis 24"/>
            <p:cNvSpPr/>
            <p:nvPr/>
          </p:nvSpPr>
          <p:spPr>
            <a:xfrm>
              <a:off x="5581656" y="3929066"/>
              <a:ext cx="1347798"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5" name="Groupe 34"/>
          <p:cNvGrpSpPr/>
          <p:nvPr/>
        </p:nvGrpSpPr>
        <p:grpSpPr>
          <a:xfrm>
            <a:off x="5562608" y="4572008"/>
            <a:ext cx="1081094" cy="357190"/>
            <a:chOff x="5562608" y="4643446"/>
            <a:chExt cx="1081094" cy="357190"/>
          </a:xfrm>
        </p:grpSpPr>
        <p:sp>
          <p:nvSpPr>
            <p:cNvPr id="26" name="Rectangle à coins arrondis 25"/>
            <p:cNvSpPr/>
            <p:nvPr/>
          </p:nvSpPr>
          <p:spPr>
            <a:xfrm>
              <a:off x="5562608" y="4643446"/>
              <a:ext cx="1081094"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à coins arrondis 26"/>
            <p:cNvSpPr/>
            <p:nvPr/>
          </p:nvSpPr>
          <p:spPr>
            <a:xfrm>
              <a:off x="5572132" y="4643446"/>
              <a:ext cx="1071570" cy="357190"/>
            </a:xfrm>
            <a:prstGeom prst="round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8" name="Rectangle à coins arrondis 27"/>
          <p:cNvSpPr/>
          <p:nvPr/>
        </p:nvSpPr>
        <p:spPr>
          <a:xfrm>
            <a:off x="5643570" y="3286124"/>
            <a:ext cx="928694" cy="42862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à coins arrondis 29"/>
          <p:cNvSpPr/>
          <p:nvPr/>
        </p:nvSpPr>
        <p:spPr>
          <a:xfrm>
            <a:off x="5572132" y="5214950"/>
            <a:ext cx="1071570" cy="428628"/>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à coins arrondis 30"/>
          <p:cNvSpPr/>
          <p:nvPr/>
        </p:nvSpPr>
        <p:spPr>
          <a:xfrm>
            <a:off x="2428860" y="3357562"/>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à coins arrondis 31"/>
          <p:cNvSpPr/>
          <p:nvPr/>
        </p:nvSpPr>
        <p:spPr>
          <a:xfrm>
            <a:off x="2143108" y="5357826"/>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Rectangle à coins arrondis 32"/>
          <p:cNvSpPr/>
          <p:nvPr/>
        </p:nvSpPr>
        <p:spPr>
          <a:xfrm>
            <a:off x="2071670" y="5072074"/>
            <a:ext cx="1928826" cy="357190"/>
          </a:xfrm>
          <a:prstGeom prst="round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6" name="Picture 5" descr="C:\Users\Alex\Desktop\unnamed.png"/>
          <p:cNvPicPr>
            <a:picLocks noChangeAspect="1" noChangeArrowheads="1"/>
          </p:cNvPicPr>
          <p:nvPr/>
        </p:nvPicPr>
        <p:blipFill>
          <a:blip r:embed="rId3"/>
          <a:srcRect/>
          <a:stretch>
            <a:fillRect/>
          </a:stretch>
        </p:blipFill>
        <p:spPr bwMode="auto">
          <a:xfrm>
            <a:off x="6929454" y="0"/>
            <a:ext cx="2214546" cy="2214546"/>
          </a:xfrm>
          <a:prstGeom prst="rect">
            <a:avLst/>
          </a:prstGeom>
          <a:noFill/>
        </p:spPr>
      </p:pic>
      <p:sp>
        <p:nvSpPr>
          <p:cNvPr id="37" name="ZoneTexte 36"/>
          <p:cNvSpPr txBox="1"/>
          <p:nvPr/>
        </p:nvSpPr>
        <p:spPr>
          <a:xfrm rot="21302040">
            <a:off x="7076544" y="405666"/>
            <a:ext cx="1857388" cy="1477328"/>
          </a:xfrm>
          <a:prstGeom prst="rect">
            <a:avLst/>
          </a:prstGeom>
          <a:noFill/>
        </p:spPr>
        <p:txBody>
          <a:bodyPr wrap="square" rtlCol="0">
            <a:spAutoFit/>
          </a:bodyPr>
          <a:lstStyle/>
          <a:p>
            <a:pPr algn="ctr"/>
            <a:r>
              <a:rPr lang="fr-FR" dirty="0">
                <a:latin typeface="Permanent Marker" pitchFamily="2" charset="0"/>
                <a:ea typeface="Permanent Marker" pitchFamily="2" charset="0"/>
              </a:rPr>
              <a:t>Un flux est toujours </a:t>
            </a:r>
          </a:p>
          <a:p>
            <a:pPr algn="ctr"/>
            <a:r>
              <a:rPr lang="fr-FR" dirty="0">
                <a:latin typeface="Permanent Marker" pitchFamily="2" charset="0"/>
                <a:ea typeface="Permanent Marker" pitchFamily="2" charset="0"/>
              </a:rPr>
              <a:t>contenu entre </a:t>
            </a:r>
          </a:p>
          <a:p>
            <a:pPr algn="ctr"/>
            <a:r>
              <a:rPr lang="fr-FR" i="1" dirty="0">
                <a:latin typeface="Permanent Marker" pitchFamily="2" charset="0"/>
                <a:ea typeface="Permanent Marker" pitchFamily="2" charset="0"/>
              </a:rPr>
              <a:t>{ … } </a:t>
            </a:r>
          </a:p>
          <a:p>
            <a:pPr algn="ctr"/>
            <a:r>
              <a:rPr lang="fr-FR" dirty="0">
                <a:latin typeface="Permanent Marker" pitchFamily="2" charset="0"/>
                <a:ea typeface="Permanent Marker" pitchFamily="2" charset="0"/>
              </a:rPr>
              <a:t>principales</a:t>
            </a:r>
          </a:p>
        </p:txBody>
      </p:sp>
      <p:sp>
        <p:nvSpPr>
          <p:cNvPr id="38" name="Rectangle à coins arrondis 37"/>
          <p:cNvSpPr/>
          <p:nvPr/>
        </p:nvSpPr>
        <p:spPr>
          <a:xfrm>
            <a:off x="3071802" y="3929066"/>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053B97-8BA8-466E-B277-64EF5B551B52}"/>
              </a:ext>
            </a:extLst>
          </p:cNvPr>
          <p:cNvSpPr>
            <a:spLocks noGrp="1"/>
          </p:cNvSpPr>
          <p:nvPr>
            <p:ph type="title"/>
          </p:nvPr>
        </p:nvSpPr>
        <p:spPr/>
        <p:txBody>
          <a:bodyPr/>
          <a:lstStyle/>
          <a:p>
            <a:r>
              <a:rPr lang="fr-FR" dirty="0"/>
              <a:t>Mocha et l’async</a:t>
            </a:r>
          </a:p>
        </p:txBody>
      </p:sp>
      <p:sp>
        <p:nvSpPr>
          <p:cNvPr id="3" name="Espace réservé du contenu 2">
            <a:extLst>
              <a:ext uri="{FF2B5EF4-FFF2-40B4-BE49-F238E27FC236}">
                <a16:creationId xmlns:a16="http://schemas.microsoft.com/office/drawing/2014/main" id="{36BAFC2C-57AD-4FE3-B439-517C04BFC8DC}"/>
              </a:ext>
            </a:extLst>
          </p:cNvPr>
          <p:cNvSpPr>
            <a:spLocks noGrp="1"/>
          </p:cNvSpPr>
          <p:nvPr>
            <p:ph idx="1"/>
          </p:nvPr>
        </p:nvSpPr>
        <p:spPr/>
        <p:txBody>
          <a:bodyPr/>
          <a:lstStyle/>
          <a:p>
            <a:r>
              <a:rPr lang="fr-FR" dirty="0"/>
              <a:t>Les </a:t>
            </a:r>
            <a:r>
              <a:rPr lang="fr-FR" dirty="0" err="1"/>
              <a:t>before</a:t>
            </a:r>
            <a:r>
              <a:rPr lang="fr-FR" dirty="0"/>
              <a:t> / </a:t>
            </a:r>
            <a:r>
              <a:rPr lang="fr-FR" dirty="0" err="1"/>
              <a:t>after</a:t>
            </a:r>
            <a:endParaRPr lang="fr-FR" dirty="0"/>
          </a:p>
          <a:p>
            <a:endParaRPr lang="fr-FR" dirty="0"/>
          </a:p>
          <a:p>
            <a:pPr lvl="1"/>
            <a:r>
              <a:rPr lang="fr-FR" dirty="0" err="1"/>
              <a:t>before</a:t>
            </a:r>
            <a:r>
              <a:rPr lang="fr-FR" i="1" dirty="0"/>
              <a:t>(function</a:t>
            </a:r>
            <a:r>
              <a:rPr lang="fr-FR" dirty="0"/>
              <a:t>)</a:t>
            </a:r>
          </a:p>
          <a:p>
            <a:pPr lvl="2"/>
            <a:r>
              <a:rPr lang="fr-FR" dirty="0"/>
              <a:t>Exécuter avant le démarrage de la batterie de test</a:t>
            </a:r>
          </a:p>
          <a:p>
            <a:pPr lvl="3"/>
            <a:r>
              <a:rPr lang="fr-FR" dirty="0" err="1"/>
              <a:t>beforeEach</a:t>
            </a:r>
            <a:r>
              <a:rPr lang="fr-FR" dirty="0"/>
              <a:t> </a:t>
            </a:r>
            <a:r>
              <a:rPr lang="fr-FR" dirty="0" err="1"/>
              <a:t>demarrer</a:t>
            </a:r>
            <a:r>
              <a:rPr lang="fr-FR" dirty="0"/>
              <a:t> avant chaque sections</a:t>
            </a:r>
          </a:p>
          <a:p>
            <a:pPr lvl="1"/>
            <a:endParaRPr lang="fr-FR" i="1" dirty="0"/>
          </a:p>
          <a:p>
            <a:pPr lvl="1"/>
            <a:endParaRPr lang="fr-FR" i="1" dirty="0"/>
          </a:p>
          <a:p>
            <a:pPr lvl="1"/>
            <a:r>
              <a:rPr lang="fr-FR" dirty="0" err="1"/>
              <a:t>after</a:t>
            </a:r>
            <a:r>
              <a:rPr lang="fr-FR" dirty="0"/>
              <a:t>(</a:t>
            </a:r>
            <a:r>
              <a:rPr lang="fr-FR" i="1" dirty="0"/>
              <a:t>function</a:t>
            </a:r>
            <a:r>
              <a:rPr lang="fr-FR" dirty="0"/>
              <a:t>)</a:t>
            </a:r>
            <a:endParaRPr lang="fr-FR" i="1" dirty="0"/>
          </a:p>
          <a:p>
            <a:pPr lvl="2"/>
            <a:r>
              <a:rPr lang="fr-FR" i="1" dirty="0"/>
              <a:t>Exécuter après la batterie de test</a:t>
            </a:r>
          </a:p>
          <a:p>
            <a:pPr lvl="3"/>
            <a:r>
              <a:rPr lang="fr-FR" i="1" dirty="0" err="1"/>
              <a:t>afterEach</a:t>
            </a:r>
            <a:r>
              <a:rPr lang="fr-FR" i="1" dirty="0"/>
              <a:t> </a:t>
            </a:r>
            <a:endParaRPr lang="fr-FR" dirty="0"/>
          </a:p>
        </p:txBody>
      </p:sp>
    </p:spTree>
    <p:extLst>
      <p:ext uri="{BB962C8B-B14F-4D97-AF65-F5344CB8AC3E}">
        <p14:creationId xmlns:p14="http://schemas.microsoft.com/office/powerpoint/2010/main" val="19796886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EA90D-E3E1-44C2-AAB7-C76B8F49653D}"/>
              </a:ext>
            </a:extLst>
          </p:cNvPr>
          <p:cNvSpPr>
            <a:spLocks noGrp="1"/>
          </p:cNvSpPr>
          <p:nvPr>
            <p:ph type="title"/>
          </p:nvPr>
        </p:nvSpPr>
        <p:spPr/>
        <p:txBody>
          <a:bodyPr/>
          <a:lstStyle/>
          <a:p>
            <a:r>
              <a:rPr lang="fr-FR" dirty="0"/>
              <a:t>Etendre les assertions </a:t>
            </a:r>
          </a:p>
        </p:txBody>
      </p:sp>
      <p:sp>
        <p:nvSpPr>
          <p:cNvPr id="3" name="Espace réservé du contenu 2">
            <a:extLst>
              <a:ext uri="{FF2B5EF4-FFF2-40B4-BE49-F238E27FC236}">
                <a16:creationId xmlns:a16="http://schemas.microsoft.com/office/drawing/2014/main" id="{0A406DCE-397F-45E6-96C5-5A1298B97737}"/>
              </a:ext>
            </a:extLst>
          </p:cNvPr>
          <p:cNvSpPr>
            <a:spLocks noGrp="1"/>
          </p:cNvSpPr>
          <p:nvPr>
            <p:ph idx="1"/>
          </p:nvPr>
        </p:nvSpPr>
        <p:spPr/>
        <p:txBody>
          <a:bodyPr>
            <a:normAutofit lnSpcReduction="10000"/>
          </a:bodyPr>
          <a:lstStyle/>
          <a:p>
            <a:r>
              <a:rPr lang="fr-FR" dirty="0"/>
              <a:t>La librairie chai</a:t>
            </a:r>
          </a:p>
          <a:p>
            <a:pPr lvl="2"/>
            <a:r>
              <a:rPr lang="fr-FR" dirty="0"/>
              <a:t>Des </a:t>
            </a:r>
            <a:r>
              <a:rPr lang="fr-FR" dirty="0" err="1"/>
              <a:t>assert</a:t>
            </a:r>
            <a:r>
              <a:rPr lang="fr-FR" dirty="0"/>
              <a:t> plus avancé</a:t>
            </a:r>
          </a:p>
          <a:p>
            <a:pPr lvl="1"/>
            <a:r>
              <a:rPr lang="fr-FR" dirty="0"/>
              <a:t>Installation</a:t>
            </a:r>
          </a:p>
          <a:p>
            <a:pPr marL="396875" lvl="7" indent="0">
              <a:buNone/>
            </a:pPr>
            <a:r>
              <a:rPr lang="fr-FR" dirty="0"/>
              <a:t>npm i –save-dev chai</a:t>
            </a:r>
          </a:p>
          <a:p>
            <a:pPr lvl="1"/>
            <a:r>
              <a:rPr lang="fr-FR" dirty="0"/>
              <a:t>Usage </a:t>
            </a:r>
          </a:p>
          <a:p>
            <a:pPr marL="396875" lvl="7" indent="0">
              <a:buNone/>
            </a:pPr>
            <a:r>
              <a:rPr lang="fr-FR" dirty="0"/>
              <a:t>var asset = require(‘chai’).</a:t>
            </a:r>
            <a:r>
              <a:rPr lang="fr-FR" dirty="0" err="1"/>
              <a:t>assert</a:t>
            </a:r>
            <a:endParaRPr lang="fr-FR" dirty="0"/>
          </a:p>
          <a:p>
            <a:pPr lvl="1"/>
            <a:endParaRPr lang="fr-FR" dirty="0"/>
          </a:p>
          <a:p>
            <a:pPr lvl="1"/>
            <a:r>
              <a:rPr lang="fr-FR" dirty="0"/>
              <a:t>Plus de fonctions d’</a:t>
            </a:r>
            <a:r>
              <a:rPr lang="fr-FR" dirty="0" err="1"/>
              <a:t>assert</a:t>
            </a:r>
            <a:endParaRPr lang="fr-FR" dirty="0"/>
          </a:p>
          <a:p>
            <a:pPr lvl="2"/>
            <a:r>
              <a:rPr lang="fr-FR" dirty="0" err="1"/>
              <a:t>IsFunction</a:t>
            </a:r>
            <a:r>
              <a:rPr lang="fr-FR" dirty="0"/>
              <a:t>(</a:t>
            </a:r>
            <a:r>
              <a:rPr lang="fr-FR" dirty="0" err="1"/>
              <a:t>Mylib.wait</a:t>
            </a:r>
            <a:r>
              <a:rPr lang="fr-FR" dirty="0"/>
              <a:t>)</a:t>
            </a:r>
          </a:p>
          <a:p>
            <a:pPr lvl="2"/>
            <a:r>
              <a:rPr lang="fr-FR" dirty="0" err="1"/>
              <a:t>isTrue</a:t>
            </a:r>
            <a:r>
              <a:rPr lang="fr-FR" dirty="0"/>
              <a:t>(value), ... </a:t>
            </a:r>
          </a:p>
          <a:p>
            <a:pPr lvl="2"/>
            <a:endParaRPr lang="fr-FR" dirty="0"/>
          </a:p>
          <a:p>
            <a:r>
              <a:rPr lang="fr-FR" dirty="0">
                <a:hlinkClick r:id="rId3"/>
              </a:rPr>
              <a:t>http://chaijs.com</a:t>
            </a:r>
            <a:endParaRPr lang="fr-FR" dirty="0"/>
          </a:p>
          <a:p>
            <a:endParaRPr lang="fr-FR" dirty="0"/>
          </a:p>
        </p:txBody>
      </p:sp>
    </p:spTree>
    <p:extLst>
      <p:ext uri="{BB962C8B-B14F-4D97-AF65-F5344CB8AC3E}">
        <p14:creationId xmlns:p14="http://schemas.microsoft.com/office/powerpoint/2010/main" val="33784928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5CDFD-2C08-45EF-8995-1D768B06CE6B}"/>
              </a:ext>
            </a:extLst>
          </p:cNvPr>
          <p:cNvSpPr>
            <a:spLocks noGrp="1"/>
          </p:cNvSpPr>
          <p:nvPr>
            <p:ph type="title"/>
          </p:nvPr>
        </p:nvSpPr>
        <p:spPr/>
        <p:txBody>
          <a:bodyPr/>
          <a:lstStyle/>
          <a:p>
            <a:r>
              <a:rPr lang="fr-FR" dirty="0"/>
              <a:t>L’approche </a:t>
            </a:r>
            <a:r>
              <a:rPr lang="fr-FR" dirty="0" err="1"/>
              <a:t>should</a:t>
            </a:r>
            <a:r>
              <a:rPr lang="fr-FR" dirty="0"/>
              <a:t> </a:t>
            </a:r>
            <a:r>
              <a:rPr lang="fr-FR" dirty="0" err="1"/>
              <a:t>expected</a:t>
            </a:r>
            <a:endParaRPr lang="fr-FR" dirty="0"/>
          </a:p>
        </p:txBody>
      </p:sp>
      <p:sp>
        <p:nvSpPr>
          <p:cNvPr id="3" name="Espace réservé du contenu 2">
            <a:extLst>
              <a:ext uri="{FF2B5EF4-FFF2-40B4-BE49-F238E27FC236}">
                <a16:creationId xmlns:a16="http://schemas.microsoft.com/office/drawing/2014/main" id="{CC410152-A2F6-40CD-9ADE-68A36661D102}"/>
              </a:ext>
            </a:extLst>
          </p:cNvPr>
          <p:cNvSpPr>
            <a:spLocks noGrp="1"/>
          </p:cNvSpPr>
          <p:nvPr>
            <p:ph idx="1"/>
          </p:nvPr>
        </p:nvSpPr>
        <p:spPr/>
        <p:txBody>
          <a:bodyPr/>
          <a:lstStyle/>
          <a:p>
            <a:r>
              <a:rPr lang="fr-FR" dirty="0"/>
              <a:t>Grace à require(‘chai’).</a:t>
            </a:r>
            <a:r>
              <a:rPr lang="fr-FR" dirty="0" err="1"/>
              <a:t>should</a:t>
            </a:r>
            <a:endParaRPr lang="fr-FR" dirty="0"/>
          </a:p>
          <a:p>
            <a:pPr lvl="2"/>
            <a:r>
              <a:rPr lang="fr-FR" dirty="0"/>
              <a:t>Tous les objets possèdent la </a:t>
            </a:r>
            <a:r>
              <a:rPr lang="fr-FR" dirty="0" err="1"/>
              <a:t>methode</a:t>
            </a:r>
            <a:r>
              <a:rPr lang="fr-FR" dirty="0"/>
              <a:t> </a:t>
            </a:r>
            <a:r>
              <a:rPr lang="fr-FR" dirty="0" err="1"/>
              <a:t>should</a:t>
            </a:r>
            <a:endParaRPr lang="fr-FR" dirty="0"/>
          </a:p>
          <a:p>
            <a:pPr lvl="4"/>
            <a:r>
              <a:rPr lang="fr-FR" dirty="0"/>
              <a:t>Qui lui-même possède </a:t>
            </a:r>
            <a:r>
              <a:rPr lang="fr-FR" dirty="0" err="1"/>
              <a:t>be</a:t>
            </a:r>
            <a:r>
              <a:rPr lang="fr-FR" dirty="0"/>
              <a:t>, </a:t>
            </a:r>
            <a:r>
              <a:rPr lang="fr-FR" dirty="0" err="1"/>
              <a:t>equal</a:t>
            </a:r>
            <a:r>
              <a:rPr lang="fr-FR" dirty="0"/>
              <a:t>, have …</a:t>
            </a:r>
          </a:p>
          <a:p>
            <a:pPr lvl="4"/>
            <a:endParaRPr lang="fr-FR" dirty="0"/>
          </a:p>
          <a:p>
            <a:r>
              <a:rPr lang="fr-FR" dirty="0"/>
              <a:t>Grace à require(‘chai’).</a:t>
            </a:r>
            <a:r>
              <a:rPr lang="fr-FR" dirty="0" err="1"/>
              <a:t>expected</a:t>
            </a:r>
            <a:endParaRPr lang="fr-FR" dirty="0"/>
          </a:p>
          <a:p>
            <a:pPr lvl="2"/>
            <a:r>
              <a:rPr lang="fr-FR" dirty="0"/>
              <a:t>La fonction </a:t>
            </a:r>
            <a:r>
              <a:rPr lang="fr-FR" dirty="0" err="1"/>
              <a:t>expected</a:t>
            </a:r>
            <a:r>
              <a:rPr lang="fr-FR" dirty="0"/>
              <a:t>( </a:t>
            </a:r>
            <a:r>
              <a:rPr lang="fr-FR" dirty="0" err="1"/>
              <a:t>obj</a:t>
            </a:r>
            <a:r>
              <a:rPr lang="fr-FR" dirty="0"/>
              <a:t> ).to</a:t>
            </a:r>
          </a:p>
          <a:p>
            <a:pPr lvl="4"/>
            <a:r>
              <a:rPr lang="fr-FR" dirty="0"/>
              <a:t>Qui fournit lui aussi sont lot de comparatifs</a:t>
            </a:r>
          </a:p>
          <a:p>
            <a:pPr lvl="4"/>
            <a:endParaRPr lang="fr-FR" dirty="0"/>
          </a:p>
          <a:p>
            <a:r>
              <a:rPr lang="fr-FR" dirty="0">
                <a:hlinkClick r:id="rId3"/>
              </a:rPr>
              <a:t>https://www.chaijs.com/guide/styles/</a:t>
            </a:r>
            <a:endParaRPr lang="fr-FR" dirty="0"/>
          </a:p>
          <a:p>
            <a:endParaRPr lang="fr-FR" dirty="0"/>
          </a:p>
        </p:txBody>
      </p:sp>
    </p:spTree>
    <p:extLst>
      <p:ext uri="{BB962C8B-B14F-4D97-AF65-F5344CB8AC3E}">
        <p14:creationId xmlns:p14="http://schemas.microsoft.com/office/powerpoint/2010/main" val="3997156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4496-1FA0-4E24-86F3-4020E54824B5}"/>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56EC7F26-56EA-4F05-910D-21A59E0646D1}"/>
              </a:ext>
            </a:extLst>
          </p:cNvPr>
          <p:cNvSpPr>
            <a:spLocks noGrp="1"/>
          </p:cNvSpPr>
          <p:nvPr>
            <p:ph idx="1"/>
          </p:nvPr>
        </p:nvSpPr>
        <p:spPr/>
        <p:txBody>
          <a:bodyPr>
            <a:normAutofit/>
          </a:bodyPr>
          <a:lstStyle/>
          <a:p>
            <a:pPr lvl="1"/>
            <a:r>
              <a:rPr lang="fr-FR" dirty="0"/>
              <a:t>Chrome </a:t>
            </a:r>
            <a:r>
              <a:rPr lang="fr-FR" dirty="0" err="1"/>
              <a:t>Devtools</a:t>
            </a:r>
            <a:r>
              <a:rPr lang="fr-FR" dirty="0"/>
              <a:t>, Firefox </a:t>
            </a:r>
            <a:r>
              <a:rPr lang="fr-FR" dirty="0" err="1"/>
              <a:t>Developper</a:t>
            </a:r>
            <a:r>
              <a:rPr lang="fr-FR" dirty="0"/>
              <a:t>, Node-debug</a:t>
            </a:r>
          </a:p>
          <a:p>
            <a:pPr lvl="1"/>
            <a:r>
              <a:rPr lang="fr-FR" dirty="0"/>
              <a:t>Gérer les messages d'erreur client en production.</a:t>
            </a:r>
          </a:p>
          <a:p>
            <a:r>
              <a:rPr lang="fr-FR" dirty="0"/>
              <a:t>Tests </a:t>
            </a:r>
            <a:r>
              <a:rPr lang="fr-FR" dirty="0" err="1"/>
              <a:t>multinavigateurs</a:t>
            </a:r>
            <a:endParaRPr lang="fr-FR" dirty="0"/>
          </a:p>
          <a:p>
            <a:pPr lvl="1"/>
            <a:r>
              <a:rPr lang="fr-FR" dirty="0"/>
              <a:t>Stockage des tests.</a:t>
            </a:r>
          </a:p>
          <a:p>
            <a:pPr lvl="1"/>
            <a:r>
              <a:rPr lang="fr-FR" dirty="0"/>
              <a:t>Framework de test (</a:t>
            </a:r>
            <a:r>
              <a:rPr lang="fr-FR" dirty="0" err="1"/>
              <a:t>mocha</a:t>
            </a:r>
            <a:r>
              <a:rPr lang="fr-FR" dirty="0"/>
              <a:t>, </a:t>
            </a:r>
            <a:r>
              <a:rPr lang="fr-FR" dirty="0" err="1"/>
              <a:t>jasmine</a:t>
            </a:r>
            <a:r>
              <a:rPr lang="fr-FR" dirty="0"/>
              <a:t>, </a:t>
            </a:r>
            <a:r>
              <a:rPr lang="fr-FR" dirty="0" err="1"/>
              <a:t>Jest</a:t>
            </a:r>
            <a:r>
              <a:rPr lang="fr-FR" dirty="0"/>
              <a:t>, etc.)</a:t>
            </a:r>
          </a:p>
          <a:p>
            <a:pPr lvl="1"/>
            <a:r>
              <a:rPr lang="fr-FR" dirty="0"/>
              <a:t>Tests de performance et de charge.</a:t>
            </a:r>
          </a:p>
          <a:p>
            <a:endParaRPr lang="fr-FR" dirty="0"/>
          </a:p>
        </p:txBody>
      </p:sp>
    </p:spTree>
    <p:extLst>
      <p:ext uri="{BB962C8B-B14F-4D97-AF65-F5344CB8AC3E}">
        <p14:creationId xmlns:p14="http://schemas.microsoft.com/office/powerpoint/2010/main" val="2551589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BEAE38F-A3D0-4CF6-983F-0F11776C39AA}"/>
              </a:ext>
            </a:extLst>
          </p:cNvPr>
          <p:cNvSpPr>
            <a:spLocks noGrp="1"/>
          </p:cNvSpPr>
          <p:nvPr>
            <p:ph type="title"/>
          </p:nvPr>
        </p:nvSpPr>
        <p:spPr/>
        <p:txBody>
          <a:bodyPr/>
          <a:lstStyle/>
          <a:p>
            <a:r>
              <a:rPr lang="fr-FR" dirty="0"/>
              <a:t>Echange de données, interactions</a:t>
            </a:r>
          </a:p>
        </p:txBody>
      </p:sp>
      <p:sp>
        <p:nvSpPr>
          <p:cNvPr id="5" name="Espace réservé du texte 4">
            <a:extLst>
              <a:ext uri="{FF2B5EF4-FFF2-40B4-BE49-F238E27FC236}">
                <a16:creationId xmlns:a16="http://schemas.microsoft.com/office/drawing/2014/main" id="{F3CC7A50-B124-4E21-A257-8597FC2B3F08}"/>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947399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8C34AA-4A06-4751-A654-DA8A65C527E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6CF22A2-0450-47ED-9597-9F852269F15A}"/>
              </a:ext>
            </a:extLst>
          </p:cNvPr>
          <p:cNvSpPr>
            <a:spLocks noGrp="1"/>
          </p:cNvSpPr>
          <p:nvPr>
            <p:ph idx="1"/>
          </p:nvPr>
        </p:nvSpPr>
        <p:spPr/>
        <p:txBody>
          <a:bodyPr>
            <a:normAutofit/>
          </a:bodyPr>
          <a:lstStyle/>
          <a:p>
            <a:r>
              <a:rPr lang="fr-FR" dirty="0"/>
              <a:t>Solutions de stockage embarqué de données : SQLite, </a:t>
            </a:r>
            <a:r>
              <a:rPr lang="fr-FR" dirty="0" err="1"/>
              <a:t>LocalStorage</a:t>
            </a:r>
            <a:r>
              <a:rPr lang="fr-FR" dirty="0"/>
              <a:t>, Cookies.</a:t>
            </a:r>
          </a:p>
          <a:p>
            <a:r>
              <a:rPr lang="fr-FR" dirty="0"/>
              <a:t>Compenser les latences de communication.</a:t>
            </a:r>
          </a:p>
          <a:p>
            <a:r>
              <a:rPr lang="fr-FR" dirty="0"/>
              <a:t>JSON Web </a:t>
            </a:r>
            <a:r>
              <a:rPr lang="fr-FR" dirty="0" err="1"/>
              <a:t>Token</a:t>
            </a:r>
            <a:r>
              <a:rPr lang="fr-FR" dirty="0"/>
              <a:t>, sécuriser les échanges.</a:t>
            </a:r>
          </a:p>
          <a:p>
            <a:r>
              <a:rPr lang="fr-FR" dirty="0" err="1"/>
              <a:t>XMLHttpRequest</a:t>
            </a:r>
            <a:r>
              <a:rPr lang="fr-FR" dirty="0"/>
              <a:t>, API </a:t>
            </a:r>
            <a:r>
              <a:rPr lang="fr-FR" dirty="0" err="1"/>
              <a:t>fetch</a:t>
            </a:r>
            <a:r>
              <a:rPr lang="fr-FR" dirty="0"/>
              <a:t>, consommation de services distants.</a:t>
            </a:r>
          </a:p>
          <a:p>
            <a:r>
              <a:rPr lang="fr-FR" dirty="0"/>
              <a:t>Serveur JavaScript Node.js.</a:t>
            </a:r>
          </a:p>
          <a:p>
            <a:endParaRPr lang="fr-FR" dirty="0"/>
          </a:p>
        </p:txBody>
      </p:sp>
    </p:spTree>
    <p:extLst>
      <p:ext uri="{BB962C8B-B14F-4D97-AF65-F5344CB8AC3E}">
        <p14:creationId xmlns:p14="http://schemas.microsoft.com/office/powerpoint/2010/main" val="13030009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DAECB42-B702-4C33-B1DE-7B5A0CBA5E81}"/>
              </a:ext>
            </a:extLst>
          </p:cNvPr>
          <p:cNvSpPr>
            <a:spLocks noGrp="1"/>
          </p:cNvSpPr>
          <p:nvPr>
            <p:ph type="title"/>
          </p:nvPr>
        </p:nvSpPr>
        <p:spPr/>
        <p:txBody>
          <a:bodyPr/>
          <a:lstStyle/>
          <a:p>
            <a:r>
              <a:rPr lang="fr-FR" dirty="0"/>
              <a:t>L’event online</a:t>
            </a:r>
          </a:p>
        </p:txBody>
      </p:sp>
      <p:sp>
        <p:nvSpPr>
          <p:cNvPr id="5" name="Espace réservé du contenu 4">
            <a:extLst>
              <a:ext uri="{FF2B5EF4-FFF2-40B4-BE49-F238E27FC236}">
                <a16:creationId xmlns:a16="http://schemas.microsoft.com/office/drawing/2014/main" id="{C22D6A20-D37B-43C1-833F-3884ACBA340B}"/>
              </a:ext>
            </a:extLst>
          </p:cNvPr>
          <p:cNvSpPr>
            <a:spLocks noGrp="1"/>
          </p:cNvSpPr>
          <p:nvPr>
            <p:ph idx="1"/>
          </p:nvPr>
        </p:nvSpPr>
        <p:spPr/>
        <p:txBody>
          <a:bodyPr/>
          <a:lstStyle/>
          <a:p>
            <a:r>
              <a:rPr lang="fr-FR" dirty="0"/>
              <a:t>Connaitre l’état de connexion au réseau</a:t>
            </a:r>
          </a:p>
          <a:p>
            <a:pPr lvl="2"/>
            <a:r>
              <a:rPr lang="fr-FR" dirty="0"/>
              <a:t>Etat de la carte pas état de la connexion</a:t>
            </a:r>
          </a:p>
          <a:p>
            <a:pPr lvl="7"/>
            <a:r>
              <a:rPr lang="fr-FR" dirty="0"/>
              <a:t>Online.js</a:t>
            </a:r>
          </a:p>
          <a:p>
            <a:pPr marL="396875" lvl="7" indent="0" algn="ctr">
              <a:buNone/>
            </a:pPr>
            <a:r>
              <a:rPr lang="fr-FR" dirty="0" err="1"/>
              <a:t>window.navigator.onLine</a:t>
            </a:r>
            <a:r>
              <a:rPr lang="fr-FR" dirty="0"/>
              <a:t> ou </a:t>
            </a:r>
            <a:r>
              <a:rPr lang="fr-FR" dirty="0" err="1"/>
              <a:t>navigator.onLine</a:t>
            </a:r>
            <a:endParaRPr lang="fr-FR" dirty="0"/>
          </a:p>
          <a:p>
            <a:endParaRPr lang="fr-FR" dirty="0"/>
          </a:p>
          <a:p>
            <a:endParaRPr lang="fr-FR" dirty="0"/>
          </a:p>
          <a:p>
            <a:r>
              <a:rPr lang="fr-FR" dirty="0"/>
              <a:t>Un event permet de gérer le changement d’état</a:t>
            </a:r>
          </a:p>
          <a:p>
            <a:pPr lvl="7"/>
            <a:r>
              <a:rPr lang="fr-FR" dirty="0"/>
              <a:t>changeState.js</a:t>
            </a:r>
          </a:p>
          <a:p>
            <a:pPr marL="396875" lvl="7" indent="0">
              <a:buNone/>
            </a:pPr>
            <a:r>
              <a:rPr lang="fr-FR" b="0" dirty="0" err="1">
                <a:solidFill>
                  <a:srgbClr val="E5C07B"/>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addEventListener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'offline'</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 ... })</a:t>
            </a:r>
          </a:p>
          <a:p>
            <a:pPr marL="396875" lvl="7" indent="0">
              <a:buNone/>
            </a:pPr>
            <a:r>
              <a:rPr lang="fr-FR" b="0" dirty="0" err="1">
                <a:solidFill>
                  <a:srgbClr val="E5C07B"/>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addEventListener</a:t>
            </a:r>
            <a:r>
              <a:rPr lang="fr-FR" b="0" dirty="0">
                <a:solidFill>
                  <a:srgbClr val="ABB2BF"/>
                </a:solidFill>
                <a:effectLst/>
                <a:latin typeface="Consolas" panose="020B0609020204030204" pitchFamily="49" charset="0"/>
              </a:rPr>
              <a:t>(</a:t>
            </a:r>
            <a:r>
              <a:rPr lang="fr-FR" dirty="0">
                <a:solidFill>
                  <a:srgbClr val="98C379"/>
                </a:solidFill>
                <a:latin typeface="Consolas" panose="020B0609020204030204" pitchFamily="49" charset="0"/>
              </a:rPr>
              <a:t>'</a:t>
            </a:r>
            <a:r>
              <a:rPr lang="fr-FR" b="0" dirty="0">
                <a:solidFill>
                  <a:srgbClr val="98C379"/>
                </a:solidFill>
                <a:effectLst/>
                <a:latin typeface="Consolas" panose="020B0609020204030204" pitchFamily="49" charset="0"/>
              </a:rPr>
              <a:t>online'</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 ... })</a:t>
            </a:r>
          </a:p>
          <a:p>
            <a:pPr marL="396875" lvl="7" indent="0">
              <a:buNone/>
            </a:pPr>
            <a:endParaRPr lang="fr-FR" dirty="0"/>
          </a:p>
        </p:txBody>
      </p:sp>
    </p:spTree>
    <p:extLst>
      <p:ext uri="{BB962C8B-B14F-4D97-AF65-F5344CB8AC3E}">
        <p14:creationId xmlns:p14="http://schemas.microsoft.com/office/powerpoint/2010/main" val="21001607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F9CD7-ECFF-4806-97DB-82F3E5578704}"/>
              </a:ext>
            </a:extLst>
          </p:cNvPr>
          <p:cNvSpPr>
            <a:spLocks noGrp="1"/>
          </p:cNvSpPr>
          <p:nvPr>
            <p:ph type="title"/>
          </p:nvPr>
        </p:nvSpPr>
        <p:spPr/>
        <p:txBody>
          <a:bodyPr/>
          <a:lstStyle/>
          <a:p>
            <a:r>
              <a:rPr lang="fr-FR" dirty="0" err="1"/>
              <a:t>localstorage</a:t>
            </a:r>
            <a:endParaRPr lang="fr-FR" dirty="0"/>
          </a:p>
        </p:txBody>
      </p:sp>
      <p:sp>
        <p:nvSpPr>
          <p:cNvPr id="3" name="Espace réservé du contenu 2">
            <a:extLst>
              <a:ext uri="{FF2B5EF4-FFF2-40B4-BE49-F238E27FC236}">
                <a16:creationId xmlns:a16="http://schemas.microsoft.com/office/drawing/2014/main" id="{A61FEAFD-F031-4302-ACFF-6F58D743AFF1}"/>
              </a:ext>
            </a:extLst>
          </p:cNvPr>
          <p:cNvSpPr>
            <a:spLocks noGrp="1"/>
          </p:cNvSpPr>
          <p:nvPr>
            <p:ph idx="1"/>
          </p:nvPr>
        </p:nvSpPr>
        <p:spPr/>
        <p:txBody>
          <a:bodyPr>
            <a:normAutofit/>
          </a:bodyPr>
          <a:lstStyle/>
          <a:p>
            <a:r>
              <a:rPr lang="fr-FR" dirty="0"/>
              <a:t>Un stockage persistant dans le navigateur</a:t>
            </a:r>
          </a:p>
          <a:p>
            <a:r>
              <a:rPr lang="fr-FR" dirty="0"/>
              <a:t>Un couple propriété / valeurs</a:t>
            </a:r>
          </a:p>
          <a:p>
            <a:pPr lvl="1"/>
            <a:r>
              <a:rPr lang="fr-FR" dirty="0" err="1"/>
              <a:t>setItem</a:t>
            </a:r>
            <a:endParaRPr lang="fr-FR" dirty="0"/>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setItem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dirty="0">
                <a:solidFill>
                  <a:srgbClr val="98C379"/>
                </a:solidFill>
                <a:effectLst/>
                <a:latin typeface="Consolas" panose="020B0609020204030204" pitchFamily="49" charset="0"/>
              </a:rPr>
              <a:t>'Tom'</a:t>
            </a:r>
            <a:r>
              <a:rPr lang="fr-FR" sz="2400" b="0" dirty="0">
                <a:solidFill>
                  <a:srgbClr val="ABB2BF"/>
                </a:solidFill>
                <a:effectLst/>
                <a:latin typeface="Consolas" panose="020B0609020204030204" pitchFamily="49" charset="0"/>
              </a:rPr>
              <a:t>);</a:t>
            </a:r>
            <a:endParaRPr lang="fr-FR" sz="2400" dirty="0"/>
          </a:p>
          <a:p>
            <a:pPr lvl="1"/>
            <a:r>
              <a:rPr lang="fr-FR" dirty="0" err="1"/>
              <a:t>getItem</a:t>
            </a:r>
            <a:endParaRPr lang="fr-FR" dirty="0"/>
          </a:p>
          <a:p>
            <a:pPr marL="457200" lvl="1" indent="0" algn="ctr">
              <a:buNone/>
            </a:pPr>
            <a:r>
              <a:rPr lang="fr-FR" sz="2400" b="0" dirty="0">
                <a:solidFill>
                  <a:srgbClr val="C678DD"/>
                </a:solidFill>
                <a:effectLst/>
                <a:latin typeface="Consolas" panose="020B0609020204030204" pitchFamily="49" charset="0"/>
              </a:rPr>
              <a:t>var</a:t>
            </a:r>
            <a:r>
              <a:rPr lang="fr-FR" sz="2400" b="0" dirty="0">
                <a:solidFill>
                  <a:srgbClr val="ABB2BF"/>
                </a:solidFill>
                <a:effectLst/>
                <a:latin typeface="Consolas" panose="020B0609020204030204" pitchFamily="49" charset="0"/>
              </a:rPr>
              <a:t> </a:t>
            </a:r>
            <a:r>
              <a:rPr lang="fr-FR" sz="2400" b="0" dirty="0">
                <a:solidFill>
                  <a:srgbClr val="E06C75"/>
                </a:solidFill>
                <a:effectLst/>
                <a:latin typeface="Consolas" panose="020B0609020204030204" pitchFamily="49" charset="0"/>
              </a:rPr>
              <a:t>cat</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E06C75"/>
                </a:solidFill>
                <a:effectLst/>
                <a:latin typeface="Consolas" panose="020B0609020204030204" pitchFamily="49" charset="0"/>
              </a:rPr>
              <a:t> </a:t>
            </a: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getItem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endParaRPr lang="fr-FR" dirty="0"/>
          </a:p>
          <a:p>
            <a:pPr lvl="1"/>
            <a:r>
              <a:rPr lang="fr-FR" dirty="0" err="1"/>
              <a:t>removeItem</a:t>
            </a:r>
            <a:endParaRPr lang="fr-FR" dirty="0"/>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removeItem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endParaRPr lang="fr-FR" sz="2400" dirty="0"/>
          </a:p>
          <a:p>
            <a:pPr lvl="1"/>
            <a:r>
              <a:rPr lang="fr-FR" dirty="0"/>
              <a:t>Clear</a:t>
            </a:r>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clear</a:t>
            </a:r>
            <a:r>
              <a:rPr lang="fr-FR" sz="2400" b="0" dirty="0">
                <a:solidFill>
                  <a:srgbClr val="ABB2BF"/>
                </a:solidFill>
                <a:effectLst/>
                <a:latin typeface="Consolas" panose="020B0609020204030204" pitchFamily="49" charset="0"/>
              </a:rPr>
              <a:t>();</a:t>
            </a:r>
          </a:p>
          <a:p>
            <a:pPr lvl="1"/>
            <a:endParaRPr lang="fr-FR" dirty="0"/>
          </a:p>
        </p:txBody>
      </p:sp>
      <p:pic>
        <p:nvPicPr>
          <p:cNvPr id="5" name="Image 4">
            <a:extLst>
              <a:ext uri="{FF2B5EF4-FFF2-40B4-BE49-F238E27FC236}">
                <a16:creationId xmlns:a16="http://schemas.microsoft.com/office/drawing/2014/main" id="{065D8DF2-8645-42D2-80EC-850E2BCB514B}"/>
              </a:ext>
            </a:extLst>
          </p:cNvPr>
          <p:cNvPicPr>
            <a:picLocks noChangeAspect="1"/>
          </p:cNvPicPr>
          <p:nvPr/>
        </p:nvPicPr>
        <p:blipFill>
          <a:blip r:embed="rId3" cstate="print"/>
          <a:stretch>
            <a:fillRect/>
          </a:stretch>
        </p:blipFill>
        <p:spPr>
          <a:xfrm>
            <a:off x="5641008" y="1730240"/>
            <a:ext cx="3087072" cy="978680"/>
          </a:xfrm>
          <a:prstGeom prst="rect">
            <a:avLst/>
          </a:prstGeom>
        </p:spPr>
      </p:pic>
    </p:spTree>
    <p:extLst>
      <p:ext uri="{BB962C8B-B14F-4D97-AF65-F5344CB8AC3E}">
        <p14:creationId xmlns:p14="http://schemas.microsoft.com/office/powerpoint/2010/main" val="37397549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a:xfrm>
            <a:off x="285720" y="1124744"/>
            <a:ext cx="8572560" cy="5286412"/>
          </a:xfrm>
        </p:spPr>
        <p:txBody>
          <a:bodyPr/>
          <a:lstStyle/>
          <a:p>
            <a:r>
              <a:rPr lang="fr-FR" dirty="0"/>
              <a:t>Propriété de </a:t>
            </a:r>
            <a:r>
              <a:rPr lang="fr-FR" i="1" dirty="0"/>
              <a:t>document</a:t>
            </a:r>
            <a:endParaRPr lang="fr-FR" dirty="0"/>
          </a:p>
          <a:p>
            <a:pPr lvl="2"/>
            <a:r>
              <a:rPr lang="fr-FR" dirty="0" err="1"/>
              <a:t>document.cookie</a:t>
            </a:r>
            <a:endParaRPr lang="fr-FR" dirty="0"/>
          </a:p>
          <a:p>
            <a:pPr lvl="2"/>
            <a:r>
              <a:rPr lang="fr-FR" dirty="0"/>
              <a:t>Suppr. à la fermeture du navigateur</a:t>
            </a:r>
          </a:p>
          <a:p>
            <a:pPr lvl="2"/>
            <a:r>
              <a:rPr lang="fr-FR" dirty="0" err="1"/>
              <a:t>path</a:t>
            </a:r>
            <a:r>
              <a:rPr lang="fr-FR" dirty="0"/>
              <a:t> par </a:t>
            </a:r>
            <a:r>
              <a:rPr lang="fr-FR" dirty="0" err="1"/>
              <a:t>def</a:t>
            </a:r>
            <a:r>
              <a:rPr lang="fr-FR" dirty="0"/>
              <a:t>. = page courante</a:t>
            </a:r>
          </a:p>
          <a:p>
            <a:pPr lvl="2"/>
            <a:r>
              <a:rPr lang="fr-FR" dirty="0"/>
              <a:t>une chaine de </a:t>
            </a:r>
            <a:r>
              <a:rPr lang="fr-FR" dirty="0" err="1"/>
              <a:t>caracteres</a:t>
            </a:r>
            <a:endParaRPr lang="fr-FR" dirty="0"/>
          </a:p>
          <a:p>
            <a:r>
              <a:rPr lang="fr-FR" dirty="0"/>
              <a:t>Ecriture</a:t>
            </a:r>
          </a:p>
          <a:p>
            <a:pPr lvl="2">
              <a:buNone/>
            </a:pPr>
            <a:endParaRPr lang="fr-FR" dirty="0"/>
          </a:p>
          <a:p>
            <a:endParaRPr lang="fr-FR" dirty="0"/>
          </a:p>
          <a:p>
            <a:endParaRPr lang="fr-FR" dirty="0"/>
          </a:p>
          <a:p>
            <a:r>
              <a:rPr lang="fr-FR" dirty="0"/>
              <a:t>Lecture</a:t>
            </a:r>
          </a:p>
        </p:txBody>
      </p:sp>
      <p:sp>
        <p:nvSpPr>
          <p:cNvPr id="4" name="Rectangle 3"/>
          <p:cNvSpPr/>
          <p:nvPr/>
        </p:nvSpPr>
        <p:spPr>
          <a:xfrm>
            <a:off x="1928794" y="4071942"/>
            <a:ext cx="4996881" cy="369332"/>
          </a:xfrm>
          <a:prstGeom prst="rect">
            <a:avLst/>
          </a:prstGeom>
        </p:spPr>
        <p:txBody>
          <a:bodyPr wrap="non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=John </a:t>
            </a:r>
            <a:r>
              <a:rPr lang="fr-FR" b="0" dirty="0" err="1">
                <a:solidFill>
                  <a:srgbClr val="568C3B"/>
                </a:solidFill>
                <a:latin typeface="Consolas"/>
              </a:rPr>
              <a:t>Doe</a:t>
            </a:r>
            <a:r>
              <a:rPr lang="fr-FR" b="0" dirty="0">
                <a:solidFill>
                  <a:srgbClr val="7EA2B4"/>
                </a:solidFill>
                <a:latin typeface="Consolas"/>
              </a:rPr>
              <a:t>";</a:t>
            </a:r>
          </a:p>
        </p:txBody>
      </p:sp>
      <p:sp>
        <p:nvSpPr>
          <p:cNvPr id="5" name="Rectangle 4"/>
          <p:cNvSpPr/>
          <p:nvPr/>
        </p:nvSpPr>
        <p:spPr>
          <a:xfrm>
            <a:off x="642910" y="4568619"/>
            <a:ext cx="8072494" cy="646331"/>
          </a:xfrm>
          <a:prstGeom prst="rect">
            <a:avLst/>
          </a:prstGeom>
        </p:spPr>
        <p:txBody>
          <a:bodyPr wrap="squar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a:t>
            </a:r>
            <a:r>
              <a:rPr lang="fr-FR" b="0" dirty="0" err="1">
                <a:solidFill>
                  <a:srgbClr val="568C3B"/>
                </a:solidFill>
                <a:latin typeface="Consolas"/>
              </a:rPr>
              <a:t>Nikola_TESLA</a:t>
            </a:r>
            <a:r>
              <a:rPr lang="fr-FR" b="0" dirty="0">
                <a:solidFill>
                  <a:srgbClr val="568C3B"/>
                </a:solidFill>
                <a:latin typeface="Consolas"/>
              </a:rPr>
              <a:t>; expires=Thu, 18 </a:t>
            </a:r>
            <a:r>
              <a:rPr lang="fr-FR" b="0" dirty="0" err="1">
                <a:solidFill>
                  <a:srgbClr val="568C3B"/>
                </a:solidFill>
                <a:latin typeface="Consolas"/>
              </a:rPr>
              <a:t>Dec</a:t>
            </a:r>
            <a:r>
              <a:rPr lang="fr-FR" b="0" dirty="0">
                <a:solidFill>
                  <a:srgbClr val="568C3B"/>
                </a:solidFill>
                <a:latin typeface="Consolas"/>
              </a:rPr>
              <a:t> 2050 12:00:00 UTC; </a:t>
            </a:r>
            <a:r>
              <a:rPr lang="fr-FR" b="0" dirty="0" err="1">
                <a:solidFill>
                  <a:srgbClr val="568C3B"/>
                </a:solidFill>
                <a:latin typeface="Consolas"/>
              </a:rPr>
              <a:t>path</a:t>
            </a:r>
            <a:r>
              <a:rPr lang="fr-FR" b="0" dirty="0">
                <a:solidFill>
                  <a:srgbClr val="568C3B"/>
                </a:solidFill>
                <a:latin typeface="Consolas"/>
              </a:rPr>
              <a:t>=/</a:t>
            </a:r>
            <a:r>
              <a:rPr lang="fr-FR" b="0" dirty="0">
                <a:solidFill>
                  <a:srgbClr val="7EA2B4"/>
                </a:solidFill>
                <a:latin typeface="Consolas"/>
              </a:rPr>
              <a:t>";</a:t>
            </a:r>
          </a:p>
        </p:txBody>
      </p:sp>
      <p:sp>
        <p:nvSpPr>
          <p:cNvPr id="6" name="Rectangle 5"/>
          <p:cNvSpPr/>
          <p:nvPr/>
        </p:nvSpPr>
        <p:spPr>
          <a:xfrm>
            <a:off x="2500298" y="5988626"/>
            <a:ext cx="3603872" cy="369332"/>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cookie</a:t>
            </a:r>
            <a:r>
              <a:rPr lang="fr-FR" b="0" dirty="0">
                <a:solidFill>
                  <a:srgbClr val="7EA2B4"/>
                </a:solidFill>
                <a:latin typeface="Consolas"/>
              </a:rPr>
              <a:t>=</a:t>
            </a:r>
            <a:r>
              <a:rPr lang="fr-FR" b="0" dirty="0" err="1">
                <a:solidFill>
                  <a:srgbClr val="7EA2B4"/>
                </a:solidFill>
                <a:latin typeface="Consolas"/>
              </a:rPr>
              <a:t>document.cookie</a:t>
            </a:r>
            <a:r>
              <a:rPr lang="fr-FR" b="0" dirty="0">
                <a:solidFill>
                  <a:srgbClr val="7EA2B4"/>
                </a:solidFill>
                <a:latin typeface="Consolas"/>
              </a:rPr>
              <a:t>;</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p:txBody>
          <a:bodyPr/>
          <a:lstStyle/>
          <a:p>
            <a:r>
              <a:rPr lang="fr-FR" dirty="0"/>
              <a:t>Lecture direct</a:t>
            </a:r>
          </a:p>
          <a:p>
            <a:endParaRPr lang="fr-FR" dirty="0"/>
          </a:p>
          <a:p>
            <a:r>
              <a:rPr lang="fr-FR" dirty="0"/>
              <a:t>fonctions de lecture</a:t>
            </a:r>
          </a:p>
          <a:p>
            <a:endParaRPr lang="fr-FR" dirty="0"/>
          </a:p>
          <a:p>
            <a:endParaRPr lang="fr-FR" dirty="0"/>
          </a:p>
          <a:p>
            <a:r>
              <a:rPr lang="fr-FR" dirty="0"/>
              <a:t>fonction d'écriture</a:t>
            </a:r>
          </a:p>
        </p:txBody>
      </p:sp>
      <p:sp>
        <p:nvSpPr>
          <p:cNvPr id="4" name="Rectangle 3"/>
          <p:cNvSpPr/>
          <p:nvPr/>
        </p:nvSpPr>
        <p:spPr>
          <a:xfrm>
            <a:off x="642910" y="1785926"/>
            <a:ext cx="7929618" cy="369332"/>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cookie</a:t>
            </a:r>
            <a:r>
              <a:rPr lang="en-US" b="0" dirty="0">
                <a:solidFill>
                  <a:srgbClr val="7EA2B4"/>
                </a:solidFill>
                <a:latin typeface="Consolas"/>
              </a:rPr>
              <a:t> = new </a:t>
            </a:r>
            <a:r>
              <a:rPr lang="en-US" b="0" dirty="0" err="1">
                <a:solidFill>
                  <a:srgbClr val="7EA2B4"/>
                </a:solidFill>
                <a:latin typeface="Consolas"/>
              </a:rPr>
              <a:t>RegExp</a:t>
            </a:r>
            <a:r>
              <a:rPr lang="en-US" b="0" dirty="0">
                <a:solidFill>
                  <a:srgbClr val="7EA2B4"/>
                </a:solidFill>
                <a:latin typeface="Consolas"/>
              </a:rPr>
              <a:t>('</a:t>
            </a:r>
            <a:r>
              <a:rPr lang="en-US" b="0" dirty="0">
                <a:solidFill>
                  <a:srgbClr val="568C3B"/>
                </a:solidFill>
                <a:latin typeface="Consolas"/>
              </a:rPr>
              <a:t>[; ]</a:t>
            </a:r>
            <a:r>
              <a:rPr lang="en-US" b="0" dirty="0">
                <a:solidFill>
                  <a:srgbClr val="7EA2B4"/>
                </a:solidFill>
                <a:latin typeface="Consolas"/>
              </a:rPr>
              <a:t>'+</a:t>
            </a:r>
            <a:r>
              <a:rPr lang="en-US" b="0" dirty="0" err="1">
                <a:solidFill>
                  <a:srgbClr val="D22D72"/>
                </a:solidFill>
                <a:latin typeface="Consolas"/>
              </a:rPr>
              <a:t>cookieName</a:t>
            </a:r>
            <a:r>
              <a:rPr lang="en-US" b="0" dirty="0">
                <a:solidFill>
                  <a:srgbClr val="7EA2B4"/>
                </a:solidFill>
                <a:latin typeface="Consolas"/>
              </a:rPr>
              <a:t>+'</a:t>
            </a:r>
            <a:r>
              <a:rPr lang="en-US" b="0" dirty="0">
                <a:solidFill>
                  <a:srgbClr val="568C3B"/>
                </a:solidFill>
                <a:latin typeface="Consolas"/>
              </a:rPr>
              <a:t>=([^</a:t>
            </a:r>
            <a:r>
              <a:rPr lang="en-US" b="0" dirty="0">
                <a:solidFill>
                  <a:srgbClr val="2D8F6F"/>
                </a:solidFill>
                <a:latin typeface="Consolas"/>
              </a:rPr>
              <a:t>\\</a:t>
            </a:r>
            <a:r>
              <a:rPr lang="en-US" b="0" dirty="0">
                <a:solidFill>
                  <a:srgbClr val="568C3B"/>
                </a:solidFill>
                <a:latin typeface="Consolas"/>
              </a:rPr>
              <a:t>s;]*)</a:t>
            </a:r>
            <a:r>
              <a:rPr lang="en-US" b="0" dirty="0">
                <a:solidFill>
                  <a:srgbClr val="7EA2B4"/>
                </a:solidFill>
                <a:latin typeface="Consolas"/>
              </a:rPr>
              <a:t>');</a:t>
            </a:r>
          </a:p>
        </p:txBody>
      </p:sp>
      <p:sp>
        <p:nvSpPr>
          <p:cNvPr id="5" name="Rectangle 4"/>
          <p:cNvSpPr/>
          <p:nvPr/>
        </p:nvSpPr>
        <p:spPr>
          <a:xfrm>
            <a:off x="642910" y="2817682"/>
            <a:ext cx="8215370" cy="1384995"/>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readCookie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re</a:t>
            </a:r>
            <a:r>
              <a:rPr lang="fr-FR" sz="1400" b="0" dirty="0">
                <a:solidFill>
                  <a:srgbClr val="7EA2B4"/>
                </a:solidFill>
                <a:latin typeface="Consolas"/>
              </a:rPr>
              <a:t> = new </a:t>
            </a:r>
            <a:r>
              <a:rPr lang="fr-FR" sz="1400" b="0" dirty="0" err="1">
                <a:solidFill>
                  <a:srgbClr val="7EA2B4"/>
                </a:solidFill>
                <a:latin typeface="Consolas"/>
              </a:rPr>
              <a:t>RegExp</a:t>
            </a:r>
            <a:r>
              <a:rPr lang="fr-FR" sz="1400" b="0" dirty="0">
                <a:solidFill>
                  <a:srgbClr val="7EA2B4"/>
                </a:solidFill>
                <a:latin typeface="Consolas"/>
              </a:rPr>
              <a:t>('</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2D8F6F"/>
                </a:solidFill>
                <a:latin typeface="Consolas"/>
              </a:rPr>
              <a:t>\\</a:t>
            </a:r>
            <a:r>
              <a:rPr lang="fr-FR" sz="1400" b="0" dirty="0">
                <a:solidFill>
                  <a:srgbClr val="568C3B"/>
                </a:solidFill>
                <a:latin typeface="Consolas"/>
              </a:rPr>
              <a:t>s;]*)</a:t>
            </a:r>
            <a:r>
              <a:rPr lang="fr-FR" sz="1400" b="0" dirty="0">
                <a:solidFill>
                  <a:srgbClr val="7EA2B4"/>
                </a:solidFill>
                <a:latin typeface="Consolas"/>
              </a:rPr>
              <a:t>');</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sMatch</a:t>
            </a:r>
            <a:r>
              <a:rPr lang="fr-FR" sz="1400" b="0" dirty="0">
                <a:solidFill>
                  <a:srgbClr val="7EA2B4"/>
                </a:solidFill>
                <a:latin typeface="Consolas"/>
              </a:rPr>
              <a:t> = ('</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7EA2B4"/>
                </a:solidFill>
                <a:latin typeface="Consolas"/>
              </a:rPr>
              <a:t>document.cookie</a:t>
            </a:r>
            <a:r>
              <a:rPr lang="fr-FR" sz="1400" b="0" dirty="0">
                <a:solidFill>
                  <a:srgbClr val="7EA2B4"/>
                </a:solidFill>
                <a:latin typeface="Consolas"/>
              </a:rPr>
              <a:t>).</a:t>
            </a:r>
            <a:r>
              <a:rPr lang="fr-FR" sz="1400" b="0" dirty="0">
                <a:solidFill>
                  <a:srgbClr val="2D8F6F"/>
                </a:solidFill>
                <a:latin typeface="Consolas"/>
              </a:rPr>
              <a:t>match</a:t>
            </a:r>
            <a:r>
              <a:rPr lang="fr-FR" sz="1400" b="0" dirty="0">
                <a:solidFill>
                  <a:srgbClr val="7EA2B4"/>
                </a:solidFill>
                <a:latin typeface="Consolas"/>
              </a:rPr>
              <a:t>(</a:t>
            </a:r>
            <a:r>
              <a:rPr lang="fr-FR" sz="1400" b="0" dirty="0" err="1">
                <a:solidFill>
                  <a:srgbClr val="D22D72"/>
                </a:solidFill>
                <a:latin typeface="Consolas"/>
              </a:rPr>
              <a:t>re</a:t>
            </a:r>
            <a:r>
              <a:rPr lang="fr-FR" sz="1400" b="0" dirty="0">
                <a:solidFill>
                  <a:srgbClr val="7EA2B4"/>
                </a:solidFill>
                <a:latin typeface="Consolas"/>
              </a:rPr>
              <a:t>);</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cookieName</a:t>
            </a:r>
            <a:r>
              <a:rPr lang="fr-FR" sz="1400" b="0" dirty="0">
                <a:solidFill>
                  <a:srgbClr val="7EA2B4"/>
                </a:solidFill>
                <a:latin typeface="Consolas"/>
              </a:rPr>
              <a:t> &amp;&amp; </a:t>
            </a:r>
            <a:r>
              <a:rPr lang="fr-FR" sz="1400" b="0" dirty="0" err="1">
                <a:solidFill>
                  <a:srgbClr val="D22D72"/>
                </a:solidFill>
                <a:latin typeface="Consolas"/>
              </a:rPr>
              <a:t>sMatch</a:t>
            </a:r>
            <a:r>
              <a:rPr lang="fr-FR" sz="1400" b="0" dirty="0">
                <a:solidFill>
                  <a:srgbClr val="7EA2B4"/>
                </a:solidFill>
                <a:latin typeface="Consolas"/>
              </a:rPr>
              <a:t>) </a:t>
            </a:r>
            <a:r>
              <a:rPr lang="fr-FR" sz="1400" b="0" dirty="0">
                <a:solidFill>
                  <a:srgbClr val="5D5DB1"/>
                </a:solidFill>
                <a:latin typeface="Consolas"/>
              </a:rPr>
              <a:t>return</a:t>
            </a:r>
            <a:r>
              <a:rPr lang="fr-FR" sz="1400" b="0" dirty="0">
                <a:solidFill>
                  <a:srgbClr val="7EA2B4"/>
                </a:solidFill>
                <a:latin typeface="Consolas"/>
              </a:rPr>
              <a:t> </a:t>
            </a:r>
            <a:r>
              <a:rPr lang="fr-FR" sz="1400" b="0" dirty="0" err="1">
                <a:solidFill>
                  <a:srgbClr val="2D8F6F"/>
                </a:solidFill>
                <a:latin typeface="Consolas"/>
              </a:rPr>
              <a:t>unescape</a:t>
            </a:r>
            <a:r>
              <a:rPr lang="fr-FR" sz="1400" b="0" dirty="0">
                <a:solidFill>
                  <a:srgbClr val="7EA2B4"/>
                </a:solidFill>
                <a:latin typeface="Consolas"/>
              </a:rPr>
              <a:t>(</a:t>
            </a:r>
            <a:r>
              <a:rPr lang="fr-FR" sz="1400" b="0" dirty="0" err="1">
                <a:solidFill>
                  <a:srgbClr val="D22D72"/>
                </a:solidFill>
                <a:latin typeface="Consolas"/>
              </a:rPr>
              <a:t>sMatch</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5D5DB1"/>
                </a:solidFill>
                <a:latin typeface="Consolas"/>
              </a:rPr>
              <a:t>	return</a:t>
            </a:r>
            <a:r>
              <a:rPr lang="fr-FR" sz="1400" b="0" dirty="0">
                <a:solidFill>
                  <a:srgbClr val="7EA2B4"/>
                </a:solidFill>
                <a:latin typeface="Consolas"/>
              </a:rPr>
              <a:t> '';</a:t>
            </a:r>
          </a:p>
          <a:p>
            <a:r>
              <a:rPr lang="fr-FR" sz="1400" b="0" dirty="0">
                <a:solidFill>
                  <a:srgbClr val="7EA2B4"/>
                </a:solidFill>
                <a:latin typeface="Consolas"/>
              </a:rPr>
              <a:t>}</a:t>
            </a:r>
          </a:p>
        </p:txBody>
      </p:sp>
      <p:sp>
        <p:nvSpPr>
          <p:cNvPr id="6" name="Rectangle 5"/>
          <p:cNvSpPr/>
          <p:nvPr/>
        </p:nvSpPr>
        <p:spPr>
          <a:xfrm>
            <a:off x="642910" y="4643446"/>
            <a:ext cx="8286808" cy="1815882"/>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setCookie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err="1">
                <a:solidFill>
                  <a:srgbClr val="7EA2B4"/>
                </a:solidFill>
                <a:latin typeface="Consolas"/>
              </a:rPr>
              <a:t>,</a:t>
            </a:r>
            <a:r>
              <a:rPr lang="fr-FR" sz="1400" b="0" dirty="0" err="1">
                <a:solidFill>
                  <a:srgbClr val="D22D72"/>
                </a:solidFill>
                <a:latin typeface="Consolas"/>
              </a:rPr>
              <a:t>cookieValue</a:t>
            </a:r>
            <a:r>
              <a:rPr lang="fr-FR" sz="1400" b="0" dirty="0" err="1">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today</a:t>
            </a:r>
            <a:r>
              <a:rPr lang="fr-FR" sz="1400" b="0" dirty="0">
                <a:solidFill>
                  <a:srgbClr val="7EA2B4"/>
                </a:solidFill>
                <a:latin typeface="Consolas"/>
              </a:rPr>
              <a:t> = new Date();</a:t>
            </a:r>
          </a:p>
          <a:p>
            <a:r>
              <a:rPr lang="fr-FR" sz="1400" b="0" dirty="0">
                <a:solidFill>
                  <a:srgbClr val="5D5DB1"/>
                </a:solidFill>
                <a:latin typeface="Consolas"/>
              </a:rPr>
              <a:t>	var</a:t>
            </a:r>
            <a:r>
              <a:rPr lang="fr-FR" sz="1400" b="0" dirty="0">
                <a:solidFill>
                  <a:srgbClr val="7EA2B4"/>
                </a:solidFill>
                <a:latin typeface="Consolas"/>
              </a:rPr>
              <a:t> </a:t>
            </a:r>
            <a:r>
              <a:rPr lang="fr-FR" sz="1400" b="0" dirty="0">
                <a:solidFill>
                  <a:srgbClr val="D22D72"/>
                </a:solidFill>
                <a:latin typeface="Consolas"/>
              </a:rPr>
              <a:t>expire</a:t>
            </a:r>
            <a:r>
              <a:rPr lang="fr-FR" sz="1400" b="0" dirty="0">
                <a:solidFill>
                  <a:srgbClr val="7EA2B4"/>
                </a:solidFill>
                <a:latin typeface="Consolas"/>
              </a:rPr>
              <a:t> = new Date();</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err="1">
                <a:solidFill>
                  <a:srgbClr val="935C25"/>
                </a:solidFill>
                <a:latin typeface="Consolas"/>
              </a:rPr>
              <a:t>null</a:t>
            </a:r>
            <a:r>
              <a:rPr lang="fr-FR" sz="1400" b="0" dirty="0">
                <a:solidFill>
                  <a:srgbClr val="7EA2B4"/>
                </a:solidFill>
                <a:latin typeface="Consolas"/>
              </a:rPr>
              <a:t> ||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0</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D22D72"/>
                </a:solidFill>
                <a:latin typeface="Consolas"/>
              </a:rPr>
              <a:t>	</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setTime</a:t>
            </a:r>
            <a:r>
              <a:rPr lang="fr-FR" sz="1400" b="0" dirty="0">
                <a:solidFill>
                  <a:srgbClr val="7EA2B4"/>
                </a:solidFill>
                <a:latin typeface="Consolas"/>
              </a:rPr>
              <a:t>(</a:t>
            </a:r>
            <a:r>
              <a:rPr lang="fr-FR" sz="1400" b="0" dirty="0" err="1">
                <a:solidFill>
                  <a:srgbClr val="D22D72"/>
                </a:solidFill>
                <a:latin typeface="Consolas"/>
              </a:rPr>
              <a:t>today</a:t>
            </a:r>
            <a:r>
              <a:rPr lang="fr-FR" sz="1400" b="0" dirty="0" err="1">
                <a:solidFill>
                  <a:srgbClr val="7EA2B4"/>
                </a:solidFill>
                <a:latin typeface="Consolas"/>
              </a:rPr>
              <a:t>.</a:t>
            </a:r>
            <a:r>
              <a:rPr lang="fr-FR" sz="1400" b="0" dirty="0" err="1">
                <a:solidFill>
                  <a:srgbClr val="2D8F6F"/>
                </a:solidFill>
                <a:latin typeface="Consolas"/>
              </a:rPr>
              <a:t>getTime</a:t>
            </a:r>
            <a:r>
              <a:rPr lang="fr-FR" sz="1400" b="0" dirty="0">
                <a:solidFill>
                  <a:srgbClr val="7EA2B4"/>
                </a:solidFill>
                <a:latin typeface="Consolas"/>
              </a:rPr>
              <a:t>() + </a:t>
            </a:r>
            <a:r>
              <a:rPr lang="fr-FR" sz="1400" b="0" dirty="0">
                <a:solidFill>
                  <a:srgbClr val="935C25"/>
                </a:solidFill>
                <a:latin typeface="Consolas"/>
              </a:rPr>
              <a:t>3600000</a:t>
            </a:r>
            <a:r>
              <a:rPr lang="fr-FR" sz="1400" b="0" dirty="0">
                <a:solidFill>
                  <a:srgbClr val="7EA2B4"/>
                </a:solidFill>
                <a:latin typeface="Consolas"/>
              </a:rPr>
              <a:t>*</a:t>
            </a:r>
            <a:r>
              <a:rPr lang="fr-FR" sz="1400" b="0" dirty="0">
                <a:solidFill>
                  <a:srgbClr val="935C25"/>
                </a:solidFill>
                <a:latin typeface="Consolas"/>
              </a:rPr>
              <a:t>24</a:t>
            </a:r>
            <a:r>
              <a:rPr lang="fr-FR" sz="1400" b="0" dirty="0">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a:t>
            </a:r>
          </a:p>
          <a:p>
            <a:r>
              <a:rPr lang="fr-FR" sz="1400" b="0" dirty="0">
                <a:solidFill>
                  <a:srgbClr val="7EA2B4"/>
                </a:solidFill>
                <a:latin typeface="Consolas"/>
              </a:rPr>
              <a:t>	</a:t>
            </a:r>
            <a:r>
              <a:rPr lang="fr-FR" sz="1400" b="1" dirty="0" err="1">
                <a:solidFill>
                  <a:srgbClr val="7EA2B4"/>
                </a:solidFill>
                <a:latin typeface="Consolas"/>
              </a:rPr>
              <a:t>document.cookie</a:t>
            </a:r>
            <a:r>
              <a:rPr lang="fr-FR" sz="1400" b="0" dirty="0">
                <a:solidFill>
                  <a:srgbClr val="7EA2B4"/>
                </a:solidFill>
                <a:latin typeface="Consolas"/>
              </a:rPr>
              <a:t> = </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7EA2B4"/>
                </a:solidFill>
                <a:latin typeface="Consolas"/>
              </a:rPr>
              <a:t>"+</a:t>
            </a:r>
            <a:r>
              <a:rPr lang="fr-FR" sz="1400" b="0" dirty="0">
                <a:solidFill>
                  <a:srgbClr val="2D8F6F"/>
                </a:solidFill>
                <a:latin typeface="Consolas"/>
              </a:rPr>
              <a:t>escape</a:t>
            </a:r>
            <a:r>
              <a:rPr lang="fr-FR" sz="1400" b="0" dirty="0">
                <a:solidFill>
                  <a:srgbClr val="7EA2B4"/>
                </a:solidFill>
                <a:latin typeface="Consolas"/>
              </a:rPr>
              <a:t>(</a:t>
            </a:r>
            <a:r>
              <a:rPr lang="fr-FR" sz="1400" b="0" dirty="0" err="1">
                <a:solidFill>
                  <a:srgbClr val="D22D72"/>
                </a:solidFill>
                <a:latin typeface="Consolas"/>
              </a:rPr>
              <a:t>cookieValue</a:t>
            </a:r>
            <a:r>
              <a:rPr lang="fr-FR" sz="1400" b="0" dirty="0">
                <a:solidFill>
                  <a:srgbClr val="7EA2B4"/>
                </a:solidFill>
                <a:latin typeface="Consolas"/>
              </a:rPr>
              <a:t>)+"</a:t>
            </a:r>
            <a:r>
              <a:rPr lang="fr-FR" sz="1400" b="0" dirty="0">
                <a:solidFill>
                  <a:srgbClr val="568C3B"/>
                </a:solidFill>
                <a:latin typeface="Consolas"/>
              </a:rPr>
              <a:t>;expires=</a:t>
            </a:r>
            <a:r>
              <a:rPr lang="fr-FR" sz="1400" b="0" dirty="0">
                <a:solidFill>
                  <a:srgbClr val="7EA2B4"/>
                </a:solidFill>
                <a:latin typeface="Consolas"/>
              </a:rPr>
              <a:t>"+</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toGMTString</a:t>
            </a:r>
            <a:r>
              <a:rPr lang="fr-FR" sz="1400" b="0" dirty="0">
                <a:solidFill>
                  <a:srgbClr val="7EA2B4"/>
                </a:solidFill>
                <a:latin typeface="Consolas"/>
              </a:rPr>
              <a:t>();</a:t>
            </a:r>
          </a:p>
          <a:p>
            <a:r>
              <a:rPr lang="fr-FR" sz="1400" b="0" dirty="0">
                <a:solidFill>
                  <a:srgbClr val="7EA2B4"/>
                </a:solidFill>
                <a:latin typeface="Consolas"/>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13</a:t>
            </a:fld>
            <a:endParaRPr lang="fr-FR"/>
          </a:p>
        </p:txBody>
      </p:sp>
      <p:sp>
        <p:nvSpPr>
          <p:cNvPr id="5" name="ZoneTexte 4"/>
          <p:cNvSpPr txBox="1"/>
          <p:nvPr/>
        </p:nvSpPr>
        <p:spPr>
          <a:xfrm>
            <a:off x="2614613"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3679429" y="3286124"/>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704173" y="4500570"/>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extLst>
      <p:ext uri="{BB962C8B-B14F-4D97-AF65-F5344CB8AC3E}">
        <p14:creationId xmlns:p14="http://schemas.microsoft.com/office/powerpoint/2010/main" val="20630418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60701-25B6-4EEF-9BC6-D6630F082EC4}"/>
              </a:ext>
            </a:extLst>
          </p:cNvPr>
          <p:cNvSpPr>
            <a:spLocks noGrp="1"/>
          </p:cNvSpPr>
          <p:nvPr>
            <p:ph type="title"/>
          </p:nvPr>
        </p:nvSpPr>
        <p:spPr/>
        <p:txBody>
          <a:bodyPr/>
          <a:lstStyle/>
          <a:p>
            <a:r>
              <a:rPr lang="fr-FR" dirty="0"/>
              <a:t>SQLite</a:t>
            </a:r>
          </a:p>
        </p:txBody>
      </p:sp>
      <p:sp>
        <p:nvSpPr>
          <p:cNvPr id="3" name="Espace réservé du contenu 2">
            <a:extLst>
              <a:ext uri="{FF2B5EF4-FFF2-40B4-BE49-F238E27FC236}">
                <a16:creationId xmlns:a16="http://schemas.microsoft.com/office/drawing/2014/main" id="{41537083-3B28-49EF-BC6B-AF35D054B75E}"/>
              </a:ext>
            </a:extLst>
          </p:cNvPr>
          <p:cNvSpPr>
            <a:spLocks noGrp="1"/>
          </p:cNvSpPr>
          <p:nvPr>
            <p:ph idx="1"/>
          </p:nvPr>
        </p:nvSpPr>
        <p:spPr/>
        <p:txBody>
          <a:bodyPr>
            <a:normAutofit/>
          </a:bodyPr>
          <a:lstStyle/>
          <a:p>
            <a:r>
              <a:rPr lang="fr-FR" dirty="0"/>
              <a:t>L’API </a:t>
            </a:r>
            <a:r>
              <a:rPr lang="fr-FR" dirty="0" err="1"/>
              <a:t>webSQL</a:t>
            </a:r>
            <a:r>
              <a:rPr lang="fr-FR" dirty="0"/>
              <a:t> propose une base de données embarquée dans le navigateur :</a:t>
            </a:r>
          </a:p>
          <a:p>
            <a:pPr lvl="2"/>
            <a:r>
              <a:rPr lang="fr-FR" dirty="0"/>
              <a:t>Basé sur le standard SQLite</a:t>
            </a:r>
          </a:p>
          <a:p>
            <a:pPr lvl="1"/>
            <a:endParaRPr lang="fr-FR" dirty="0"/>
          </a:p>
          <a:p>
            <a:pPr lvl="1"/>
            <a:r>
              <a:rPr lang="fr-FR" dirty="0"/>
              <a:t>Le SQL un langage de requêtage de base de données</a:t>
            </a:r>
          </a:p>
        </p:txBody>
      </p:sp>
    </p:spTree>
    <p:extLst>
      <p:ext uri="{BB962C8B-B14F-4D97-AF65-F5344CB8AC3E}">
        <p14:creationId xmlns:p14="http://schemas.microsoft.com/office/powerpoint/2010/main" val="9003382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B788B5-767A-481B-B546-568F273E36E6}"/>
              </a:ext>
            </a:extLst>
          </p:cNvPr>
          <p:cNvSpPr>
            <a:spLocks noGrp="1"/>
          </p:cNvSpPr>
          <p:nvPr>
            <p:ph type="title"/>
          </p:nvPr>
        </p:nvSpPr>
        <p:spPr/>
        <p:txBody>
          <a:bodyPr/>
          <a:lstStyle/>
          <a:p>
            <a:r>
              <a:rPr lang="fr-FR" dirty="0"/>
              <a:t>Base SQL</a:t>
            </a:r>
          </a:p>
        </p:txBody>
      </p:sp>
      <p:sp>
        <p:nvSpPr>
          <p:cNvPr id="3" name="Espace réservé du contenu 2">
            <a:extLst>
              <a:ext uri="{FF2B5EF4-FFF2-40B4-BE49-F238E27FC236}">
                <a16:creationId xmlns:a16="http://schemas.microsoft.com/office/drawing/2014/main" id="{7A18C0B1-5F46-4671-9360-E2F65FC91094}"/>
              </a:ext>
            </a:extLst>
          </p:cNvPr>
          <p:cNvSpPr>
            <a:spLocks noGrp="1"/>
          </p:cNvSpPr>
          <p:nvPr>
            <p:ph idx="1"/>
          </p:nvPr>
        </p:nvSpPr>
        <p:spPr/>
        <p:txBody>
          <a:bodyPr>
            <a:normAutofit/>
          </a:bodyPr>
          <a:lstStyle/>
          <a:p>
            <a:r>
              <a:rPr lang="fr-FR" dirty="0"/>
              <a:t>La base de données est un rassemblement logique et fonctionnel d’un ensemble de tables</a:t>
            </a:r>
          </a:p>
          <a:p>
            <a:pPr marL="0" indent="0">
              <a:buNone/>
            </a:pPr>
            <a:endParaRPr lang="fr-FR" dirty="0"/>
          </a:p>
          <a:p>
            <a:r>
              <a:rPr lang="fr-FR" dirty="0"/>
              <a:t>Création d’une base en SQL</a:t>
            </a:r>
          </a:p>
          <a:p>
            <a:pPr marL="0" indent="0" algn="ctr">
              <a:buNone/>
            </a:pPr>
            <a:r>
              <a:rPr lang="fr-FR" dirty="0"/>
              <a:t>CREATE DATABSE nomDeLaDB ;</a:t>
            </a:r>
          </a:p>
          <a:p>
            <a:pPr marL="0" indent="0">
              <a:buNone/>
            </a:pPr>
            <a:endParaRPr lang="fr-FR" dirty="0"/>
          </a:p>
          <a:p>
            <a:r>
              <a:rPr lang="fr-FR" dirty="0"/>
              <a:t>Suppression d’une base de données</a:t>
            </a:r>
          </a:p>
          <a:p>
            <a:pPr marL="0" indent="0" algn="ctr">
              <a:buNone/>
            </a:pPr>
            <a:r>
              <a:rPr lang="fr-FR" dirty="0"/>
              <a:t>DROP DATABASE nomDeLaDB;</a:t>
            </a:r>
          </a:p>
          <a:p>
            <a:pPr marL="0" indent="0" algn="ctr">
              <a:buNone/>
            </a:pPr>
            <a:endParaRPr lang="fr-FR" dirty="0"/>
          </a:p>
        </p:txBody>
      </p:sp>
    </p:spTree>
    <p:extLst>
      <p:ext uri="{BB962C8B-B14F-4D97-AF65-F5344CB8AC3E}">
        <p14:creationId xmlns:p14="http://schemas.microsoft.com/office/powerpoint/2010/main" val="32918310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04259-22BD-43FA-856E-E5AD3B010541}"/>
              </a:ext>
            </a:extLst>
          </p:cNvPr>
          <p:cNvSpPr>
            <a:spLocks noGrp="1"/>
          </p:cNvSpPr>
          <p:nvPr>
            <p:ph type="title"/>
          </p:nvPr>
        </p:nvSpPr>
        <p:spPr/>
        <p:txBody>
          <a:bodyPr/>
          <a:lstStyle/>
          <a:p>
            <a:r>
              <a:rPr lang="fr-FR" dirty="0"/>
              <a:t>Tables SQL</a:t>
            </a:r>
          </a:p>
        </p:txBody>
      </p:sp>
      <p:sp>
        <p:nvSpPr>
          <p:cNvPr id="3" name="Espace réservé du contenu 2">
            <a:extLst>
              <a:ext uri="{FF2B5EF4-FFF2-40B4-BE49-F238E27FC236}">
                <a16:creationId xmlns:a16="http://schemas.microsoft.com/office/drawing/2014/main" id="{886D58EE-C02E-424F-B237-076393058E0F}"/>
              </a:ext>
            </a:extLst>
          </p:cNvPr>
          <p:cNvSpPr>
            <a:spLocks noGrp="1"/>
          </p:cNvSpPr>
          <p:nvPr>
            <p:ph idx="1"/>
          </p:nvPr>
        </p:nvSpPr>
        <p:spPr/>
        <p:txBody>
          <a:bodyPr>
            <a:normAutofit fontScale="92500" lnSpcReduction="20000"/>
          </a:bodyPr>
          <a:lstStyle/>
          <a:p>
            <a:r>
              <a:rPr lang="fr-FR" dirty="0"/>
              <a:t>Les </a:t>
            </a:r>
            <a:r>
              <a:rPr lang="fr-FR" b="1" dirty="0"/>
              <a:t>tables </a:t>
            </a:r>
            <a:r>
              <a:rPr lang="fr-FR" dirty="0"/>
              <a:t>sont des </a:t>
            </a:r>
            <a:r>
              <a:rPr lang="fr-FR" b="1" dirty="0"/>
              <a:t>rassemblements</a:t>
            </a:r>
            <a:r>
              <a:rPr lang="fr-FR" dirty="0"/>
              <a:t> </a:t>
            </a:r>
            <a:r>
              <a:rPr lang="fr-FR" b="1" dirty="0"/>
              <a:t>logiques</a:t>
            </a:r>
            <a:r>
              <a:rPr lang="fr-FR" dirty="0"/>
              <a:t> des données en fonction de ce qu’elle caractérisent et </a:t>
            </a:r>
            <a:r>
              <a:rPr lang="fr-FR" b="1" dirty="0"/>
              <a:t>leurs occurrence </a:t>
            </a:r>
            <a:r>
              <a:rPr lang="fr-FR" dirty="0"/>
              <a:t>dans les enregistrements</a:t>
            </a:r>
          </a:p>
          <a:p>
            <a:endParaRPr lang="fr-FR" dirty="0"/>
          </a:p>
          <a:p>
            <a:r>
              <a:rPr lang="fr-FR" dirty="0"/>
              <a:t>Les </a:t>
            </a:r>
            <a:r>
              <a:rPr lang="fr-FR" b="1" dirty="0"/>
              <a:t>associations</a:t>
            </a:r>
            <a:r>
              <a:rPr lang="fr-FR" dirty="0"/>
              <a:t> ont lieux d’exister </a:t>
            </a:r>
            <a:r>
              <a:rPr lang="fr-FR" b="1" dirty="0"/>
              <a:t>que si </a:t>
            </a:r>
            <a:r>
              <a:rPr lang="fr-FR" dirty="0"/>
              <a:t>les entités qu’elles relient possède </a:t>
            </a:r>
            <a:r>
              <a:rPr lang="fr-FR" b="1" dirty="0"/>
              <a:t>chacun </a:t>
            </a:r>
            <a:r>
              <a:rPr lang="fr-FR" dirty="0"/>
              <a:t>des </a:t>
            </a:r>
            <a:r>
              <a:rPr lang="fr-FR" b="1" dirty="0"/>
              <a:t>occurrences &gt;1 </a:t>
            </a:r>
            <a:r>
              <a:rPr lang="fr-FR" sz="1500" dirty="0"/>
              <a:t>(user/acheter/produit, mais pas user/titre)</a:t>
            </a:r>
          </a:p>
          <a:p>
            <a:pPr lvl="1"/>
            <a:r>
              <a:rPr lang="fr-FR" dirty="0"/>
              <a:t>Si une </a:t>
            </a:r>
            <a:r>
              <a:rPr lang="fr-FR" b="1" dirty="0"/>
              <a:t>information</a:t>
            </a:r>
            <a:r>
              <a:rPr lang="fr-FR" dirty="0"/>
              <a:t> a des </a:t>
            </a:r>
            <a:r>
              <a:rPr lang="fr-FR" b="1" dirty="0"/>
              <a:t>besoins de présence récurent </a:t>
            </a:r>
            <a:r>
              <a:rPr lang="fr-FR" dirty="0"/>
              <a:t>dans plusieurs enregistrements on sépare en 2 tables on appelle ça les associations hiérarchiques </a:t>
            </a:r>
            <a:r>
              <a:rPr lang="fr-FR" sz="1200" dirty="0">
                <a:solidFill>
                  <a:prstClr val="black"/>
                </a:solidFill>
              </a:rPr>
              <a:t>ex : user</a:t>
            </a:r>
            <a:r>
              <a:rPr lang="fr-FR" sz="750" dirty="0">
                <a:solidFill>
                  <a:prstClr val="black"/>
                </a:solidFill>
              </a:rPr>
              <a:t>(Alexandre,DESORBAIX, …)</a:t>
            </a:r>
            <a:r>
              <a:rPr lang="fr-FR" sz="1200" dirty="0">
                <a:solidFill>
                  <a:prstClr val="black"/>
                </a:solidFill>
              </a:rPr>
              <a:t> et titre</a:t>
            </a:r>
            <a:r>
              <a:rPr lang="fr-FR" sz="750" dirty="0">
                <a:solidFill>
                  <a:prstClr val="black"/>
                </a:solidFill>
              </a:rPr>
              <a:t>(Mr, Monsieur, …)</a:t>
            </a:r>
            <a:endParaRPr lang="fr-FR" dirty="0"/>
          </a:p>
          <a:p>
            <a:pPr lvl="1"/>
            <a:endParaRPr lang="fr-FR" dirty="0"/>
          </a:p>
          <a:p>
            <a:pPr lvl="1"/>
            <a:r>
              <a:rPr lang="fr-FR" dirty="0"/>
              <a:t>Dans ce cas la table </a:t>
            </a:r>
            <a:r>
              <a:rPr lang="fr-FR" b="1" dirty="0"/>
              <a:t>user comportera une clef étrangère </a:t>
            </a:r>
            <a:r>
              <a:rPr lang="fr-FR" dirty="0"/>
              <a:t>pointant vers l’</a:t>
            </a:r>
            <a:r>
              <a:rPr lang="fr-FR" b="1" dirty="0"/>
              <a:t>ID du titre correspondant </a:t>
            </a:r>
            <a:r>
              <a:rPr lang="fr-FR" dirty="0"/>
              <a:t>au user dans l’enregistrement.</a:t>
            </a:r>
          </a:p>
          <a:p>
            <a:endParaRPr lang="fr-FR" dirty="0"/>
          </a:p>
        </p:txBody>
      </p:sp>
    </p:spTree>
    <p:extLst>
      <p:ext uri="{BB962C8B-B14F-4D97-AF65-F5344CB8AC3E}">
        <p14:creationId xmlns:p14="http://schemas.microsoft.com/office/powerpoint/2010/main" val="6747233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6D337-B103-4601-8883-D6B2660DD0B3}"/>
              </a:ext>
            </a:extLst>
          </p:cNvPr>
          <p:cNvSpPr>
            <a:spLocks noGrp="1"/>
          </p:cNvSpPr>
          <p:nvPr>
            <p:ph type="title"/>
          </p:nvPr>
        </p:nvSpPr>
        <p:spPr/>
        <p:txBody>
          <a:bodyPr/>
          <a:lstStyle/>
          <a:p>
            <a:r>
              <a:rPr lang="fr-FR" dirty="0"/>
              <a:t>Tables SQL</a:t>
            </a:r>
          </a:p>
        </p:txBody>
      </p:sp>
      <p:sp>
        <p:nvSpPr>
          <p:cNvPr id="3" name="Espace réservé du contenu 2">
            <a:extLst>
              <a:ext uri="{FF2B5EF4-FFF2-40B4-BE49-F238E27FC236}">
                <a16:creationId xmlns:a16="http://schemas.microsoft.com/office/drawing/2014/main" id="{F36C1B01-4451-46C2-B3C8-CC1D70051DFE}"/>
              </a:ext>
            </a:extLst>
          </p:cNvPr>
          <p:cNvSpPr>
            <a:spLocks noGrp="1"/>
          </p:cNvSpPr>
          <p:nvPr>
            <p:ph idx="1"/>
          </p:nvPr>
        </p:nvSpPr>
        <p:spPr/>
        <p:txBody>
          <a:bodyPr>
            <a:normAutofit/>
          </a:bodyPr>
          <a:lstStyle/>
          <a:p>
            <a:r>
              <a:rPr lang="fr-FR" sz="1800" dirty="0"/>
              <a:t>Création d’une table :</a:t>
            </a:r>
          </a:p>
          <a:p>
            <a:pPr marL="0" indent="0" algn="ctr">
              <a:buNone/>
            </a:pPr>
            <a:r>
              <a:rPr lang="fr-FR" sz="1800" b="1" dirty="0"/>
              <a:t>CREATE TABLE</a:t>
            </a:r>
            <a:r>
              <a:rPr lang="fr-FR" sz="1800" dirty="0"/>
              <a:t> nomTable(</a:t>
            </a:r>
            <a:r>
              <a:rPr lang="fr-FR" sz="1800" dirty="0">
                <a:highlight>
                  <a:srgbClr val="00FF00"/>
                </a:highlight>
              </a:rPr>
              <a:t>nomChampID Type PRIMARY KEY</a:t>
            </a:r>
            <a:r>
              <a:rPr lang="fr-FR" sz="1800" dirty="0"/>
              <a:t>, </a:t>
            </a:r>
          </a:p>
          <a:p>
            <a:pPr marL="0" indent="0" algn="ctr">
              <a:buNone/>
            </a:pPr>
            <a:r>
              <a:rPr lang="fr-FR" sz="1800" dirty="0"/>
              <a:t>nomChamp2 TYPE</a:t>
            </a:r>
            <a:r>
              <a:rPr lang="fr-FR" sz="1800" dirty="0">
                <a:highlight>
                  <a:srgbClr val="FFFF00"/>
                </a:highlight>
              </a:rPr>
              <a:t>[,…]</a:t>
            </a:r>
          </a:p>
          <a:p>
            <a:pPr marL="0" indent="0" algn="ctr">
              <a:buNone/>
            </a:pPr>
            <a:r>
              <a:rPr lang="fr-FR" sz="1800" dirty="0">
                <a:highlight>
                  <a:srgbClr val="FF00FF"/>
                </a:highlight>
              </a:rPr>
              <a:t>[, nomChamp2 </a:t>
            </a:r>
            <a:r>
              <a:rPr lang="fr-FR" sz="1800" b="1" dirty="0">
                <a:highlight>
                  <a:srgbClr val="FF00FF"/>
                </a:highlight>
              </a:rPr>
              <a:t>REFERENCES</a:t>
            </a:r>
            <a:r>
              <a:rPr lang="fr-FR" sz="1800" dirty="0">
                <a:highlight>
                  <a:srgbClr val="FF00FF"/>
                </a:highlight>
              </a:rPr>
              <a:t> table2(idtable2)]</a:t>
            </a:r>
            <a:r>
              <a:rPr lang="fr-FR" sz="1800" dirty="0"/>
              <a:t>);</a:t>
            </a:r>
          </a:p>
          <a:p>
            <a:endParaRPr lang="fr-FR" sz="1800" dirty="0">
              <a:solidFill>
                <a:srgbClr val="00B050"/>
              </a:solidFill>
            </a:endParaRPr>
          </a:p>
          <a:p>
            <a:r>
              <a:rPr lang="fr-FR" sz="1800" dirty="0">
                <a:solidFill>
                  <a:srgbClr val="00B050"/>
                </a:solidFill>
              </a:rPr>
              <a:t>Champ </a:t>
            </a:r>
            <a:r>
              <a:rPr lang="fr-FR" sz="1800" b="1" u="sng" dirty="0">
                <a:solidFill>
                  <a:srgbClr val="00B050"/>
                </a:solidFill>
              </a:rPr>
              <a:t>ID est obligatoire</a:t>
            </a:r>
            <a:r>
              <a:rPr lang="fr-FR" sz="1800" b="1" dirty="0">
                <a:solidFill>
                  <a:srgbClr val="00B050"/>
                </a:solidFill>
              </a:rPr>
              <a:t> </a:t>
            </a:r>
            <a:r>
              <a:rPr lang="fr-FR" sz="1800" dirty="0">
                <a:solidFill>
                  <a:srgbClr val="00B050"/>
                </a:solidFill>
              </a:rPr>
              <a:t>et est préfixer de PRIMARY KEY, il est </a:t>
            </a:r>
            <a:r>
              <a:rPr lang="fr-FR" sz="1800" b="1" dirty="0">
                <a:solidFill>
                  <a:srgbClr val="00B050"/>
                </a:solidFill>
              </a:rPr>
              <a:t>fortement conseiller </a:t>
            </a:r>
            <a:r>
              <a:rPr lang="fr-FR" sz="1800" dirty="0">
                <a:solidFill>
                  <a:srgbClr val="00B050"/>
                </a:solidFill>
              </a:rPr>
              <a:t>d’utiliser des </a:t>
            </a:r>
            <a:r>
              <a:rPr lang="fr-FR" sz="1800" b="1" dirty="0">
                <a:solidFill>
                  <a:srgbClr val="00B050"/>
                </a:solidFill>
              </a:rPr>
              <a:t>entier </a:t>
            </a:r>
            <a:r>
              <a:rPr lang="fr-FR" sz="1800" dirty="0">
                <a:solidFill>
                  <a:srgbClr val="00B050"/>
                </a:solidFill>
              </a:rPr>
              <a:t>ou des </a:t>
            </a:r>
            <a:r>
              <a:rPr lang="fr-FR" sz="1800" b="1" dirty="0">
                <a:solidFill>
                  <a:srgbClr val="00B050"/>
                </a:solidFill>
              </a:rPr>
              <a:t>long</a:t>
            </a:r>
          </a:p>
          <a:p>
            <a:endParaRPr lang="fr-FR" sz="1800" b="1" dirty="0">
              <a:solidFill>
                <a:srgbClr val="00B050"/>
              </a:solidFill>
            </a:endParaRPr>
          </a:p>
          <a:p>
            <a:r>
              <a:rPr lang="fr-FR" sz="1800" dirty="0">
                <a:solidFill>
                  <a:srgbClr val="7030A0"/>
                </a:solidFill>
              </a:rPr>
              <a:t>Les clefs étrangères peuvent être déclarées inline en référençant le champs de la table portant la clef sur la table et le champs quelle pointe.</a:t>
            </a:r>
          </a:p>
          <a:p>
            <a:pPr lvl="1"/>
            <a:r>
              <a:rPr lang="fr-FR" sz="1800" dirty="0">
                <a:solidFill>
                  <a:srgbClr val="7030A0"/>
                </a:solidFill>
              </a:rPr>
              <a:t>la bonne pratique est de les déclarer a part avec un nom les identifiants pour facilement les désactiver. Le champ Origine et le champ pointé doivent être du même type</a:t>
            </a:r>
          </a:p>
          <a:p>
            <a:pPr lvl="2"/>
            <a:r>
              <a:rPr lang="fr-FR" sz="1350" dirty="0">
                <a:solidFill>
                  <a:srgbClr val="7030A0"/>
                </a:solidFill>
              </a:rPr>
              <a:t>Apres la création de la table : ALTER TABLE </a:t>
            </a:r>
          </a:p>
          <a:p>
            <a:pPr lvl="1"/>
            <a:endParaRPr lang="fr-FR" sz="1800" dirty="0">
              <a:solidFill>
                <a:srgbClr val="7030A0"/>
              </a:solidFill>
            </a:endParaRPr>
          </a:p>
          <a:p>
            <a:r>
              <a:rPr lang="fr-FR" sz="1800" dirty="0">
                <a:solidFill>
                  <a:srgbClr val="FFC000"/>
                </a:solidFill>
              </a:rPr>
              <a:t>Ajouter les autres champs</a:t>
            </a:r>
          </a:p>
        </p:txBody>
      </p:sp>
    </p:spTree>
    <p:extLst>
      <p:ext uri="{BB962C8B-B14F-4D97-AF65-F5344CB8AC3E}">
        <p14:creationId xmlns:p14="http://schemas.microsoft.com/office/powerpoint/2010/main" val="40677280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6D337-B103-4601-8883-D6B2660DD0B3}"/>
              </a:ext>
            </a:extLst>
          </p:cNvPr>
          <p:cNvSpPr>
            <a:spLocks noGrp="1"/>
          </p:cNvSpPr>
          <p:nvPr>
            <p:ph type="title"/>
          </p:nvPr>
        </p:nvSpPr>
        <p:spPr/>
        <p:txBody>
          <a:bodyPr/>
          <a:lstStyle/>
          <a:p>
            <a:r>
              <a:rPr lang="fr-FR" dirty="0"/>
              <a:t>Tables </a:t>
            </a:r>
            <a:r>
              <a:rPr lang="fr-FR" dirty="0" err="1"/>
              <a:t>Sql</a:t>
            </a:r>
            <a:endParaRPr lang="fr-FR" dirty="0"/>
          </a:p>
        </p:txBody>
      </p:sp>
      <p:sp>
        <p:nvSpPr>
          <p:cNvPr id="3" name="Espace réservé du contenu 2">
            <a:extLst>
              <a:ext uri="{FF2B5EF4-FFF2-40B4-BE49-F238E27FC236}">
                <a16:creationId xmlns:a16="http://schemas.microsoft.com/office/drawing/2014/main" id="{F36C1B01-4451-46C2-B3C8-CC1D70051DFE}"/>
              </a:ext>
            </a:extLst>
          </p:cNvPr>
          <p:cNvSpPr>
            <a:spLocks noGrp="1"/>
          </p:cNvSpPr>
          <p:nvPr>
            <p:ph idx="1"/>
          </p:nvPr>
        </p:nvSpPr>
        <p:spPr>
          <a:xfrm>
            <a:off x="295245" y="1714488"/>
            <a:ext cx="8572560" cy="3964809"/>
          </a:xfrm>
        </p:spPr>
        <p:txBody>
          <a:bodyPr>
            <a:normAutofit fontScale="62500" lnSpcReduction="20000"/>
          </a:bodyPr>
          <a:lstStyle/>
          <a:p>
            <a:r>
              <a:rPr lang="fr-FR" dirty="0"/>
              <a:t>Ajout d’un enregistrement dans une table *</a:t>
            </a:r>
          </a:p>
          <a:p>
            <a:pPr marL="0" indent="0" algn="ctr">
              <a:buNone/>
            </a:pPr>
            <a:r>
              <a:rPr lang="fr-FR" b="1" dirty="0"/>
              <a:t>INSERT TABLE</a:t>
            </a:r>
            <a:r>
              <a:rPr lang="fr-FR" dirty="0"/>
              <a:t> user(id,nom) </a:t>
            </a:r>
            <a:r>
              <a:rPr lang="fr-FR" b="1" dirty="0"/>
              <a:t>VALUES </a:t>
            </a:r>
            <a:r>
              <a:rPr lang="fr-FR" dirty="0"/>
              <a:t>(0,’DESORBAIX’);</a:t>
            </a:r>
          </a:p>
          <a:p>
            <a:endParaRPr lang="fr-FR" dirty="0"/>
          </a:p>
          <a:p>
            <a:r>
              <a:rPr lang="fr-FR" dirty="0"/>
              <a:t>Lecture des enregistrements d’une table*</a:t>
            </a:r>
          </a:p>
          <a:p>
            <a:pPr marL="0" indent="0" algn="ctr">
              <a:buNone/>
            </a:pPr>
            <a:r>
              <a:rPr lang="fr-FR" b="1" dirty="0"/>
              <a:t>SELECT </a:t>
            </a:r>
            <a:r>
              <a:rPr lang="fr-FR" dirty="0"/>
              <a:t>(id, nom, pnom [</a:t>
            </a:r>
            <a:r>
              <a:rPr lang="fr-FR" b="1" dirty="0">
                <a:highlight>
                  <a:srgbClr val="00FFFF"/>
                </a:highlight>
              </a:rPr>
              <a:t>AS</a:t>
            </a:r>
            <a:r>
              <a:rPr lang="fr-FR" dirty="0">
                <a:highlight>
                  <a:srgbClr val="00FFFF"/>
                </a:highlight>
              </a:rPr>
              <a:t> prenom</a:t>
            </a:r>
            <a:r>
              <a:rPr lang="fr-FR" dirty="0"/>
              <a:t>]) </a:t>
            </a:r>
            <a:r>
              <a:rPr lang="fr-FR" b="1" dirty="0"/>
              <a:t>FROM</a:t>
            </a:r>
            <a:r>
              <a:rPr lang="fr-FR" dirty="0"/>
              <a:t> user, acheter [</a:t>
            </a:r>
            <a:r>
              <a:rPr lang="fr-FR" dirty="0">
                <a:highlight>
                  <a:srgbClr val="00FF00"/>
                </a:highlight>
              </a:rPr>
              <a:t>A</a:t>
            </a:r>
            <a:r>
              <a:rPr lang="fr-FR" dirty="0"/>
              <a:t>] </a:t>
            </a:r>
            <a:r>
              <a:rPr lang="fr-FR" b="1" dirty="0">
                <a:highlight>
                  <a:srgbClr val="C0C0C0"/>
                </a:highlight>
              </a:rPr>
              <a:t>WHERE </a:t>
            </a:r>
            <a:r>
              <a:rPr lang="fr-FR" dirty="0">
                <a:highlight>
                  <a:srgbClr val="C0C0C0"/>
                </a:highlight>
              </a:rPr>
              <a:t>id= 1</a:t>
            </a:r>
            <a:r>
              <a:rPr lang="fr-FR" dirty="0"/>
              <a:t>;</a:t>
            </a:r>
          </a:p>
          <a:p>
            <a:pPr marL="0" indent="0">
              <a:buNone/>
            </a:pPr>
            <a:endParaRPr lang="fr-FR" dirty="0"/>
          </a:p>
          <a:p>
            <a:r>
              <a:rPr lang="fr-FR" dirty="0"/>
              <a:t>Suppression d’un enregistrement*</a:t>
            </a:r>
          </a:p>
          <a:p>
            <a:pPr marL="0" indent="0" algn="ctr">
              <a:buNone/>
            </a:pPr>
            <a:r>
              <a:rPr lang="fr-FR" b="1" dirty="0"/>
              <a:t>DELETE FROM</a:t>
            </a:r>
            <a:r>
              <a:rPr lang="fr-FR" dirty="0"/>
              <a:t> user </a:t>
            </a:r>
            <a:r>
              <a:rPr lang="fr-FR" b="1" u="sng" dirty="0"/>
              <a:t>WHERE </a:t>
            </a:r>
            <a:r>
              <a:rPr lang="fr-FR" dirty="0"/>
              <a:t>id = 1 ;</a:t>
            </a:r>
          </a:p>
          <a:p>
            <a:pPr marL="0" indent="0">
              <a:buNone/>
            </a:pPr>
            <a:endParaRPr lang="fr-FR" dirty="0"/>
          </a:p>
          <a:p>
            <a:r>
              <a:rPr lang="fr-FR" dirty="0"/>
              <a:t>Suppression d’un table*</a:t>
            </a:r>
          </a:p>
          <a:p>
            <a:pPr marL="0" indent="0" algn="ctr">
              <a:buNone/>
            </a:pPr>
            <a:r>
              <a:rPr lang="fr-FR" b="1" dirty="0"/>
              <a:t>DROP TABLE </a:t>
            </a:r>
            <a:r>
              <a:rPr lang="fr-FR" dirty="0"/>
              <a:t>user;</a:t>
            </a:r>
          </a:p>
          <a:p>
            <a:endParaRPr lang="fr-FR" dirty="0"/>
          </a:p>
        </p:txBody>
      </p:sp>
      <p:grpSp>
        <p:nvGrpSpPr>
          <p:cNvPr id="4" name="Groupe 3">
            <a:extLst>
              <a:ext uri="{FF2B5EF4-FFF2-40B4-BE49-F238E27FC236}">
                <a16:creationId xmlns:a16="http://schemas.microsoft.com/office/drawing/2014/main" id="{DC7C8A5A-3489-4E4A-9B40-44ACCC195520}"/>
              </a:ext>
            </a:extLst>
          </p:cNvPr>
          <p:cNvGrpSpPr/>
          <p:nvPr/>
        </p:nvGrpSpPr>
        <p:grpSpPr>
          <a:xfrm>
            <a:off x="3421857" y="3389712"/>
            <a:ext cx="114300" cy="307181"/>
            <a:chOff x="1771651" y="3276601"/>
            <a:chExt cx="152400" cy="409574"/>
          </a:xfrm>
        </p:grpSpPr>
        <p:sp>
          <p:nvSpPr>
            <p:cNvPr id="5" name="Ellipse 4">
              <a:extLst>
                <a:ext uri="{FF2B5EF4-FFF2-40B4-BE49-F238E27FC236}">
                  <a16:creationId xmlns:a16="http://schemas.microsoft.com/office/drawing/2014/main" id="{A08EA56E-6413-497F-AEBD-ED1E0101F04E}"/>
                </a:ext>
              </a:extLst>
            </p:cNvPr>
            <p:cNvSpPr/>
            <p:nvPr/>
          </p:nvSpPr>
          <p:spPr>
            <a:xfrm>
              <a:off x="1771651" y="3514725"/>
              <a:ext cx="152400" cy="1714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350" dirty="0"/>
                <a:t>A</a:t>
              </a:r>
            </a:p>
          </p:txBody>
        </p:sp>
        <p:cxnSp>
          <p:nvCxnSpPr>
            <p:cNvPr id="6" name="Connecteur droit avec flèche 5">
              <a:extLst>
                <a:ext uri="{FF2B5EF4-FFF2-40B4-BE49-F238E27FC236}">
                  <a16:creationId xmlns:a16="http://schemas.microsoft.com/office/drawing/2014/main" id="{272EF234-9397-4EA3-BAE3-EEEBD2C4E877}"/>
                </a:ext>
              </a:extLst>
            </p:cNvPr>
            <p:cNvCxnSpPr>
              <a:cxnSpLocks/>
              <a:stCxn id="5" idx="0"/>
            </p:cNvCxnSpPr>
            <p:nvPr/>
          </p:nvCxnSpPr>
          <p:spPr>
            <a:xfrm flipV="1">
              <a:off x="1847851" y="3276601"/>
              <a:ext cx="0" cy="23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e 6">
            <a:extLst>
              <a:ext uri="{FF2B5EF4-FFF2-40B4-BE49-F238E27FC236}">
                <a16:creationId xmlns:a16="http://schemas.microsoft.com/office/drawing/2014/main" id="{17121775-BDA5-48D8-A7FD-035BEFF351E7}"/>
              </a:ext>
            </a:extLst>
          </p:cNvPr>
          <p:cNvGrpSpPr/>
          <p:nvPr/>
        </p:nvGrpSpPr>
        <p:grpSpPr>
          <a:xfrm>
            <a:off x="6793707" y="3389712"/>
            <a:ext cx="114300" cy="307181"/>
            <a:chOff x="1771651" y="3276601"/>
            <a:chExt cx="152400" cy="409574"/>
          </a:xfrm>
        </p:grpSpPr>
        <p:sp>
          <p:nvSpPr>
            <p:cNvPr id="8" name="Ellipse 7">
              <a:extLst>
                <a:ext uri="{FF2B5EF4-FFF2-40B4-BE49-F238E27FC236}">
                  <a16:creationId xmlns:a16="http://schemas.microsoft.com/office/drawing/2014/main" id="{C12B2720-4017-4CBA-A26D-24358E1FB354}"/>
                </a:ext>
              </a:extLst>
            </p:cNvPr>
            <p:cNvSpPr/>
            <p:nvPr/>
          </p:nvSpPr>
          <p:spPr>
            <a:xfrm>
              <a:off x="1771651" y="3514725"/>
              <a:ext cx="152400" cy="17145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350" dirty="0"/>
                <a:t>B</a:t>
              </a:r>
            </a:p>
          </p:txBody>
        </p:sp>
        <p:cxnSp>
          <p:nvCxnSpPr>
            <p:cNvPr id="9" name="Connecteur droit avec flèche 8">
              <a:extLst>
                <a:ext uri="{FF2B5EF4-FFF2-40B4-BE49-F238E27FC236}">
                  <a16:creationId xmlns:a16="http://schemas.microsoft.com/office/drawing/2014/main" id="{6DB61AD0-D769-4068-A6D1-31DA3FD8D6FF}"/>
                </a:ext>
              </a:extLst>
            </p:cNvPr>
            <p:cNvCxnSpPr>
              <a:cxnSpLocks/>
              <a:stCxn id="8" idx="0"/>
            </p:cNvCxnSpPr>
            <p:nvPr/>
          </p:nvCxnSpPr>
          <p:spPr>
            <a:xfrm flipV="1">
              <a:off x="1847851" y="3276601"/>
              <a:ext cx="0"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0" name="Groupe 9">
            <a:extLst>
              <a:ext uri="{FF2B5EF4-FFF2-40B4-BE49-F238E27FC236}">
                <a16:creationId xmlns:a16="http://schemas.microsoft.com/office/drawing/2014/main" id="{F81E06F2-F301-45F1-AC9D-C44392F0D854}"/>
              </a:ext>
            </a:extLst>
          </p:cNvPr>
          <p:cNvGrpSpPr/>
          <p:nvPr/>
        </p:nvGrpSpPr>
        <p:grpSpPr>
          <a:xfrm>
            <a:off x="7716890" y="3389712"/>
            <a:ext cx="103909" cy="307181"/>
            <a:chOff x="1778579" y="3276601"/>
            <a:chExt cx="138545" cy="409574"/>
          </a:xfrm>
        </p:grpSpPr>
        <p:sp>
          <p:nvSpPr>
            <p:cNvPr id="11" name="Ellipse 10">
              <a:extLst>
                <a:ext uri="{FF2B5EF4-FFF2-40B4-BE49-F238E27FC236}">
                  <a16:creationId xmlns:a16="http://schemas.microsoft.com/office/drawing/2014/main" id="{626EECB9-4DF8-4429-96D4-D80EB75ED3CF}"/>
                </a:ext>
              </a:extLst>
            </p:cNvPr>
            <p:cNvSpPr/>
            <p:nvPr/>
          </p:nvSpPr>
          <p:spPr>
            <a:xfrm>
              <a:off x="1778579" y="3514725"/>
              <a:ext cx="138545" cy="171450"/>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350" dirty="0"/>
                <a:t>C</a:t>
              </a:r>
            </a:p>
          </p:txBody>
        </p:sp>
        <p:cxnSp>
          <p:nvCxnSpPr>
            <p:cNvPr id="12" name="Connecteur droit avec flèche 11">
              <a:extLst>
                <a:ext uri="{FF2B5EF4-FFF2-40B4-BE49-F238E27FC236}">
                  <a16:creationId xmlns:a16="http://schemas.microsoft.com/office/drawing/2014/main" id="{4EE729A7-2101-4FF8-983F-84C19B6B5138}"/>
                </a:ext>
              </a:extLst>
            </p:cNvPr>
            <p:cNvCxnSpPr>
              <a:cxnSpLocks/>
              <a:stCxn id="11" idx="0"/>
            </p:cNvCxnSpPr>
            <p:nvPr/>
          </p:nvCxnSpPr>
          <p:spPr>
            <a:xfrm flipH="1" flipV="1">
              <a:off x="1847851" y="3276601"/>
              <a:ext cx="1"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spTree>
    <p:extLst>
      <p:ext uri="{BB962C8B-B14F-4D97-AF65-F5344CB8AC3E}">
        <p14:creationId xmlns:p14="http://schemas.microsoft.com/office/powerpoint/2010/main" val="19985341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id="{9B787FBD-DFC8-4438-8700-30F21C58DDB2}"/>
              </a:ext>
            </a:extLst>
          </p:cNvPr>
          <p:cNvSpPr>
            <a:spLocks noGrp="1"/>
          </p:cNvSpPr>
          <p:nvPr>
            <p:ph idx="1"/>
          </p:nvPr>
        </p:nvSpPr>
        <p:spPr/>
        <p:txBody>
          <a:bodyPr>
            <a:normAutofit fontScale="70000" lnSpcReduction="20000"/>
          </a:bodyPr>
          <a:lstStyle/>
          <a:p>
            <a:r>
              <a:rPr lang="fr-FR" dirty="0"/>
              <a:t>La section WHERE d’une requête permet de limiter la portée d’une requête ou de lié des champs </a:t>
            </a:r>
          </a:p>
          <a:p>
            <a:r>
              <a:rPr lang="fr-FR" dirty="0"/>
              <a:t>Il est constituer de </a:t>
            </a:r>
          </a:p>
          <a:p>
            <a:pPr lvl="1"/>
            <a:r>
              <a:rPr lang="fr-FR" dirty="0"/>
              <a:t>De filtrage de valeurs </a:t>
            </a:r>
          </a:p>
          <a:p>
            <a:pPr marL="342900" lvl="1" indent="0" algn="ctr">
              <a:buNone/>
            </a:pPr>
            <a:r>
              <a:rPr lang="fr-FR" dirty="0"/>
              <a:t>user.pnom  IN (‘Alexandre', Renaud’)</a:t>
            </a:r>
          </a:p>
          <a:p>
            <a:pPr lvl="1"/>
            <a:r>
              <a:rPr lang="fr-FR" dirty="0"/>
              <a:t>Filtrage par expression</a:t>
            </a:r>
          </a:p>
          <a:p>
            <a:pPr marL="342900" lvl="1" indent="0" algn="ctr">
              <a:buNone/>
            </a:pPr>
            <a:r>
              <a:rPr lang="fr-FR" dirty="0"/>
              <a:t>user.pnom LIKE " </a:t>
            </a:r>
            <a:r>
              <a:rPr lang="fr-FR" b="1" dirty="0">
                <a:highlight>
                  <a:srgbClr val="00FF00"/>
                </a:highlight>
              </a:rPr>
              <a:t>*</a:t>
            </a:r>
            <a:r>
              <a:rPr lang="fr-FR" dirty="0"/>
              <a:t>lex</a:t>
            </a:r>
            <a:r>
              <a:rPr lang="fr-FR" b="1" dirty="0">
                <a:highlight>
                  <a:srgbClr val="FFFF00"/>
                </a:highlight>
              </a:rPr>
              <a:t>%</a:t>
            </a:r>
            <a:r>
              <a:rPr lang="fr-FR" dirty="0"/>
              <a:t>dr</a:t>
            </a:r>
            <a:r>
              <a:rPr lang="fr-FR" b="1" dirty="0">
                <a:highlight>
                  <a:srgbClr val="FFFF00"/>
                </a:highlight>
              </a:rPr>
              <a:t>%</a:t>
            </a:r>
            <a:r>
              <a:rPr lang="fr-FR" dirty="0"/>
              <a:t> " </a:t>
            </a:r>
          </a:p>
          <a:p>
            <a:pPr lvl="1"/>
            <a:r>
              <a:rPr lang="fr-FR" dirty="0"/>
              <a:t>Comparaisons :</a:t>
            </a:r>
          </a:p>
          <a:p>
            <a:pPr marL="342900" lvl="1" indent="0" algn="ctr">
              <a:buNone/>
            </a:pPr>
            <a:r>
              <a:rPr lang="fr-FR" dirty="0"/>
              <a:t>=  !=  &lt;   &gt; &lt;=   &gt;=    IS NULL    IS NOT NULL</a:t>
            </a:r>
          </a:p>
          <a:p>
            <a:pPr lvl="1"/>
            <a:endParaRPr lang="fr-FR" dirty="0"/>
          </a:p>
          <a:p>
            <a:pPr lvl="1"/>
            <a:r>
              <a:rPr lang="fr-FR" dirty="0"/>
              <a:t>Et d’assemblage de plusieurs conditions </a:t>
            </a:r>
          </a:p>
          <a:p>
            <a:pPr marL="342900" lvl="1" indent="0" algn="ctr">
              <a:buNone/>
            </a:pPr>
            <a:r>
              <a:rPr lang="fr-FR" dirty="0"/>
              <a:t>AND / OR</a:t>
            </a:r>
          </a:p>
          <a:p>
            <a:pPr marL="342900" lvl="1" indent="0" algn="ctr">
              <a:buNone/>
            </a:pPr>
            <a:endParaRPr lang="fr-FR" dirty="0"/>
          </a:p>
          <a:p>
            <a:pPr lvl="2"/>
            <a:r>
              <a:rPr lang="fr-FR" dirty="0"/>
              <a:t>Des parenthèses peuvent être utilisées pour créer des ensembles de conditions a assembler avec d’autres </a:t>
            </a:r>
          </a:p>
          <a:p>
            <a:pPr lvl="2"/>
            <a:r>
              <a:rPr lang="fr-FR" dirty="0"/>
              <a:t>Des calculs peuvent être effectuées pour faire les comparaisons et filtres </a:t>
            </a:r>
          </a:p>
          <a:p>
            <a:pPr lvl="2"/>
            <a:r>
              <a:rPr lang="fr-FR" dirty="0"/>
              <a:t>Des sous requêtes peuvent être faites entre ( ) pour filtrer des enregistrements en fonction du résultat d’une autre requête</a:t>
            </a:r>
          </a:p>
        </p:txBody>
      </p:sp>
      <p:grpSp>
        <p:nvGrpSpPr>
          <p:cNvPr id="4" name="Groupe 3">
            <a:extLst>
              <a:ext uri="{FF2B5EF4-FFF2-40B4-BE49-F238E27FC236}">
                <a16:creationId xmlns:a16="http://schemas.microsoft.com/office/drawing/2014/main" id="{078848D0-DA27-4BD8-B216-1AE2C9DB4D89}"/>
              </a:ext>
            </a:extLst>
          </p:cNvPr>
          <p:cNvGrpSpPr/>
          <p:nvPr/>
        </p:nvGrpSpPr>
        <p:grpSpPr>
          <a:xfrm rot="10631571">
            <a:off x="4944818" y="2884221"/>
            <a:ext cx="121341" cy="236020"/>
            <a:chOff x="1799574" y="3305115"/>
            <a:chExt cx="124638" cy="382022"/>
          </a:xfrm>
        </p:grpSpPr>
        <p:sp>
          <p:nvSpPr>
            <p:cNvPr id="5" name="Ellipse 4">
              <a:extLst>
                <a:ext uri="{FF2B5EF4-FFF2-40B4-BE49-F238E27FC236}">
                  <a16:creationId xmlns:a16="http://schemas.microsoft.com/office/drawing/2014/main" id="{475715A4-BF0F-4EBA-9AF7-E38BBD888ADC}"/>
                </a:ext>
              </a:extLst>
            </p:cNvPr>
            <p:cNvSpPr/>
            <p:nvPr/>
          </p:nvSpPr>
          <p:spPr>
            <a:xfrm rot="10968429">
              <a:off x="1799574" y="3505022"/>
              <a:ext cx="124638" cy="18211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450" dirty="0"/>
                <a:t>A</a:t>
              </a:r>
            </a:p>
          </p:txBody>
        </p:sp>
        <p:cxnSp>
          <p:nvCxnSpPr>
            <p:cNvPr id="6" name="Connecteur droit avec flèche 5">
              <a:extLst>
                <a:ext uri="{FF2B5EF4-FFF2-40B4-BE49-F238E27FC236}">
                  <a16:creationId xmlns:a16="http://schemas.microsoft.com/office/drawing/2014/main" id="{3A1A4329-BE8B-420C-AD07-B14367F9C5AB}"/>
                </a:ext>
              </a:extLst>
            </p:cNvPr>
            <p:cNvCxnSpPr>
              <a:cxnSpLocks/>
              <a:stCxn id="5" idx="4"/>
            </p:cNvCxnSpPr>
            <p:nvPr/>
          </p:nvCxnSpPr>
          <p:spPr>
            <a:xfrm rot="10968429">
              <a:off x="1843728" y="3305115"/>
              <a:ext cx="24104" cy="199206"/>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6" name="Groupe 15">
            <a:extLst>
              <a:ext uri="{FF2B5EF4-FFF2-40B4-BE49-F238E27FC236}">
                <a16:creationId xmlns:a16="http://schemas.microsoft.com/office/drawing/2014/main" id="{50604C5D-A11A-49CA-9729-47D4E4C0B1E5}"/>
              </a:ext>
            </a:extLst>
          </p:cNvPr>
          <p:cNvGrpSpPr/>
          <p:nvPr/>
        </p:nvGrpSpPr>
        <p:grpSpPr>
          <a:xfrm>
            <a:off x="5570697" y="3317380"/>
            <a:ext cx="114300" cy="223241"/>
            <a:chOff x="1771651" y="3335511"/>
            <a:chExt cx="152400" cy="350664"/>
          </a:xfrm>
        </p:grpSpPr>
        <p:sp>
          <p:nvSpPr>
            <p:cNvPr id="17" name="Ellipse 16">
              <a:extLst>
                <a:ext uri="{FF2B5EF4-FFF2-40B4-BE49-F238E27FC236}">
                  <a16:creationId xmlns:a16="http://schemas.microsoft.com/office/drawing/2014/main" id="{5D790D85-9556-4B18-A215-DDF3AE7D1A69}"/>
                </a:ext>
              </a:extLst>
            </p:cNvPr>
            <p:cNvSpPr/>
            <p:nvPr/>
          </p:nvSpPr>
          <p:spPr>
            <a:xfrm>
              <a:off x="1771651" y="3514725"/>
              <a:ext cx="152400" cy="171450"/>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525" dirty="0"/>
                <a:t>B</a:t>
              </a:r>
            </a:p>
          </p:txBody>
        </p:sp>
        <p:cxnSp>
          <p:nvCxnSpPr>
            <p:cNvPr id="18" name="Connecteur droit avec flèche 17">
              <a:extLst>
                <a:ext uri="{FF2B5EF4-FFF2-40B4-BE49-F238E27FC236}">
                  <a16:creationId xmlns:a16="http://schemas.microsoft.com/office/drawing/2014/main" id="{A9773776-F212-418F-92FA-B5F97A20680B}"/>
                </a:ext>
              </a:extLst>
            </p:cNvPr>
            <p:cNvCxnSpPr>
              <a:cxnSpLocks/>
              <a:stCxn id="17" idx="0"/>
            </p:cNvCxnSpPr>
            <p:nvPr/>
          </p:nvCxnSpPr>
          <p:spPr>
            <a:xfrm flipV="1">
              <a:off x="1847851" y="3335511"/>
              <a:ext cx="0" cy="17921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eur droit avec flèche 19">
            <a:extLst>
              <a:ext uri="{FF2B5EF4-FFF2-40B4-BE49-F238E27FC236}">
                <a16:creationId xmlns:a16="http://schemas.microsoft.com/office/drawing/2014/main" id="{C3A32052-E9E5-456F-ABAB-1A31DB2A0563}"/>
              </a:ext>
            </a:extLst>
          </p:cNvPr>
          <p:cNvCxnSpPr>
            <a:cxnSpLocks/>
            <a:stCxn id="17" idx="1"/>
          </p:cNvCxnSpPr>
          <p:nvPr/>
        </p:nvCxnSpPr>
        <p:spPr>
          <a:xfrm flipH="1" flipV="1">
            <a:off x="5468900" y="3317380"/>
            <a:ext cx="118536" cy="13007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824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id="{9B787FBD-DFC8-4438-8700-30F21C58DDB2}"/>
              </a:ext>
            </a:extLst>
          </p:cNvPr>
          <p:cNvSpPr>
            <a:spLocks noGrp="1"/>
          </p:cNvSpPr>
          <p:nvPr>
            <p:ph idx="1"/>
          </p:nvPr>
        </p:nvSpPr>
        <p:spPr/>
        <p:txBody>
          <a:bodyPr>
            <a:normAutofit/>
          </a:bodyPr>
          <a:lstStyle/>
          <a:p>
            <a:r>
              <a:rPr lang="fr-FR" sz="2100" dirty="0"/>
              <a:t>La section WHERE d’une requête permet de limiter la portée d’une requête ou de lié des champs </a:t>
            </a:r>
          </a:p>
          <a:p>
            <a:r>
              <a:rPr lang="fr-FR" sz="2100" dirty="0"/>
              <a:t>Il est constituer de :</a:t>
            </a:r>
          </a:p>
          <a:p>
            <a:pPr lvl="1"/>
            <a:r>
              <a:rPr lang="fr-FR" sz="1800" dirty="0"/>
              <a:t>Jointure de tables :</a:t>
            </a:r>
          </a:p>
          <a:p>
            <a:pPr marL="342900" lvl="1" indent="0" algn="ctr">
              <a:buNone/>
            </a:pPr>
            <a:r>
              <a:rPr lang="fr-FR" sz="1800" b="1" dirty="0"/>
              <a:t>SELECT * FROM </a:t>
            </a:r>
            <a:r>
              <a:rPr lang="fr-FR" sz="1800" dirty="0"/>
              <a:t>client C, acheter A ,produit P </a:t>
            </a:r>
            <a:r>
              <a:rPr lang="fr-FR" sz="1800" b="1" dirty="0"/>
              <a:t>WHERE</a:t>
            </a:r>
          </a:p>
          <a:p>
            <a:pPr marL="342900" lvl="1" indent="0" algn="ctr">
              <a:buNone/>
            </a:pPr>
            <a:r>
              <a:rPr lang="fr-FR" sz="1800" dirty="0">
                <a:highlight>
                  <a:srgbClr val="FFFF00"/>
                </a:highlight>
              </a:rPr>
              <a:t>C.idclient </a:t>
            </a:r>
            <a:r>
              <a:rPr lang="fr-FR" sz="1800" b="1" dirty="0">
                <a:highlight>
                  <a:srgbClr val="FFFF00"/>
                </a:highlight>
              </a:rPr>
              <a:t>=</a:t>
            </a:r>
            <a:r>
              <a:rPr lang="fr-FR" sz="1800" dirty="0">
                <a:highlight>
                  <a:srgbClr val="FFFF00"/>
                </a:highlight>
              </a:rPr>
              <a:t> A.idclient  </a:t>
            </a:r>
            <a:r>
              <a:rPr lang="fr-FR" sz="1800" dirty="0"/>
              <a:t>AND </a:t>
            </a:r>
            <a:r>
              <a:rPr lang="fr-FR" sz="1800" dirty="0">
                <a:highlight>
                  <a:srgbClr val="FF00FF"/>
                </a:highlight>
              </a:rPr>
              <a:t>P.idproduit</a:t>
            </a:r>
            <a:r>
              <a:rPr lang="fr-FR" sz="1800" b="1" dirty="0">
                <a:highlight>
                  <a:srgbClr val="FF00FF"/>
                </a:highlight>
              </a:rPr>
              <a:t>=</a:t>
            </a:r>
            <a:r>
              <a:rPr lang="fr-FR" sz="1800" dirty="0">
                <a:highlight>
                  <a:srgbClr val="FF00FF"/>
                </a:highlight>
              </a:rPr>
              <a:t> A.idproduit</a:t>
            </a:r>
          </a:p>
          <a:p>
            <a:pPr lvl="1"/>
            <a:endParaRPr lang="fr-FR" sz="1800" dirty="0"/>
          </a:p>
          <a:p>
            <a:pPr lvl="1"/>
            <a:r>
              <a:rPr lang="fr-FR" sz="1800" dirty="0"/>
              <a:t>Les jointures peuvent prendre </a:t>
            </a:r>
          </a:p>
          <a:p>
            <a:pPr marL="342900" lvl="1" indent="0">
              <a:buNone/>
            </a:pPr>
            <a:r>
              <a:rPr lang="fr-FR" sz="1800" dirty="0"/>
              <a:t>d’autres formes avec </a:t>
            </a:r>
            <a:r>
              <a:rPr lang="fr-FR" sz="1800" b="1" dirty="0"/>
              <a:t>JOIN</a:t>
            </a:r>
            <a:r>
              <a:rPr lang="fr-FR" sz="1800" dirty="0"/>
              <a:t>, </a:t>
            </a:r>
            <a:r>
              <a:rPr lang="fr-FR" sz="900" dirty="0"/>
              <a:t>voir la doc </a:t>
            </a:r>
          </a:p>
        </p:txBody>
      </p:sp>
      <p:grpSp>
        <p:nvGrpSpPr>
          <p:cNvPr id="36" name="Groupe 35">
            <a:extLst>
              <a:ext uri="{FF2B5EF4-FFF2-40B4-BE49-F238E27FC236}">
                <a16:creationId xmlns:a16="http://schemas.microsoft.com/office/drawing/2014/main" id="{A4227940-61EB-4C73-8592-8A69011E225E}"/>
              </a:ext>
            </a:extLst>
          </p:cNvPr>
          <p:cNvGrpSpPr/>
          <p:nvPr/>
        </p:nvGrpSpPr>
        <p:grpSpPr>
          <a:xfrm>
            <a:off x="4705351" y="3838576"/>
            <a:ext cx="4038629" cy="1840706"/>
            <a:chOff x="6273800" y="3975100"/>
            <a:chExt cx="5384839" cy="2454275"/>
          </a:xfrm>
        </p:grpSpPr>
        <p:grpSp>
          <p:nvGrpSpPr>
            <p:cNvPr id="13" name="Groupe 12">
              <a:extLst>
                <a:ext uri="{FF2B5EF4-FFF2-40B4-BE49-F238E27FC236}">
                  <a16:creationId xmlns:a16="http://schemas.microsoft.com/office/drawing/2014/main" id="{F2509E60-E912-4F99-880C-E3D45C1FDDE0}"/>
                </a:ext>
              </a:extLst>
            </p:cNvPr>
            <p:cNvGrpSpPr/>
            <p:nvPr/>
          </p:nvGrpSpPr>
          <p:grpSpPr>
            <a:xfrm>
              <a:off x="6273800" y="3975100"/>
              <a:ext cx="5384839" cy="2454275"/>
              <a:chOff x="6334126" y="4429125"/>
              <a:chExt cx="5476914" cy="1951244"/>
            </a:xfrm>
          </p:grpSpPr>
          <p:sp>
            <p:nvSpPr>
              <p:cNvPr id="14" name="Rectangle : coins arrondis 13">
                <a:extLst>
                  <a:ext uri="{FF2B5EF4-FFF2-40B4-BE49-F238E27FC236}">
                    <a16:creationId xmlns:a16="http://schemas.microsoft.com/office/drawing/2014/main" id="{113519F2-B1CA-45FB-930F-D695ADAAAC9D}"/>
                  </a:ext>
                </a:extLst>
              </p:cNvPr>
              <p:cNvSpPr/>
              <p:nvPr/>
            </p:nvSpPr>
            <p:spPr>
              <a:xfrm>
                <a:off x="6334126" y="4429125"/>
                <a:ext cx="5476914" cy="19512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sz="1350" dirty="0"/>
                  <a:t>Base magasin</a:t>
                </a:r>
              </a:p>
            </p:txBody>
          </p:sp>
          <p:grpSp>
            <p:nvGrpSpPr>
              <p:cNvPr id="15" name="Groupe 14">
                <a:extLst>
                  <a:ext uri="{FF2B5EF4-FFF2-40B4-BE49-F238E27FC236}">
                    <a16:creationId xmlns:a16="http://schemas.microsoft.com/office/drawing/2014/main" id="{73C04BC2-D4E8-4319-B48C-C2DA2A80636B}"/>
                  </a:ext>
                </a:extLst>
              </p:cNvPr>
              <p:cNvGrpSpPr/>
              <p:nvPr/>
            </p:nvGrpSpPr>
            <p:grpSpPr>
              <a:xfrm>
                <a:off x="6648410" y="4743449"/>
                <a:ext cx="4943376" cy="1242115"/>
                <a:chOff x="6648410" y="4743449"/>
                <a:chExt cx="4943376" cy="1242115"/>
              </a:xfrm>
            </p:grpSpPr>
            <p:grpSp>
              <p:nvGrpSpPr>
                <p:cNvPr id="21" name="Groupe 20">
                  <a:extLst>
                    <a:ext uri="{FF2B5EF4-FFF2-40B4-BE49-F238E27FC236}">
                      <a16:creationId xmlns:a16="http://schemas.microsoft.com/office/drawing/2014/main" id="{C997C92B-1B08-42CD-B067-6D6739452732}"/>
                    </a:ext>
                  </a:extLst>
                </p:cNvPr>
                <p:cNvGrpSpPr/>
                <p:nvPr/>
              </p:nvGrpSpPr>
              <p:grpSpPr>
                <a:xfrm>
                  <a:off x="6648410" y="4752975"/>
                  <a:ext cx="4943376" cy="1232589"/>
                  <a:chOff x="595293" y="5324475"/>
                  <a:chExt cx="6786582" cy="1232589"/>
                </a:xfrm>
              </p:grpSpPr>
              <p:sp>
                <p:nvSpPr>
                  <p:cNvPr id="26" name="Rectangle 25">
                    <a:extLst>
                      <a:ext uri="{FF2B5EF4-FFF2-40B4-BE49-F238E27FC236}">
                        <a16:creationId xmlns:a16="http://schemas.microsoft.com/office/drawing/2014/main" id="{AB54624B-10F1-4B20-8FCC-1DBBDBEB9D42}"/>
                      </a:ext>
                    </a:extLst>
                  </p:cNvPr>
                  <p:cNvSpPr/>
                  <p:nvPr/>
                </p:nvSpPr>
                <p:spPr>
                  <a:xfrm>
                    <a:off x="595293" y="5324475"/>
                    <a:ext cx="2190750" cy="1232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Client</a:t>
                    </a:r>
                  </a:p>
                </p:txBody>
              </p:sp>
              <p:sp>
                <p:nvSpPr>
                  <p:cNvPr id="27" name="Rectangle 26">
                    <a:extLst>
                      <a:ext uri="{FF2B5EF4-FFF2-40B4-BE49-F238E27FC236}">
                        <a16:creationId xmlns:a16="http://schemas.microsoft.com/office/drawing/2014/main" id="{F754C5F4-77CD-43C3-AAE5-DBF1C2043F62}"/>
                      </a:ext>
                    </a:extLst>
                  </p:cNvPr>
                  <p:cNvSpPr/>
                  <p:nvPr/>
                </p:nvSpPr>
                <p:spPr>
                  <a:xfrm>
                    <a:off x="5191125" y="5324475"/>
                    <a:ext cx="2190750" cy="12325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sz="1350" dirty="0"/>
                      <a:t>Produit</a:t>
                    </a:r>
                  </a:p>
                </p:txBody>
              </p:sp>
              <p:cxnSp>
                <p:nvCxnSpPr>
                  <p:cNvPr id="28" name="Connecteur droit 27">
                    <a:extLst>
                      <a:ext uri="{FF2B5EF4-FFF2-40B4-BE49-F238E27FC236}">
                        <a16:creationId xmlns:a16="http://schemas.microsoft.com/office/drawing/2014/main" id="{DD9171B7-68C2-415F-8F16-BB9A0DFE09EA}"/>
                      </a:ext>
                    </a:extLst>
                  </p:cNvPr>
                  <p:cNvCxnSpPr>
                    <a:cxnSpLocks/>
                  </p:cNvCxnSpPr>
                  <p:nvPr/>
                </p:nvCxnSpPr>
                <p:spPr>
                  <a:xfrm>
                    <a:off x="595293" y="56407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eur droit 28">
                    <a:extLst>
                      <a:ext uri="{FF2B5EF4-FFF2-40B4-BE49-F238E27FC236}">
                        <a16:creationId xmlns:a16="http://schemas.microsoft.com/office/drawing/2014/main" id="{BC9416F6-499D-4C6E-BCC2-C5ECD5E86754}"/>
                      </a:ext>
                    </a:extLst>
                  </p:cNvPr>
                  <p:cNvCxnSpPr>
                    <a:cxnSpLocks/>
                  </p:cNvCxnSpPr>
                  <p:nvPr/>
                </p:nvCxnSpPr>
                <p:spPr>
                  <a:xfrm>
                    <a:off x="5191125" y="5640700"/>
                    <a:ext cx="2190750" cy="0"/>
                  </a:xfrm>
                  <a:prstGeom prst="line">
                    <a:avLst/>
                  </a:prstGeom>
                </p:spPr>
                <p:style>
                  <a:lnRef idx="3">
                    <a:schemeClr val="accent5"/>
                  </a:lnRef>
                  <a:fillRef idx="0">
                    <a:schemeClr val="accent5"/>
                  </a:fillRef>
                  <a:effectRef idx="2">
                    <a:schemeClr val="accent5"/>
                  </a:effectRef>
                  <a:fontRef idx="minor">
                    <a:schemeClr val="tx1"/>
                  </a:fontRef>
                </p:style>
              </p:cxnSp>
              <p:sp>
                <p:nvSpPr>
                  <p:cNvPr id="30" name="ZoneTexte 29">
                    <a:extLst>
                      <a:ext uri="{FF2B5EF4-FFF2-40B4-BE49-F238E27FC236}">
                        <a16:creationId xmlns:a16="http://schemas.microsoft.com/office/drawing/2014/main" id="{68C4D267-0338-45BC-8C63-390D1F2822D8}"/>
                      </a:ext>
                    </a:extLst>
                  </p:cNvPr>
                  <p:cNvSpPr txBox="1"/>
                  <p:nvPr/>
                </p:nvSpPr>
                <p:spPr>
                  <a:xfrm>
                    <a:off x="666750" y="5791200"/>
                    <a:ext cx="1962148" cy="440449"/>
                  </a:xfrm>
                  <a:prstGeom prst="rect">
                    <a:avLst/>
                  </a:prstGeom>
                  <a:noFill/>
                </p:spPr>
                <p:txBody>
                  <a:bodyPr wrap="square" rtlCol="0">
                    <a:spAutoFit/>
                  </a:bodyPr>
                  <a:lstStyle/>
                  <a:p>
                    <a:r>
                      <a:rPr lang="fr-FR" sz="1050" b="1" u="sng" dirty="0">
                        <a:solidFill>
                          <a:schemeClr val="bg1"/>
                        </a:solidFill>
                      </a:rPr>
                      <a:t>IdClient</a:t>
                    </a:r>
                  </a:p>
                  <a:p>
                    <a:r>
                      <a:rPr lang="fr-FR" sz="1050" dirty="0">
                        <a:solidFill>
                          <a:schemeClr val="bg1"/>
                        </a:solidFill>
                      </a:rPr>
                      <a:t>Nom, …</a:t>
                    </a:r>
                  </a:p>
                </p:txBody>
              </p:sp>
              <p:sp>
                <p:nvSpPr>
                  <p:cNvPr id="31" name="ZoneTexte 30">
                    <a:extLst>
                      <a:ext uri="{FF2B5EF4-FFF2-40B4-BE49-F238E27FC236}">
                        <a16:creationId xmlns:a16="http://schemas.microsoft.com/office/drawing/2014/main" id="{A141EB32-88C5-4BB3-B373-458D5C40E752}"/>
                      </a:ext>
                    </a:extLst>
                  </p:cNvPr>
                  <p:cNvSpPr txBox="1"/>
                  <p:nvPr/>
                </p:nvSpPr>
                <p:spPr>
                  <a:xfrm>
                    <a:off x="5314950" y="5791200"/>
                    <a:ext cx="1962148" cy="440449"/>
                  </a:xfrm>
                  <a:prstGeom prst="rect">
                    <a:avLst/>
                  </a:prstGeom>
                  <a:noFill/>
                </p:spPr>
                <p:txBody>
                  <a:bodyPr wrap="square" rtlCol="0">
                    <a:spAutoFit/>
                  </a:bodyPr>
                  <a:lstStyle/>
                  <a:p>
                    <a:r>
                      <a:rPr lang="fr-FR" sz="1050" b="1" u="sng" dirty="0">
                        <a:solidFill>
                          <a:schemeClr val="bg1"/>
                        </a:solidFill>
                      </a:rPr>
                      <a:t>idProduit</a:t>
                    </a:r>
                  </a:p>
                  <a:p>
                    <a:r>
                      <a:rPr lang="fr-FR" sz="1050" dirty="0">
                        <a:solidFill>
                          <a:schemeClr val="bg1"/>
                        </a:solidFill>
                      </a:rPr>
                      <a:t>Nom, …</a:t>
                    </a:r>
                  </a:p>
                </p:txBody>
              </p:sp>
            </p:grpSp>
            <p:grpSp>
              <p:nvGrpSpPr>
                <p:cNvPr id="22" name="Groupe 21">
                  <a:extLst>
                    <a:ext uri="{FF2B5EF4-FFF2-40B4-BE49-F238E27FC236}">
                      <a16:creationId xmlns:a16="http://schemas.microsoft.com/office/drawing/2014/main" id="{A7BCFAAD-78A3-4B53-AF60-5A812BFD8943}"/>
                    </a:ext>
                  </a:extLst>
                </p:cNvPr>
                <p:cNvGrpSpPr/>
                <p:nvPr/>
              </p:nvGrpSpPr>
              <p:grpSpPr>
                <a:xfrm>
                  <a:off x="8314736" y="4743449"/>
                  <a:ext cx="1595752" cy="1232589"/>
                  <a:chOff x="6800810" y="4905375"/>
                  <a:chExt cx="1595752" cy="1232589"/>
                </a:xfrm>
              </p:grpSpPr>
              <p:sp>
                <p:nvSpPr>
                  <p:cNvPr id="23" name="Rectangle 22">
                    <a:extLst>
                      <a:ext uri="{FF2B5EF4-FFF2-40B4-BE49-F238E27FC236}">
                        <a16:creationId xmlns:a16="http://schemas.microsoft.com/office/drawing/2014/main" id="{EF1BEF36-D5FD-4F97-AA13-472DEC62581E}"/>
                      </a:ext>
                    </a:extLst>
                  </p:cNvPr>
                  <p:cNvSpPr/>
                  <p:nvPr/>
                </p:nvSpPr>
                <p:spPr>
                  <a:xfrm>
                    <a:off x="6800810" y="4905375"/>
                    <a:ext cx="1595752" cy="123258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sz="1350" dirty="0"/>
                      <a:t>Acheter</a:t>
                    </a:r>
                  </a:p>
                </p:txBody>
              </p:sp>
              <p:cxnSp>
                <p:nvCxnSpPr>
                  <p:cNvPr id="24" name="Connecteur droit 23">
                    <a:extLst>
                      <a:ext uri="{FF2B5EF4-FFF2-40B4-BE49-F238E27FC236}">
                        <a16:creationId xmlns:a16="http://schemas.microsoft.com/office/drawing/2014/main" id="{52F92365-C2A7-41F1-96CA-725A402955CF}"/>
                      </a:ext>
                    </a:extLst>
                  </p:cNvPr>
                  <p:cNvCxnSpPr>
                    <a:cxnSpLocks/>
                  </p:cNvCxnSpPr>
                  <p:nvPr/>
                </p:nvCxnSpPr>
                <p:spPr>
                  <a:xfrm>
                    <a:off x="6800810" y="5247233"/>
                    <a:ext cx="1595752" cy="0"/>
                  </a:xfrm>
                  <a:prstGeom prst="line">
                    <a:avLst/>
                  </a:prstGeom>
                </p:spPr>
                <p:style>
                  <a:lnRef idx="3">
                    <a:schemeClr val="accent3"/>
                  </a:lnRef>
                  <a:fillRef idx="0">
                    <a:schemeClr val="accent3"/>
                  </a:fillRef>
                  <a:effectRef idx="2">
                    <a:schemeClr val="accent3"/>
                  </a:effectRef>
                  <a:fontRef idx="minor">
                    <a:schemeClr val="tx1"/>
                  </a:fontRef>
                </p:style>
              </p:cxnSp>
              <p:sp>
                <p:nvSpPr>
                  <p:cNvPr id="25" name="ZoneTexte 24">
                    <a:extLst>
                      <a:ext uri="{FF2B5EF4-FFF2-40B4-BE49-F238E27FC236}">
                        <a16:creationId xmlns:a16="http://schemas.microsoft.com/office/drawing/2014/main" id="{22C93C3A-1875-4332-BE72-802C3195DD5D}"/>
                      </a:ext>
                    </a:extLst>
                  </p:cNvPr>
                  <p:cNvSpPr txBox="1"/>
                  <p:nvPr/>
                </p:nvSpPr>
                <p:spPr>
                  <a:xfrm>
                    <a:off x="6852860" y="5372100"/>
                    <a:ext cx="1429237" cy="611736"/>
                  </a:xfrm>
                  <a:prstGeom prst="rect">
                    <a:avLst/>
                  </a:prstGeom>
                  <a:noFill/>
                </p:spPr>
                <p:txBody>
                  <a:bodyPr wrap="square" rtlCol="0">
                    <a:spAutoFit/>
                  </a:bodyPr>
                  <a:lstStyle/>
                  <a:p>
                    <a:r>
                      <a:rPr lang="fr-FR" sz="1050" b="1" u="sng" dirty="0">
                        <a:solidFill>
                          <a:schemeClr val="bg1"/>
                        </a:solidFill>
                      </a:rPr>
                      <a:t>#IdClient</a:t>
                    </a:r>
                  </a:p>
                  <a:p>
                    <a:r>
                      <a:rPr lang="fr-FR" sz="1050" b="1" u="sng" dirty="0">
                        <a:solidFill>
                          <a:schemeClr val="bg1"/>
                        </a:solidFill>
                      </a:rPr>
                      <a:t>#idProduit,</a:t>
                    </a:r>
                  </a:p>
                  <a:p>
                    <a:r>
                      <a:rPr lang="fr-FR" sz="1050" dirty="0">
                        <a:solidFill>
                          <a:schemeClr val="bg1"/>
                        </a:solidFill>
                      </a:rPr>
                      <a:t>dateAchat</a:t>
                    </a:r>
                  </a:p>
                </p:txBody>
              </p:sp>
            </p:grpSp>
          </p:grpSp>
          <p:sp>
            <p:nvSpPr>
              <p:cNvPr id="19" name="ZoneTexte 18">
                <a:extLst>
                  <a:ext uri="{FF2B5EF4-FFF2-40B4-BE49-F238E27FC236}">
                    <a16:creationId xmlns:a16="http://schemas.microsoft.com/office/drawing/2014/main" id="{50DA56CC-904A-49D7-B1C9-A67D33DBA3F2}"/>
                  </a:ext>
                </a:extLst>
              </p:cNvPr>
              <p:cNvSpPr txBox="1"/>
              <p:nvPr/>
            </p:nvSpPr>
            <p:spPr>
              <a:xfrm>
                <a:off x="6648410" y="4454260"/>
                <a:ext cx="4943376" cy="269164"/>
              </a:xfrm>
              <a:prstGeom prst="rect">
                <a:avLst/>
              </a:prstGeom>
              <a:noFill/>
            </p:spPr>
            <p:txBody>
              <a:bodyPr wrap="square" rtlCol="0">
                <a:spAutoFit/>
              </a:bodyPr>
              <a:lstStyle/>
              <a:p>
                <a:pPr algn="ctr"/>
                <a:r>
                  <a:rPr lang="fr-FR" sz="1050" dirty="0">
                    <a:solidFill>
                      <a:schemeClr val="bg1"/>
                    </a:solidFill>
                  </a:rPr>
                  <a:t>Tables SQL</a:t>
                </a:r>
              </a:p>
            </p:txBody>
          </p:sp>
        </p:grpSp>
        <p:cxnSp>
          <p:nvCxnSpPr>
            <p:cNvPr id="10" name="Connecteur droit avec flèche 9">
              <a:extLst>
                <a:ext uri="{FF2B5EF4-FFF2-40B4-BE49-F238E27FC236}">
                  <a16:creationId xmlns:a16="http://schemas.microsoft.com/office/drawing/2014/main" id="{F675C2BB-F101-4073-B870-046005B8889C}"/>
                </a:ext>
              </a:extLst>
            </p:cNvPr>
            <p:cNvCxnSpPr>
              <a:cxnSpLocks/>
            </p:cNvCxnSpPr>
            <p:nvPr/>
          </p:nvCxnSpPr>
          <p:spPr>
            <a:xfrm>
              <a:off x="7446114" y="5140960"/>
              <a:ext cx="826174" cy="14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id="{93396682-8D0B-41D9-BC26-B2AB46185C56}"/>
                </a:ext>
              </a:extLst>
            </p:cNvPr>
            <p:cNvCxnSpPr>
              <a:cxnSpLocks/>
            </p:cNvCxnSpPr>
            <p:nvPr/>
          </p:nvCxnSpPr>
          <p:spPr>
            <a:xfrm flipH="1">
              <a:off x="9280818" y="5164189"/>
              <a:ext cx="682006" cy="1485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39" name="Connecteur droit avec flèche 38">
            <a:extLst>
              <a:ext uri="{FF2B5EF4-FFF2-40B4-BE49-F238E27FC236}">
                <a16:creationId xmlns:a16="http://schemas.microsoft.com/office/drawing/2014/main" id="{64133001-DD05-47B1-AA90-5A518085964C}"/>
              </a:ext>
            </a:extLst>
          </p:cNvPr>
          <p:cNvCxnSpPr/>
          <p:nvPr/>
        </p:nvCxnSpPr>
        <p:spPr>
          <a:xfrm>
            <a:off x="5962650" y="3724275"/>
            <a:ext cx="1295473" cy="10061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Connecteur droit avec flèche 39">
            <a:extLst>
              <a:ext uri="{FF2B5EF4-FFF2-40B4-BE49-F238E27FC236}">
                <a16:creationId xmlns:a16="http://schemas.microsoft.com/office/drawing/2014/main" id="{7F39F9FF-F237-4022-B342-DEA8007D4595}"/>
              </a:ext>
            </a:extLst>
          </p:cNvPr>
          <p:cNvCxnSpPr>
            <a:cxnSpLocks/>
          </p:cNvCxnSpPr>
          <p:nvPr/>
        </p:nvCxnSpPr>
        <p:spPr>
          <a:xfrm>
            <a:off x="3333750" y="3781425"/>
            <a:ext cx="2543248" cy="89181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845686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60701-25B6-4EEF-9BC6-D6630F082EC4}"/>
              </a:ext>
            </a:extLst>
          </p:cNvPr>
          <p:cNvSpPr>
            <a:spLocks noGrp="1"/>
          </p:cNvSpPr>
          <p:nvPr>
            <p:ph type="title"/>
          </p:nvPr>
        </p:nvSpPr>
        <p:spPr/>
        <p:txBody>
          <a:bodyPr/>
          <a:lstStyle/>
          <a:p>
            <a:r>
              <a:rPr lang="fr-FR" dirty="0"/>
              <a:t>SQLite</a:t>
            </a:r>
          </a:p>
        </p:txBody>
      </p:sp>
      <p:sp>
        <p:nvSpPr>
          <p:cNvPr id="3" name="Espace réservé du contenu 2">
            <a:extLst>
              <a:ext uri="{FF2B5EF4-FFF2-40B4-BE49-F238E27FC236}">
                <a16:creationId xmlns:a16="http://schemas.microsoft.com/office/drawing/2014/main" id="{41537083-3B28-49EF-BC6B-AF35D054B75E}"/>
              </a:ext>
            </a:extLst>
          </p:cNvPr>
          <p:cNvSpPr>
            <a:spLocks noGrp="1"/>
          </p:cNvSpPr>
          <p:nvPr>
            <p:ph idx="1"/>
          </p:nvPr>
        </p:nvSpPr>
        <p:spPr/>
        <p:txBody>
          <a:bodyPr>
            <a:normAutofit/>
          </a:bodyPr>
          <a:lstStyle/>
          <a:p>
            <a:r>
              <a:rPr lang="fr-FR" dirty="0"/>
              <a:t>Ouverture d’une base de données</a:t>
            </a:r>
          </a:p>
          <a:p>
            <a:pPr lvl="7"/>
            <a:r>
              <a:rPr lang="fr-FR" dirty="0"/>
              <a:t>Websql.js</a:t>
            </a:r>
          </a:p>
          <a:p>
            <a:pPr marL="396875" lvl="7" indent="0">
              <a:buNone/>
            </a:pPr>
            <a:r>
              <a:rPr lang="fr-FR" b="0" dirty="0">
                <a:solidFill>
                  <a:srgbClr val="E06C75"/>
                </a:solidFill>
                <a:effectLst/>
                <a:latin typeface="Consolas" panose="020B0609020204030204" pitchFamily="49" charset="0"/>
              </a:rPr>
              <a:t>Var </a:t>
            </a:r>
            <a:r>
              <a:rPr lang="fr-FR" b="0" dirty="0" err="1">
                <a:solidFill>
                  <a:srgbClr val="E06C75"/>
                </a:solidFill>
                <a:effectLst/>
                <a:latin typeface="Consolas" panose="020B0609020204030204" pitchFamily="49" charset="0"/>
              </a:rPr>
              <a:t>db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openDatabase</a:t>
            </a:r>
            <a:r>
              <a:rPr lang="fr-FR" b="0" dirty="0">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nom_de_la_bdd</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version_de_la_base_de_données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commentaire_de_la_base_de_données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la_taille_estimé</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entier</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p:txBody>
      </p:sp>
    </p:spTree>
    <p:extLst>
      <p:ext uri="{BB962C8B-B14F-4D97-AF65-F5344CB8AC3E}">
        <p14:creationId xmlns:p14="http://schemas.microsoft.com/office/powerpoint/2010/main" val="31854272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DF346F-EEF9-4B88-9A2B-29E47F507B76}"/>
              </a:ext>
            </a:extLst>
          </p:cNvPr>
          <p:cNvSpPr>
            <a:spLocks noGrp="1"/>
          </p:cNvSpPr>
          <p:nvPr>
            <p:ph type="title"/>
          </p:nvPr>
        </p:nvSpPr>
        <p:spPr/>
        <p:txBody>
          <a:bodyPr/>
          <a:lstStyle/>
          <a:p>
            <a:r>
              <a:rPr lang="fr-FR" dirty="0" err="1"/>
              <a:t>webSQL</a:t>
            </a:r>
            <a:r>
              <a:rPr lang="fr-FR" dirty="0"/>
              <a:t> transaction</a:t>
            </a:r>
          </a:p>
        </p:txBody>
      </p:sp>
      <p:sp>
        <p:nvSpPr>
          <p:cNvPr id="3" name="Espace réservé du contenu 2">
            <a:extLst>
              <a:ext uri="{FF2B5EF4-FFF2-40B4-BE49-F238E27FC236}">
                <a16:creationId xmlns:a16="http://schemas.microsoft.com/office/drawing/2014/main" id="{64C3265D-27BC-4D01-8981-B77432BFAF50}"/>
              </a:ext>
            </a:extLst>
          </p:cNvPr>
          <p:cNvSpPr>
            <a:spLocks noGrp="1"/>
          </p:cNvSpPr>
          <p:nvPr>
            <p:ph idx="1"/>
          </p:nvPr>
        </p:nvSpPr>
        <p:spPr/>
        <p:txBody>
          <a:bodyPr>
            <a:normAutofit lnSpcReduction="10000"/>
          </a:bodyPr>
          <a:lstStyle/>
          <a:p>
            <a:r>
              <a:rPr lang="fr-FR" dirty="0"/>
              <a:t>Pour effectuer une transaction il existe 2 fonctions</a:t>
            </a:r>
          </a:p>
          <a:p>
            <a:pPr lvl="1"/>
            <a:r>
              <a:rPr lang="fr-FR" dirty="0"/>
              <a:t>Pour l’écriture de valeur sans récupération d’info</a:t>
            </a:r>
            <a:r>
              <a:rPr lang="fr-FR" sz="1600" dirty="0"/>
              <a:t>(</a:t>
            </a:r>
            <a:r>
              <a:rPr lang="fr-FR" sz="1600" dirty="0" err="1"/>
              <a:t>success</a:t>
            </a:r>
            <a:r>
              <a:rPr lang="fr-FR" sz="1600" dirty="0"/>
              <a:t> est optionnel)</a:t>
            </a:r>
          </a:p>
          <a:p>
            <a:pPr marL="0" indent="0">
              <a:buNone/>
            </a:pPr>
            <a:r>
              <a:rPr lang="fr-FR" sz="2400" b="0" dirty="0">
                <a:solidFill>
                  <a:srgbClr val="E06C75"/>
                </a:solidFill>
                <a:effectLst/>
                <a:latin typeface="Consolas" panose="020B0609020204030204" pitchFamily="49" charset="0"/>
              </a:rPr>
              <a:t>	</a:t>
            </a:r>
            <a:r>
              <a:rPr lang="fr-FR" sz="2400" b="0" dirty="0" err="1">
                <a:solidFill>
                  <a:srgbClr val="E06C75"/>
                </a:solidFill>
                <a:effectLst/>
                <a:latin typeface="Consolas" panose="020B0609020204030204" pitchFamily="49" charset="0"/>
              </a:rPr>
              <a:t>db</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transaction</a:t>
            </a:r>
            <a:r>
              <a:rPr lang="fr-FR" sz="2400" b="0" dirty="0">
                <a:solidFill>
                  <a:srgbClr val="ABB2BF"/>
                </a:solidFill>
                <a:effectLst/>
                <a:latin typeface="Consolas" panose="020B0609020204030204" pitchFamily="49" charset="0"/>
              </a:rPr>
              <a:t>(</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a:t>
            </a:r>
            <a:r>
              <a:rPr lang="fr-FR" sz="2400" b="0" i="1" dirty="0" err="1">
                <a:solidFill>
                  <a:srgbClr val="E06C75"/>
                </a:solidFill>
                <a:effectLst/>
                <a:latin typeface="Consolas" panose="020B0609020204030204" pitchFamily="49" charset="0"/>
              </a:rPr>
              <a:t>tx</a:t>
            </a:r>
            <a:r>
              <a:rPr lang="fr-FR" sz="2400" b="0" dirty="0">
                <a:solidFill>
                  <a:srgbClr val="ABB2BF"/>
                </a:solidFill>
                <a:effectLst/>
                <a:latin typeface="Consolas" panose="020B0609020204030204" pitchFamily="49" charset="0"/>
              </a:rPr>
              <a:t>) { … }, </a:t>
            </a:r>
          </a:p>
          <a:p>
            <a:pPr marL="0" indent="0">
              <a:buNone/>
            </a:pP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a:solidFill>
                  <a:srgbClr val="61AFEF"/>
                </a:solidFill>
                <a:effectLst/>
                <a:latin typeface="Consolas" panose="020B0609020204030204" pitchFamily="49" charset="0"/>
              </a:rPr>
              <a:t>error</a:t>
            </a:r>
            <a:r>
              <a:rPr lang="fr-FR" sz="2400" b="0" dirty="0">
                <a:solidFill>
                  <a:srgbClr val="ABB2BF"/>
                </a:solidFill>
                <a:effectLst/>
                <a:latin typeface="Consolas" panose="020B0609020204030204" pitchFamily="49" charset="0"/>
              </a:rPr>
              <a:t>(</a:t>
            </a:r>
            <a:r>
              <a:rPr lang="fr-FR" sz="2400" b="0" i="1" dirty="0">
                <a:solidFill>
                  <a:srgbClr val="E06C75"/>
                </a:solidFill>
                <a:effectLst/>
                <a:latin typeface="Consolas" panose="020B0609020204030204" pitchFamily="49" charset="0"/>
              </a:rPr>
              <a:t>e</a:t>
            </a:r>
            <a:r>
              <a:rPr lang="fr-FR" sz="2400" b="0" dirty="0">
                <a:solidFill>
                  <a:srgbClr val="ABB2BF"/>
                </a:solidFill>
                <a:effectLst/>
                <a:latin typeface="Consolas" panose="020B0609020204030204" pitchFamily="49" charset="0"/>
              </a:rPr>
              <a:t>){ … }, </a:t>
            </a:r>
          </a:p>
          <a:p>
            <a:pPr marL="0" indent="0">
              <a:buNone/>
            </a:pP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err="1">
                <a:solidFill>
                  <a:srgbClr val="61AFEF"/>
                </a:solidFill>
                <a:effectLst/>
                <a:latin typeface="Consolas" panose="020B0609020204030204" pitchFamily="49" charset="0"/>
              </a:rPr>
              <a:t>success</a:t>
            </a:r>
            <a:r>
              <a:rPr lang="fr-FR" sz="2400" b="0" dirty="0">
                <a:solidFill>
                  <a:srgbClr val="ABB2BF"/>
                </a:solidFill>
                <a:effectLst/>
                <a:latin typeface="Consolas" panose="020B0609020204030204" pitchFamily="49" charset="0"/>
              </a:rPr>
              <a:t>(</a:t>
            </a:r>
            <a:r>
              <a:rPr lang="fr-FR" sz="2400" b="0" i="1" dirty="0">
                <a:solidFill>
                  <a:srgbClr val="E06C75"/>
                </a:solidFill>
                <a:effectLst/>
                <a:latin typeface="Consolas" panose="020B0609020204030204" pitchFamily="49" charset="0"/>
              </a:rPr>
              <a:t>e</a:t>
            </a:r>
            <a:r>
              <a:rPr lang="fr-FR" sz="2400" b="0" dirty="0">
                <a:solidFill>
                  <a:srgbClr val="ABB2BF"/>
                </a:solidFill>
                <a:effectLst/>
                <a:latin typeface="Consolas" panose="020B0609020204030204" pitchFamily="49" charset="0"/>
              </a:rPr>
              <a:t>){ … }</a:t>
            </a:r>
          </a:p>
          <a:p>
            <a:pPr marL="0" indent="0">
              <a:buNone/>
            </a:pPr>
            <a:r>
              <a:rPr lang="fr-FR" sz="2400" b="0" dirty="0">
                <a:solidFill>
                  <a:srgbClr val="ABB2BF"/>
                </a:solidFill>
                <a:effectLst/>
                <a:latin typeface="Consolas" panose="020B0609020204030204" pitchFamily="49" charset="0"/>
              </a:rPr>
              <a:t>	);</a:t>
            </a:r>
          </a:p>
          <a:p>
            <a:pPr marL="457200" lvl="1" indent="0">
              <a:buNone/>
            </a:pPr>
            <a:endParaRPr lang="fr-FR" dirty="0"/>
          </a:p>
          <a:p>
            <a:pPr lvl="1"/>
            <a:r>
              <a:rPr lang="fr-FR" dirty="0"/>
              <a:t>Pour la récupération de valeur depuis la base</a:t>
            </a:r>
          </a:p>
          <a:p>
            <a:pPr marL="457200" lvl="1"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 });</a:t>
            </a:r>
          </a:p>
          <a:p>
            <a:pPr marL="457200" lvl="1" indent="0">
              <a:buNone/>
            </a:pPr>
            <a:endParaRPr lang="fr-FR" dirty="0"/>
          </a:p>
        </p:txBody>
      </p:sp>
    </p:spTree>
    <p:extLst>
      <p:ext uri="{BB962C8B-B14F-4D97-AF65-F5344CB8AC3E}">
        <p14:creationId xmlns:p14="http://schemas.microsoft.com/office/powerpoint/2010/main" val="27355525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9269E3-EF2C-43DC-91BA-BEF3D491BCCD}"/>
              </a:ext>
            </a:extLst>
          </p:cNvPr>
          <p:cNvSpPr>
            <a:spLocks noGrp="1"/>
          </p:cNvSpPr>
          <p:nvPr>
            <p:ph type="title"/>
          </p:nvPr>
        </p:nvSpPr>
        <p:spPr/>
        <p:txBody>
          <a:bodyPr/>
          <a:lstStyle/>
          <a:p>
            <a:r>
              <a:rPr lang="fr-FR" dirty="0" err="1"/>
              <a:t>webSQL</a:t>
            </a:r>
            <a:r>
              <a:rPr lang="fr-FR" dirty="0"/>
              <a:t> Opération de tables</a:t>
            </a:r>
          </a:p>
        </p:txBody>
      </p:sp>
      <p:sp>
        <p:nvSpPr>
          <p:cNvPr id="3" name="Espace réservé du contenu 2">
            <a:extLst>
              <a:ext uri="{FF2B5EF4-FFF2-40B4-BE49-F238E27FC236}">
                <a16:creationId xmlns:a16="http://schemas.microsoft.com/office/drawing/2014/main" id="{69220C28-8E49-490B-9DA8-04F43F9FEEDC}"/>
              </a:ext>
            </a:extLst>
          </p:cNvPr>
          <p:cNvSpPr>
            <a:spLocks noGrp="1"/>
          </p:cNvSpPr>
          <p:nvPr>
            <p:ph idx="1"/>
          </p:nvPr>
        </p:nvSpPr>
        <p:spPr/>
        <p:txBody>
          <a:bodyPr>
            <a:normAutofit/>
          </a:bodyPr>
          <a:lstStyle/>
          <a:p>
            <a:r>
              <a:rPr lang="fr-FR" dirty="0"/>
              <a:t>Création de table</a:t>
            </a:r>
          </a:p>
          <a:p>
            <a:pPr lvl="7"/>
            <a:r>
              <a:rPr lang="fr-FR" dirty="0"/>
              <a:t>Createtable.js</a:t>
            </a:r>
          </a:p>
          <a:p>
            <a:pPr marL="396875" lvl="7"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p>
          <a:p>
            <a:pPr marL="396875" lvl="7" indent="0">
              <a:buNone/>
            </a:pPr>
            <a:r>
              <a:rPr lang="fr-FR" b="0" i="1"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pPr marL="396875" lvl="7" indent="0">
              <a:buNone/>
            </a:pPr>
            <a:r>
              <a:rPr lang="fr-FR" b="0" dirty="0">
                <a:solidFill>
                  <a:srgbClr val="98C379"/>
                </a:solidFill>
                <a:effectLst/>
                <a:latin typeface="Consolas" panose="020B0609020204030204" pitchFamily="49" charset="0"/>
              </a:rPr>
              <a:t>	"CREATE TABLE </a:t>
            </a:r>
            <a:r>
              <a:rPr lang="fr-FR" b="0" dirty="0" err="1">
                <a:solidFill>
                  <a:srgbClr val="98C379"/>
                </a:solidFill>
                <a:effectLst/>
                <a:latin typeface="Consolas" panose="020B0609020204030204" pitchFamily="49" charset="0"/>
              </a:rPr>
              <a:t>TableTest</a:t>
            </a:r>
            <a:r>
              <a:rPr lang="fr-FR" b="0" dirty="0">
                <a:solidFill>
                  <a:srgbClr val="98C379"/>
                </a:solidFill>
                <a:effectLst/>
                <a:latin typeface="Consolas" panose="020B0609020204030204" pitchFamily="49" charset="0"/>
              </a:rPr>
              <a:t> (id REAL UNIQUE, </a:t>
            </a:r>
            <a:r>
              <a:rPr lang="fr-FR" b="0" dirty="0" err="1">
                <a:solidFill>
                  <a:srgbClr val="98C379"/>
                </a:solidFill>
                <a:effectLst/>
                <a:latin typeface="Consolas" panose="020B0609020204030204" pitchFamily="49" charset="0"/>
              </a:rPr>
              <a:t>text</a:t>
            </a:r>
            <a:r>
              <a:rPr lang="fr-FR" b="0" dirty="0">
                <a:solidFill>
                  <a:srgbClr val="98C379"/>
                </a:solidFill>
                <a:effectLst/>
                <a:latin typeface="Consolas" panose="020B0609020204030204" pitchFamily="49" charset="0"/>
              </a:rPr>
              <a:t> TEXT)"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function </a:t>
            </a:r>
            <a:r>
              <a:rPr lang="fr-FR" b="0" dirty="0" err="1">
                <a:solidFill>
                  <a:srgbClr val="C678DD"/>
                </a:solidFill>
                <a:effectLst/>
                <a:latin typeface="Consolas" panose="020B0609020204030204" pitchFamily="49" charset="0"/>
              </a:rPr>
              <a:t>success</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 </a:t>
            </a:r>
          </a:p>
          <a:p>
            <a:pPr marL="396875" lvl="7" indent="0">
              <a:buNone/>
            </a:pPr>
            <a:r>
              <a:rPr lang="fr-FR" dirty="0">
                <a:solidFill>
                  <a:srgbClr val="C678DD"/>
                </a:solidFill>
                <a:latin typeface="Consolas" panose="020B0609020204030204" pitchFamily="49" charset="0"/>
              </a:rPr>
              <a:t>	</a:t>
            </a:r>
            <a:r>
              <a:rPr lang="fr-FR" b="0" dirty="0">
                <a:solidFill>
                  <a:srgbClr val="C678DD"/>
                </a:solidFill>
                <a:effectLst/>
                <a:latin typeface="Consolas" panose="020B0609020204030204" pitchFamily="49" charset="0"/>
              </a:rPr>
              <a:t>function </a:t>
            </a:r>
            <a:r>
              <a:rPr lang="fr-FR" b="0" dirty="0" err="1">
                <a:solidFill>
                  <a:srgbClr val="C678DD"/>
                </a:solidFill>
                <a:effectLst/>
                <a:latin typeface="Consolas" panose="020B0609020204030204" pitchFamily="49" charset="0"/>
              </a:rPr>
              <a:t>success</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a:p>
            <a:pPr marL="396875" lvl="7" indent="0">
              <a:buNone/>
            </a:pPr>
            <a:r>
              <a:rPr lang="fr-FR" dirty="0"/>
              <a:t> </a:t>
            </a:r>
          </a:p>
          <a:p>
            <a:pPr lvl="2"/>
            <a:r>
              <a:rPr lang="fr-FR" dirty="0"/>
              <a:t>Pour les insert, drop, delete, </a:t>
            </a:r>
            <a:r>
              <a:rPr lang="fr-FR" dirty="0" err="1"/>
              <a:t>ect</a:t>
            </a:r>
            <a:r>
              <a:rPr lang="fr-FR" dirty="0"/>
              <a:t> le même procédé est utilisé</a:t>
            </a:r>
          </a:p>
          <a:p>
            <a:pPr lvl="3"/>
            <a:r>
              <a:rPr lang="fr-FR" dirty="0"/>
              <a:t>Reste plus qu’a bien construire sa requête SQL</a:t>
            </a:r>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Tree>
    <p:extLst>
      <p:ext uri="{BB962C8B-B14F-4D97-AF65-F5344CB8AC3E}">
        <p14:creationId xmlns:p14="http://schemas.microsoft.com/office/powerpoint/2010/main" val="230244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 écrire du JS</a:t>
            </a:r>
          </a:p>
        </p:txBody>
      </p:sp>
      <p:sp>
        <p:nvSpPr>
          <p:cNvPr id="3" name="Espace réservé du contenu 2"/>
          <p:cNvSpPr>
            <a:spLocks noGrp="1"/>
          </p:cNvSpPr>
          <p:nvPr>
            <p:ph idx="1"/>
          </p:nvPr>
        </p:nvSpPr>
        <p:spPr/>
        <p:txBody>
          <a:bodyPr>
            <a:normAutofit fontScale="92500" lnSpcReduction="20000"/>
          </a:bodyPr>
          <a:lstStyle/>
          <a:p>
            <a:r>
              <a:rPr lang="fr-FR" dirty="0"/>
              <a:t>La balise script</a:t>
            </a:r>
          </a:p>
          <a:p>
            <a:pPr algn="ctr">
              <a:buNone/>
            </a:pPr>
            <a:r>
              <a:rPr lang="fr-FR" dirty="0"/>
              <a:t>&lt;script&gt; console.log("hello");&lt;/script&gt;</a:t>
            </a:r>
          </a:p>
          <a:p>
            <a:endParaRPr lang="fr-FR" dirty="0"/>
          </a:p>
          <a:p>
            <a:r>
              <a:rPr lang="fr-FR" dirty="0"/>
              <a:t>Les fichier </a:t>
            </a:r>
            <a:r>
              <a:rPr lang="fr-FR" dirty="0" err="1"/>
              <a:t>js</a:t>
            </a:r>
            <a:endParaRPr lang="fr-FR" dirty="0"/>
          </a:p>
          <a:p>
            <a:pPr algn="ctr">
              <a:buNone/>
            </a:pPr>
            <a:r>
              <a:rPr lang="fr-FR" dirty="0"/>
              <a:t>&lt;script </a:t>
            </a:r>
            <a:r>
              <a:rPr lang="fr-FR" dirty="0" err="1"/>
              <a:t>href</a:t>
            </a:r>
            <a:r>
              <a:rPr lang="fr-FR" dirty="0"/>
              <a:t>="</a:t>
            </a:r>
            <a:r>
              <a:rPr lang="fr-FR" dirty="0" err="1"/>
              <a:t>js</a:t>
            </a:r>
            <a:r>
              <a:rPr lang="fr-FR" dirty="0"/>
              <a:t>/fichier.js"&gt;&lt;/script&gt;</a:t>
            </a:r>
          </a:p>
          <a:p>
            <a:endParaRPr lang="fr-FR" dirty="0"/>
          </a:p>
          <a:p>
            <a:r>
              <a:rPr lang="fr-FR" dirty="0"/>
              <a:t>Dans les liens *</a:t>
            </a:r>
          </a:p>
          <a:p>
            <a:pPr algn="ctr">
              <a:buNone/>
            </a:pPr>
            <a:r>
              <a:rPr lang="fr-FR" dirty="0"/>
              <a:t>&lt;a </a:t>
            </a:r>
            <a:r>
              <a:rPr lang="fr-FR" dirty="0" err="1"/>
              <a:t>href</a:t>
            </a:r>
            <a:r>
              <a:rPr lang="fr-FR" dirty="0"/>
              <a:t>="</a:t>
            </a:r>
            <a:r>
              <a:rPr lang="fr-FR" dirty="0" err="1"/>
              <a:t>JavaScript:alert</a:t>
            </a:r>
            <a:r>
              <a:rPr lang="fr-FR" dirty="0"/>
              <a:t>('test');"&gt;Tester &lt;/a&gt;</a:t>
            </a:r>
          </a:p>
          <a:p>
            <a:pPr algn="ctr">
              <a:buNone/>
            </a:pPr>
            <a:endParaRPr lang="fr-FR" dirty="0"/>
          </a:p>
          <a:p>
            <a:r>
              <a:rPr lang="fr-FR" dirty="0"/>
              <a:t>Dans les </a:t>
            </a:r>
            <a:r>
              <a:rPr lang="fr-FR" dirty="0" err="1"/>
              <a:t>events</a:t>
            </a:r>
            <a:r>
              <a:rPr lang="fr-FR" dirty="0"/>
              <a:t> **</a:t>
            </a:r>
          </a:p>
          <a:p>
            <a:pPr algn="ctr">
              <a:buNone/>
            </a:pPr>
            <a:r>
              <a:rPr lang="fr-FR" dirty="0"/>
              <a:t>&lt;input type="</a:t>
            </a:r>
            <a:r>
              <a:rPr lang="fr-FR" dirty="0" err="1"/>
              <a:t>button</a:t>
            </a:r>
            <a:r>
              <a:rPr lang="fr-FR" dirty="0"/>
              <a:t>" </a:t>
            </a:r>
            <a:r>
              <a:rPr lang="fr-FR" dirty="0" err="1"/>
              <a:t>onclick</a:t>
            </a:r>
            <a:r>
              <a:rPr lang="fr-FR" dirty="0"/>
              <a:t>="</a:t>
            </a:r>
            <a:r>
              <a:rPr lang="fr-FR" dirty="0" err="1"/>
              <a:t>alert</a:t>
            </a:r>
            <a:r>
              <a:rPr lang="fr-FR" dirty="0"/>
              <a:t>('test');" /&gt;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D3646-C037-44CA-9171-99552FDF5578}"/>
              </a:ext>
            </a:extLst>
          </p:cNvPr>
          <p:cNvSpPr>
            <a:spLocks noGrp="1"/>
          </p:cNvSpPr>
          <p:nvPr>
            <p:ph type="title"/>
          </p:nvPr>
        </p:nvSpPr>
        <p:spPr/>
        <p:txBody>
          <a:bodyPr/>
          <a:lstStyle/>
          <a:p>
            <a:r>
              <a:rPr lang="fr-FR" dirty="0" err="1"/>
              <a:t>webSQL</a:t>
            </a:r>
            <a:r>
              <a:rPr lang="fr-FR" dirty="0"/>
              <a:t> </a:t>
            </a:r>
            <a:r>
              <a:rPr lang="fr-FR" dirty="0" err="1"/>
              <a:t>requetage</a:t>
            </a:r>
            <a:endParaRPr lang="fr-FR" dirty="0"/>
          </a:p>
        </p:txBody>
      </p:sp>
      <p:sp>
        <p:nvSpPr>
          <p:cNvPr id="3" name="Espace réservé du contenu 2">
            <a:extLst>
              <a:ext uri="{FF2B5EF4-FFF2-40B4-BE49-F238E27FC236}">
                <a16:creationId xmlns:a16="http://schemas.microsoft.com/office/drawing/2014/main" id="{9CC1090E-1E1C-49DD-9B9B-69CC1BF5BFCD}"/>
              </a:ext>
            </a:extLst>
          </p:cNvPr>
          <p:cNvSpPr>
            <a:spLocks noGrp="1"/>
          </p:cNvSpPr>
          <p:nvPr>
            <p:ph idx="1"/>
          </p:nvPr>
        </p:nvSpPr>
        <p:spPr/>
        <p:txBody>
          <a:bodyPr>
            <a:normAutofit lnSpcReduction="10000"/>
          </a:bodyPr>
          <a:lstStyle/>
          <a:p>
            <a:r>
              <a:rPr lang="fr-FR" dirty="0"/>
              <a:t>Pour le requêtage il faut en plus lire les résultats reçus :</a:t>
            </a:r>
          </a:p>
          <a:p>
            <a:pPr lvl="7"/>
            <a:r>
              <a:rPr lang="fr-FR" dirty="0"/>
              <a:t>SelectInto.js </a:t>
            </a:r>
          </a:p>
          <a:p>
            <a:pPr marL="396875" lvl="7"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t</a:t>
            </a:r>
            <a:r>
              <a:rPr lang="fr-FR" b="0" dirty="0">
                <a:solidFill>
                  <a:srgbClr val="ABB2BF"/>
                </a:solidFill>
                <a:effectLst/>
                <a:latin typeface="Consolas" panose="020B0609020204030204" pitchFamily="49" charset="0"/>
              </a:rPr>
              <a:t>) {</a:t>
            </a:r>
          </a:p>
          <a:p>
            <a:pPr marL="396875" lvl="7" indent="0">
              <a:buNone/>
            </a:pPr>
            <a:r>
              <a:rPr lang="fr-FR" b="0" i="1"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pPr marL="396875" lvl="7" indent="0">
              <a:buNone/>
            </a:pPr>
            <a:r>
              <a:rPr lang="fr-FR" b="0" dirty="0">
                <a:solidFill>
                  <a:srgbClr val="98C379"/>
                </a:solidFill>
                <a:effectLst/>
                <a:latin typeface="Consolas" panose="020B0609020204030204" pitchFamily="49" charset="0"/>
              </a:rPr>
              <a:t>	'SELECT </a:t>
            </a:r>
            <a:r>
              <a:rPr lang="fr-FR" b="0" dirty="0" err="1">
                <a:solidFill>
                  <a:srgbClr val="98C379"/>
                </a:solidFill>
                <a:effectLst/>
                <a:latin typeface="Consolas" panose="020B0609020204030204" pitchFamily="49" charset="0"/>
              </a:rPr>
              <a:t>title</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author</a:t>
            </a:r>
            <a:r>
              <a:rPr lang="fr-FR" b="0" dirty="0">
                <a:solidFill>
                  <a:srgbClr val="98C379"/>
                </a:solidFill>
                <a:effectLst/>
                <a:latin typeface="Consolas" panose="020B0609020204030204" pitchFamily="49" charset="0"/>
              </a:rPr>
              <a:t> FROM docs WHERE id=?’</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id</a:t>
            </a:r>
            <a:r>
              <a:rPr lang="fr-FR" b="0" dirty="0">
                <a:solidFill>
                  <a:srgbClr val="ABB2BF"/>
                </a:solidFill>
                <a:effectLst/>
                <a:latin typeface="Consolas" panose="020B0609020204030204" pitchFamily="49" charset="0"/>
              </a:rPr>
              <a:t>], </a:t>
            </a:r>
          </a:p>
          <a:p>
            <a:pPr marL="396875" lvl="7" indent="0">
              <a:buNone/>
            </a:pPr>
            <a:r>
              <a:rPr lang="fr-FR" b="0" dirty="0">
                <a:solidFill>
                  <a:srgbClr val="C678DD"/>
                </a:solidFill>
                <a:effectLst/>
                <a:latin typeface="Consolas" panose="020B0609020204030204" pitchFamily="49" charset="0"/>
              </a:rPr>
              <a:t>	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data</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for</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&lt;</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data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rows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length</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getElementById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innerHTML</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'&lt;</a:t>
            </a:r>
            <a:r>
              <a:rPr lang="fr-FR" b="0" dirty="0" err="1">
                <a:solidFill>
                  <a:srgbClr val="98C379"/>
                </a:solidFill>
                <a:effectLst/>
                <a:latin typeface="Consolas" panose="020B0609020204030204" pitchFamily="49" charset="0"/>
              </a:rPr>
              <a:t>br</a:t>
            </a:r>
            <a:r>
              <a:rPr lang="fr-FR" b="0" dirty="0">
                <a:solidFill>
                  <a:srgbClr val="98C379"/>
                </a:solidFill>
                <a:effectLst/>
                <a:latin typeface="Consolas" panose="020B0609020204030204" pitchFamily="49" charset="0"/>
              </a:rPr>
              <a:t>/&gt;'</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data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rows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item</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author</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a:t>
            </a:r>
          </a:p>
          <a:p>
            <a:pPr lvl="7"/>
            <a:endParaRPr lang="fr-FR" dirty="0"/>
          </a:p>
        </p:txBody>
      </p:sp>
    </p:spTree>
    <p:extLst>
      <p:ext uri="{BB962C8B-B14F-4D97-AF65-F5344CB8AC3E}">
        <p14:creationId xmlns:p14="http://schemas.microsoft.com/office/powerpoint/2010/main" val="33484794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F56EA-6C85-4FD0-9F54-101687583B7C}"/>
              </a:ext>
            </a:extLst>
          </p:cNvPr>
          <p:cNvSpPr>
            <a:spLocks noGrp="1"/>
          </p:cNvSpPr>
          <p:nvPr>
            <p:ph type="title"/>
          </p:nvPr>
        </p:nvSpPr>
        <p:spPr/>
        <p:txBody>
          <a:bodyPr/>
          <a:lstStyle/>
          <a:p>
            <a:r>
              <a:rPr lang="fr-FR" dirty="0"/>
              <a:t>Visualiser une base WEBSQL</a:t>
            </a:r>
          </a:p>
        </p:txBody>
      </p:sp>
      <p:sp>
        <p:nvSpPr>
          <p:cNvPr id="3" name="Espace réservé du contenu 2">
            <a:extLst>
              <a:ext uri="{FF2B5EF4-FFF2-40B4-BE49-F238E27FC236}">
                <a16:creationId xmlns:a16="http://schemas.microsoft.com/office/drawing/2014/main" id="{5FB282E3-0E76-41FF-850F-514C2FB03011}"/>
              </a:ext>
            </a:extLst>
          </p:cNvPr>
          <p:cNvSpPr>
            <a:spLocks noGrp="1"/>
          </p:cNvSpPr>
          <p:nvPr>
            <p:ph idx="1"/>
          </p:nvPr>
        </p:nvSpPr>
        <p:spPr/>
        <p:txBody>
          <a:bodyPr/>
          <a:lstStyle/>
          <a:p>
            <a:r>
              <a:rPr lang="fr-FR" dirty="0"/>
              <a:t>Dans les outils du </a:t>
            </a:r>
            <a:r>
              <a:rPr lang="fr-FR" dirty="0" err="1"/>
              <a:t>devtools</a:t>
            </a:r>
            <a:r>
              <a:rPr lang="fr-FR" dirty="0"/>
              <a:t> chrome / </a:t>
            </a:r>
            <a:r>
              <a:rPr lang="fr-FR" dirty="0" err="1"/>
              <a:t>ff</a:t>
            </a:r>
            <a:endParaRPr lang="fr-FR" dirty="0"/>
          </a:p>
          <a:p>
            <a:pPr lvl="1"/>
            <a:r>
              <a:rPr lang="fr-FR" dirty="0"/>
              <a:t>Section application</a:t>
            </a:r>
          </a:p>
          <a:p>
            <a:pPr lvl="2"/>
            <a:r>
              <a:rPr lang="fr-FR" dirty="0"/>
              <a:t>Onglet </a:t>
            </a:r>
            <a:r>
              <a:rPr lang="fr-FR" dirty="0" err="1"/>
              <a:t>storage</a:t>
            </a:r>
            <a:r>
              <a:rPr lang="fr-FR" dirty="0"/>
              <a:t> / </a:t>
            </a:r>
            <a:r>
              <a:rPr lang="fr-FR" dirty="0" err="1"/>
              <a:t>websql</a:t>
            </a:r>
            <a:endParaRPr lang="fr-FR" dirty="0"/>
          </a:p>
        </p:txBody>
      </p:sp>
      <p:pic>
        <p:nvPicPr>
          <p:cNvPr id="5" name="Image 4">
            <a:extLst>
              <a:ext uri="{FF2B5EF4-FFF2-40B4-BE49-F238E27FC236}">
                <a16:creationId xmlns:a16="http://schemas.microsoft.com/office/drawing/2014/main" id="{22612C23-3CF7-45E1-BC9A-36C6D4F9D50C}"/>
              </a:ext>
            </a:extLst>
          </p:cNvPr>
          <p:cNvPicPr>
            <a:picLocks noChangeAspect="1"/>
          </p:cNvPicPr>
          <p:nvPr/>
        </p:nvPicPr>
        <p:blipFill>
          <a:blip r:embed="rId3"/>
          <a:stretch>
            <a:fillRect/>
          </a:stretch>
        </p:blipFill>
        <p:spPr>
          <a:xfrm>
            <a:off x="1509712" y="2775545"/>
            <a:ext cx="6124575" cy="3533775"/>
          </a:xfrm>
          <a:prstGeom prst="rect">
            <a:avLst/>
          </a:prstGeom>
        </p:spPr>
      </p:pic>
    </p:spTree>
    <p:extLst>
      <p:ext uri="{BB962C8B-B14F-4D97-AF65-F5344CB8AC3E}">
        <p14:creationId xmlns:p14="http://schemas.microsoft.com/office/powerpoint/2010/main" val="95857139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F1FDE1-274D-47EB-8390-8C2DC6DECB6F}"/>
              </a:ext>
            </a:extLst>
          </p:cNvPr>
          <p:cNvSpPr>
            <a:spLocks noGrp="1"/>
          </p:cNvSpPr>
          <p:nvPr>
            <p:ph type="title"/>
          </p:nvPr>
        </p:nvSpPr>
        <p:spPr/>
        <p:txBody>
          <a:bodyPr/>
          <a:lstStyle/>
          <a:p>
            <a:r>
              <a:rPr lang="fr-FR" dirty="0"/>
              <a:t>JSON </a:t>
            </a:r>
            <a:r>
              <a:rPr lang="fr-FR" dirty="0" err="1"/>
              <a:t>webToken</a:t>
            </a:r>
            <a:endParaRPr lang="fr-FR" dirty="0"/>
          </a:p>
        </p:txBody>
      </p:sp>
      <p:sp>
        <p:nvSpPr>
          <p:cNvPr id="3" name="Espace réservé du contenu 2">
            <a:extLst>
              <a:ext uri="{FF2B5EF4-FFF2-40B4-BE49-F238E27FC236}">
                <a16:creationId xmlns:a16="http://schemas.microsoft.com/office/drawing/2014/main" id="{ED0A0F6D-2F34-4901-80ED-C3B1F9DEDC93}"/>
              </a:ext>
            </a:extLst>
          </p:cNvPr>
          <p:cNvSpPr>
            <a:spLocks noGrp="1"/>
          </p:cNvSpPr>
          <p:nvPr>
            <p:ph idx="1"/>
          </p:nvPr>
        </p:nvSpPr>
        <p:spPr/>
        <p:txBody>
          <a:bodyPr/>
          <a:lstStyle/>
          <a:p>
            <a:r>
              <a:rPr lang="fr-FR" dirty="0"/>
              <a:t>JWT est un standard (RFC 1519)</a:t>
            </a:r>
          </a:p>
          <a:p>
            <a:pPr lvl="1"/>
            <a:r>
              <a:rPr lang="fr-FR" dirty="0"/>
              <a:t>Il permet l’encodage/décodage d’un flux json</a:t>
            </a:r>
          </a:p>
          <a:p>
            <a:pPr lvl="3"/>
            <a:r>
              <a:rPr lang="fr-FR" dirty="0"/>
              <a:t>Encodé de 256 à 512bits</a:t>
            </a:r>
          </a:p>
          <a:p>
            <a:pPr lvl="1"/>
            <a:r>
              <a:rPr lang="fr-FR" dirty="0"/>
              <a:t>Grace a une clef secrète</a:t>
            </a:r>
          </a:p>
          <a:p>
            <a:pPr lvl="1"/>
            <a:endParaRPr lang="fr-FR" dirty="0"/>
          </a:p>
          <a:p>
            <a:pPr lvl="1"/>
            <a:r>
              <a:rPr lang="fr-FR" dirty="0"/>
              <a:t>Un lots d’API pour beaucoup de langages </a:t>
            </a:r>
          </a:p>
          <a:p>
            <a:pPr lvl="2"/>
            <a:r>
              <a:rPr lang="fr-FR" dirty="0"/>
              <a:t>Serveur</a:t>
            </a:r>
          </a:p>
          <a:p>
            <a:pPr lvl="2"/>
            <a:r>
              <a:rPr lang="fr-FR" dirty="0"/>
              <a:t>Appli de bureau</a:t>
            </a:r>
          </a:p>
          <a:p>
            <a:pPr lvl="2"/>
            <a:r>
              <a:rPr lang="fr-FR" dirty="0"/>
              <a:t>Js , …</a:t>
            </a:r>
          </a:p>
          <a:p>
            <a:pPr marL="914400" lvl="2" indent="0">
              <a:buNone/>
            </a:pPr>
            <a:endParaRPr lang="fr-FR" dirty="0">
              <a:hlinkClick r:id="rId3"/>
            </a:endParaRPr>
          </a:p>
          <a:p>
            <a:pPr marL="914400" lvl="2" indent="0">
              <a:buNone/>
            </a:pPr>
            <a:r>
              <a:rPr lang="fr-FR" dirty="0">
                <a:hlinkClick r:id="rId3"/>
              </a:rPr>
              <a:t>https://jwt.io/</a:t>
            </a:r>
            <a:endParaRPr lang="fr-FR" dirty="0"/>
          </a:p>
          <a:p>
            <a:pPr lvl="2"/>
            <a:endParaRPr lang="fr-FR" dirty="0"/>
          </a:p>
        </p:txBody>
      </p:sp>
    </p:spTree>
    <p:extLst>
      <p:ext uri="{BB962C8B-B14F-4D97-AF65-F5344CB8AC3E}">
        <p14:creationId xmlns:p14="http://schemas.microsoft.com/office/powerpoint/2010/main" val="18771154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73A6B4-C8C7-4380-B7F7-5A974962100A}"/>
              </a:ext>
            </a:extLst>
          </p:cNvPr>
          <p:cNvSpPr>
            <a:spLocks noGrp="1"/>
          </p:cNvSpPr>
          <p:nvPr>
            <p:ph type="title"/>
          </p:nvPr>
        </p:nvSpPr>
        <p:spPr/>
        <p:txBody>
          <a:bodyPr/>
          <a:lstStyle/>
          <a:p>
            <a:r>
              <a:rPr lang="fr-FR" dirty="0"/>
              <a:t>http </a:t>
            </a:r>
            <a:r>
              <a:rPr lang="fr-FR" dirty="0" err="1"/>
              <a:t>requests</a:t>
            </a:r>
            <a:endParaRPr lang="fr-FR" dirty="0"/>
          </a:p>
        </p:txBody>
      </p:sp>
      <p:sp>
        <p:nvSpPr>
          <p:cNvPr id="5" name="Espace réservé du contenu 4">
            <a:extLst>
              <a:ext uri="{FF2B5EF4-FFF2-40B4-BE49-F238E27FC236}">
                <a16:creationId xmlns:a16="http://schemas.microsoft.com/office/drawing/2014/main" id="{DC610A6F-5E25-46C6-9DA5-31363B2BCBFC}"/>
              </a:ext>
            </a:extLst>
          </p:cNvPr>
          <p:cNvSpPr>
            <a:spLocks noGrp="1"/>
          </p:cNvSpPr>
          <p:nvPr>
            <p:ph idx="1"/>
          </p:nvPr>
        </p:nvSpPr>
        <p:spPr>
          <a:xfrm>
            <a:off x="285720" y="1124744"/>
            <a:ext cx="5510416" cy="5286412"/>
          </a:xfrm>
        </p:spPr>
        <p:txBody>
          <a:bodyPr/>
          <a:lstStyle/>
          <a:p>
            <a:r>
              <a:rPr lang="fr-FR" dirty="0"/>
              <a:t>les appelles http :</a:t>
            </a:r>
          </a:p>
          <a:p>
            <a:pPr lvl="1"/>
            <a:endParaRPr lang="fr-FR" dirty="0"/>
          </a:p>
          <a:p>
            <a:pPr lvl="1"/>
            <a:r>
              <a:rPr lang="fr-FR" dirty="0"/>
              <a:t>Opérateur historique</a:t>
            </a:r>
          </a:p>
          <a:p>
            <a:pPr lvl="2"/>
            <a:r>
              <a:rPr lang="fr-FR" dirty="0" err="1"/>
              <a:t>XMLHttpRequest</a:t>
            </a:r>
            <a:endParaRPr lang="fr-FR" dirty="0"/>
          </a:p>
          <a:p>
            <a:endParaRPr lang="fr-FR" dirty="0"/>
          </a:p>
          <a:p>
            <a:endParaRPr lang="fr-FR" dirty="0"/>
          </a:p>
          <a:p>
            <a:pPr lvl="1"/>
            <a:r>
              <a:rPr lang="fr-FR" dirty="0"/>
              <a:t>API avec promises</a:t>
            </a:r>
          </a:p>
          <a:p>
            <a:pPr lvl="2"/>
            <a:r>
              <a:rPr lang="fr-FR" i="1" dirty="0" err="1"/>
              <a:t>window.fetch</a:t>
            </a:r>
            <a:r>
              <a:rPr lang="fr-FR" i="1" dirty="0"/>
              <a:t> </a:t>
            </a:r>
          </a:p>
        </p:txBody>
      </p:sp>
      <p:grpSp>
        <p:nvGrpSpPr>
          <p:cNvPr id="6" name="Groupe 5">
            <a:extLst>
              <a:ext uri="{FF2B5EF4-FFF2-40B4-BE49-F238E27FC236}">
                <a16:creationId xmlns:a16="http://schemas.microsoft.com/office/drawing/2014/main" id="{333B2DBB-2499-44DB-BB1F-836C3F640405}"/>
              </a:ext>
            </a:extLst>
          </p:cNvPr>
          <p:cNvGrpSpPr/>
          <p:nvPr/>
        </p:nvGrpSpPr>
        <p:grpSpPr>
          <a:xfrm>
            <a:off x="4572000" y="928670"/>
            <a:ext cx="4499992" cy="4688035"/>
            <a:chOff x="4572000" y="928670"/>
            <a:chExt cx="4499992" cy="4688035"/>
          </a:xfrm>
        </p:grpSpPr>
        <p:pic>
          <p:nvPicPr>
            <p:cNvPr id="7" name="Picture 2" descr="look son xhr requests - Computer dad | Meme Generator">
              <a:extLst>
                <a:ext uri="{FF2B5EF4-FFF2-40B4-BE49-F238E27FC236}">
                  <a16:creationId xmlns:a16="http://schemas.microsoft.com/office/drawing/2014/main" id="{5BB1BEDF-9053-40AF-92F3-5A783C63F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590" y="2970520"/>
              <a:ext cx="3012734" cy="2646185"/>
            </a:xfrm>
            <a:prstGeom prst="rect">
              <a:avLst/>
            </a:prstGeom>
            <a:noFill/>
            <a:extLst>
              <a:ext uri="{909E8E84-426E-40DD-AFC4-6F175D3DCCD1}">
                <a14:hiddenFill xmlns:a14="http://schemas.microsoft.com/office/drawing/2010/main">
                  <a:solidFill>
                    <a:srgbClr val="FFFFFF"/>
                  </a:solidFill>
                </a14:hiddenFill>
              </a:ext>
            </a:extLst>
          </p:spPr>
        </p:pic>
        <p:sp>
          <p:nvSpPr>
            <p:cNvPr id="8" name="Phylactère : pensées 7">
              <a:extLst>
                <a:ext uri="{FF2B5EF4-FFF2-40B4-BE49-F238E27FC236}">
                  <a16:creationId xmlns:a16="http://schemas.microsoft.com/office/drawing/2014/main" id="{E7E7BEDF-EFE9-40ED-8698-4E8D961693B5}"/>
                </a:ext>
              </a:extLst>
            </p:cNvPr>
            <p:cNvSpPr/>
            <p:nvPr/>
          </p:nvSpPr>
          <p:spPr>
            <a:xfrm>
              <a:off x="4572000" y="928670"/>
              <a:ext cx="4499992" cy="1354815"/>
            </a:xfrm>
            <a:prstGeom prst="cloudCallout">
              <a:avLst>
                <a:gd name="adj1" fmla="val -11900"/>
                <a:gd name="adj2" fmla="val 131098"/>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grpSp>
    </p:spTree>
    <p:extLst>
      <p:ext uri="{BB962C8B-B14F-4D97-AF65-F5344CB8AC3E}">
        <p14:creationId xmlns:p14="http://schemas.microsoft.com/office/powerpoint/2010/main" val="27761225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http </a:t>
            </a:r>
            <a:r>
              <a:rPr lang="fr-FR" dirty="0" err="1"/>
              <a:t>requests</a:t>
            </a:r>
            <a:endParaRPr lang="fr-FR" dirty="0"/>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p:txBody>
          <a:bodyPr>
            <a:normAutofit fontScale="92500" lnSpcReduction="10000"/>
          </a:bodyPr>
          <a:lstStyle/>
          <a:p>
            <a:r>
              <a:rPr lang="fr-FR" dirty="0"/>
              <a:t>Pour faciliter l’accès aux données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a:t>
            </a:r>
          </a:p>
          <a:p>
            <a:pPr marL="1371600" lvl="3" indent="0">
              <a:buNone/>
            </a:pPr>
            <a:r>
              <a:rPr lang="fr-FR" dirty="0"/>
              <a:t>compatible</a:t>
            </a:r>
          </a:p>
          <a:p>
            <a:pPr lvl="2"/>
            <a:r>
              <a:rPr lang="fr-FR" b="1" dirty="0" err="1"/>
              <a:t>Fetch</a:t>
            </a:r>
            <a:r>
              <a:rPr lang="fr-FR" dirty="0"/>
              <a:t> Une nouvelle approche </a:t>
            </a:r>
          </a:p>
          <a:p>
            <a:pPr marL="914400" lvl="2" indent="0">
              <a:buNone/>
            </a:pPr>
            <a:r>
              <a:rPr lang="fr-FR" dirty="0"/>
              <a:t>est disponible dès es6 </a:t>
            </a:r>
          </a:p>
          <a:p>
            <a:pPr lvl="3"/>
            <a:r>
              <a:rPr lang="fr-FR" dirty="0"/>
              <a:t>Approche async promise avec </a:t>
            </a:r>
            <a:r>
              <a:rPr lang="fr-FR" b="1" i="1"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5508104" y="3831842"/>
            <a:ext cx="3517432" cy="1995466"/>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xhr</a:t>
            </a:r>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20000"/>
          </a:bodyPr>
          <a:lstStyle/>
          <a:p>
            <a:r>
              <a:rPr lang="fr-FR" dirty="0"/>
              <a:t>4 étapes</a:t>
            </a:r>
          </a:p>
          <a:p>
            <a:pPr lvl="1"/>
            <a:r>
              <a:rPr lang="fr-FR" dirty="0"/>
              <a:t>Nouveau XHR</a:t>
            </a:r>
          </a:p>
          <a:p>
            <a:pPr lvl="2"/>
            <a:r>
              <a:rPr lang="fr-FR" altLang="fr-FR" dirty="0">
                <a:solidFill>
                  <a:srgbClr val="000000"/>
                </a:solidFill>
                <a:latin typeface="Inconsolata"/>
              </a:rPr>
              <a:t>Création de l’objet</a:t>
            </a:r>
          </a:p>
          <a:p>
            <a:pPr lvl="2"/>
            <a:endParaRPr lang="fr-FR" altLang="fr-FR" dirty="0">
              <a:solidFill>
                <a:srgbClr val="000000"/>
              </a:solidFill>
              <a:latin typeface="Inconsolata"/>
            </a:endParaRPr>
          </a:p>
          <a:p>
            <a:pPr lvl="1"/>
            <a:r>
              <a:rPr lang="fr-FR" altLang="fr-FR" dirty="0">
                <a:solidFill>
                  <a:srgbClr val="000000"/>
                </a:solidFill>
                <a:latin typeface="Inconsolata"/>
              </a:rPr>
              <a:t>Ouverture </a:t>
            </a:r>
          </a:p>
          <a:p>
            <a:pPr lvl="2"/>
            <a:r>
              <a:rPr lang="fr-FR" altLang="fr-FR" dirty="0">
                <a:solidFill>
                  <a:srgbClr val="000000"/>
                </a:solidFill>
                <a:latin typeface="Inconsolata"/>
              </a:rPr>
              <a:t>Définition de:</a:t>
            </a:r>
          </a:p>
          <a:p>
            <a:pPr lvl="3"/>
            <a:r>
              <a:rPr lang="fr-FR" altLang="fr-FR" dirty="0">
                <a:solidFill>
                  <a:srgbClr val="000000"/>
                </a:solidFill>
                <a:latin typeface="Inconsolata"/>
              </a:rPr>
              <a:t>Méthode http</a:t>
            </a:r>
          </a:p>
          <a:p>
            <a:pPr lvl="3"/>
            <a:r>
              <a:rPr lang="fr-FR" altLang="fr-FR" dirty="0">
                <a:solidFill>
                  <a:srgbClr val="000000"/>
                </a:solidFill>
                <a:latin typeface="Inconsolata"/>
              </a:rPr>
              <a:t>Url</a:t>
            </a:r>
          </a:p>
          <a:p>
            <a:pPr lvl="1"/>
            <a:r>
              <a:rPr lang="fr-FR" altLang="fr-FR" dirty="0">
                <a:solidFill>
                  <a:srgbClr val="000000"/>
                </a:solidFill>
                <a:latin typeface="Inconsolata"/>
              </a:rPr>
              <a:t>Evènement </a:t>
            </a:r>
          </a:p>
          <a:p>
            <a:pPr lvl="2"/>
            <a:r>
              <a:rPr lang="fr-FR" altLang="fr-FR" dirty="0">
                <a:solidFill>
                  <a:srgbClr val="000000"/>
                </a:solidFill>
                <a:latin typeface="Inconsolata"/>
              </a:rPr>
              <a:t>Définition de l’action pour chaque changement du </a:t>
            </a:r>
            <a:r>
              <a:rPr lang="fr-FR" altLang="fr-FR" i="1" dirty="0" err="1">
                <a:solidFill>
                  <a:srgbClr val="000000"/>
                </a:solidFill>
                <a:latin typeface="Inconsolata"/>
              </a:rPr>
              <a:t>readyState</a:t>
            </a:r>
            <a:endParaRPr lang="fr-FR" altLang="fr-FR" dirty="0">
              <a:solidFill>
                <a:srgbClr val="000000"/>
              </a:solidFill>
              <a:latin typeface="Inconsolata"/>
            </a:endParaRPr>
          </a:p>
          <a:p>
            <a:pPr lvl="2"/>
            <a:endParaRPr lang="fr-FR" altLang="fr-FR" dirty="0">
              <a:solidFill>
                <a:srgbClr val="000000"/>
              </a:solidFill>
              <a:latin typeface="Inconsolata"/>
            </a:endParaRPr>
          </a:p>
          <a:p>
            <a:pPr lvl="1"/>
            <a:r>
              <a:rPr lang="fr-FR" altLang="fr-FR" dirty="0">
                <a:solidFill>
                  <a:srgbClr val="000000"/>
                </a:solidFill>
                <a:latin typeface="Inconsolata"/>
              </a:rPr>
              <a:t>Envoie</a:t>
            </a:r>
          </a:p>
          <a:p>
            <a:pPr lvl="2"/>
            <a:r>
              <a:rPr lang="fr-FR" altLang="fr-FR" dirty="0">
                <a:solidFill>
                  <a:srgbClr val="000000"/>
                </a:solidFill>
                <a:latin typeface="Inconsolata"/>
              </a:rPr>
              <a:t>Le corps à envoyé est l’argument d’entrée</a:t>
            </a: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a:xfrm rot="160723">
            <a:off x="4431751" y="1618138"/>
            <a:ext cx="4414250" cy="3755393"/>
          </a:xfrm>
        </p:spPr>
        <p:txBody>
          <a:bodyPr>
            <a:normAutofit fontScale="85000" lnSpcReduction="10000"/>
          </a:bodyPr>
          <a:lstStyle/>
          <a:p>
            <a:r>
              <a:rPr lang="fr-FR" dirty="0"/>
              <a:t>Exemple GET :</a:t>
            </a:r>
          </a:p>
          <a:p>
            <a:endParaRPr lang="fr-FR" dirty="0"/>
          </a:p>
          <a:p>
            <a:pPr marL="0" indent="0">
              <a:buNone/>
            </a:pPr>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xhr</a:t>
            </a:r>
            <a:r>
              <a:rPr lang="fr-FR" b="0" dirty="0">
                <a:solidFill>
                  <a:srgbClr val="56B6C2"/>
                </a:solidFill>
                <a:effectLst/>
                <a:latin typeface="Consolas" panose="020B0609020204030204" pitchFamily="49" charset="0"/>
              </a:rPr>
              <a:t>=</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XMLHttpRequest</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err="1">
                <a:solidFill>
                  <a:srgbClr val="E06C75"/>
                </a:solidFill>
                <a:effectLst/>
                <a:latin typeface="Consolas" panose="020B0609020204030204" pitchFamily="49" charset="0"/>
              </a:rPr>
              <a:t>xhr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open</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GET'</a:t>
            </a:r>
            <a:r>
              <a:rPr lang="fr-FR" b="0" dirty="0" err="1">
                <a:solidFill>
                  <a:srgbClr val="ABB2BF"/>
                </a:solidFill>
                <a:effectLst/>
                <a:latin typeface="Consolas" panose="020B0609020204030204" pitchFamily="49" charset="0"/>
              </a:rPr>
              <a:t>,</a:t>
            </a:r>
            <a:r>
              <a:rPr lang="fr-FR" b="0" dirty="0" err="1">
                <a:solidFill>
                  <a:srgbClr val="98C379"/>
                </a:solidFill>
                <a:effectLst/>
                <a:latin typeface="Consolas" panose="020B0609020204030204" pitchFamily="49" charset="0"/>
              </a:rPr>
              <a:t>'http</a:t>
            </a:r>
            <a:r>
              <a:rPr lang="fr-FR" b="0" dirty="0">
                <a:solidFill>
                  <a:srgbClr val="98C379"/>
                </a:solidFill>
                <a:effectLst/>
                <a:latin typeface="Consolas" panose="020B0609020204030204" pitchFamily="49" charset="0"/>
              </a:rPr>
              <a:t>://clanphs.free.fr/’);</a:t>
            </a:r>
            <a:endParaRPr lang="fr-FR" b="0" dirty="0">
              <a:solidFill>
                <a:srgbClr val="ABB2BF"/>
              </a:solidFill>
              <a:effectLst/>
              <a:latin typeface="Consolas" panose="020B0609020204030204" pitchFamily="49" charset="0"/>
            </a:endParaRPr>
          </a:p>
          <a:p>
            <a:pPr marL="0" indent="0">
              <a:buNone/>
            </a:pPr>
            <a:br>
              <a:rPr lang="fr-FR" b="0" dirty="0">
                <a:solidFill>
                  <a:srgbClr val="ABB2BF"/>
                </a:solidFill>
                <a:effectLst/>
                <a:latin typeface="Consolas" panose="020B0609020204030204" pitchFamily="49" charset="0"/>
              </a:rPr>
            </a:b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onreadystatechange</a:t>
            </a:r>
            <a:r>
              <a:rPr lang="fr-FR" b="0" dirty="0">
                <a:solidFill>
                  <a:srgbClr val="98C379"/>
                </a:solidFill>
                <a:effectLst/>
                <a:latin typeface="Consolas" panose="020B0609020204030204" pitchFamily="49" charset="0"/>
              </a:rPr>
              <a:t>=(</a:t>
            </a:r>
            <a:r>
              <a:rPr lang="fr-FR" b="0" i="1" dirty="0" err="1">
                <a:solidFill>
                  <a:srgbClr val="E06C75"/>
                </a:solidFill>
                <a:effectLst/>
                <a:latin typeface="Consolas" panose="020B0609020204030204" pitchFamily="49" charset="0"/>
              </a:rPr>
              <a:t>evt</a:t>
            </a:r>
            <a:r>
              <a:rPr lang="fr-FR" b="0" dirty="0">
                <a:solidFill>
                  <a:srgbClr val="98C379"/>
                </a:solidFill>
                <a:effectLst/>
                <a:latin typeface="Consolas" panose="020B0609020204030204" pitchFamily="49" charset="0"/>
              </a:rPr>
              <a:t>)=&gt;{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if(</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readyState</a:t>
            </a:r>
            <a:r>
              <a:rPr lang="fr-FR" b="0" dirty="0">
                <a:solidFill>
                  <a:srgbClr val="98C379"/>
                </a:solidFill>
                <a:effectLst/>
                <a:latin typeface="Consolas" panose="020B0609020204030204" pitchFamily="49" charset="0"/>
              </a:rPr>
              <a:t>&lt;4){return;}</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else</a:t>
            </a:r>
            <a:r>
              <a:rPr lang="fr-FR" b="0" dirty="0">
                <a:solidFill>
                  <a:srgbClr val="98C379"/>
                </a:solidFill>
                <a:effectLst/>
                <a:latin typeface="Consolas" panose="020B0609020204030204" pitchFamily="49" charset="0"/>
              </a:rPr>
              <a:t> if(</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status</a:t>
            </a:r>
            <a:r>
              <a:rPr lang="fr-FR" b="0" dirty="0">
                <a:solidFill>
                  <a:srgbClr val="98C379"/>
                </a:solidFill>
                <a:effectLst/>
                <a:latin typeface="Consolas" panose="020B0609020204030204" pitchFamily="49" charset="0"/>
              </a:rPr>
              <a:t>!=200){</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98C379"/>
                </a:solidFill>
                <a:effectLst/>
                <a:latin typeface="Consolas" panose="020B0609020204030204" pitchFamily="49" charset="0"/>
              </a:rPr>
              <a:t>(`error ${</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status</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return;</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JSON</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parse</a:t>
            </a:r>
            <a:r>
              <a:rPr lang="fr-FR" b="0" dirty="0">
                <a:solidFill>
                  <a:srgbClr val="98C379"/>
                </a:solidFill>
                <a:effectLst/>
                <a:latin typeface="Consolas" panose="020B0609020204030204" pitchFamily="49" charset="0"/>
              </a:rPr>
              <a:t>(</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response</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send</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p:txBody>
      </p:sp>
      <p:sp>
        <p:nvSpPr>
          <p:cNvPr id="3" name="Étoile : 16 branches 2">
            <a:extLst>
              <a:ext uri="{FF2B5EF4-FFF2-40B4-BE49-F238E27FC236}">
                <a16:creationId xmlns:a16="http://schemas.microsoft.com/office/drawing/2014/main" id="{C0BC7B76-6656-4A4A-944B-144953AB5752}"/>
              </a:ext>
            </a:extLst>
          </p:cNvPr>
          <p:cNvSpPr/>
          <p:nvPr/>
        </p:nvSpPr>
        <p:spPr>
          <a:xfrm>
            <a:off x="5328146" y="142852"/>
            <a:ext cx="3926240" cy="1584176"/>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setRequestHeader</a:t>
            </a:r>
            <a:r>
              <a:rPr lang="fr-FR" dirty="0"/>
              <a:t> permet la définition des header de requête</a:t>
            </a:r>
          </a:p>
        </p:txBody>
      </p:sp>
      <p:cxnSp>
        <p:nvCxnSpPr>
          <p:cNvPr id="7" name="Connecteur droit avec flèche 6">
            <a:extLst>
              <a:ext uri="{FF2B5EF4-FFF2-40B4-BE49-F238E27FC236}">
                <a16:creationId xmlns:a16="http://schemas.microsoft.com/office/drawing/2014/main" id="{CD1769EA-263D-4233-B569-E8951822AB9B}"/>
              </a:ext>
            </a:extLst>
          </p:cNvPr>
          <p:cNvCxnSpPr/>
          <p:nvPr/>
        </p:nvCxnSpPr>
        <p:spPr>
          <a:xfrm flipV="1">
            <a:off x="3203848" y="2420888"/>
            <a:ext cx="1296144" cy="5760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29955AE-236A-417A-A38B-3509B07227A8}"/>
              </a:ext>
            </a:extLst>
          </p:cNvPr>
          <p:cNvCxnSpPr>
            <a:cxnSpLocks/>
          </p:cNvCxnSpPr>
          <p:nvPr/>
        </p:nvCxnSpPr>
        <p:spPr>
          <a:xfrm>
            <a:off x="3560742" y="2025699"/>
            <a:ext cx="9392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0D635B1E-F051-49AA-8136-F57E0CF0E85F}"/>
              </a:ext>
            </a:extLst>
          </p:cNvPr>
          <p:cNvCxnSpPr>
            <a:cxnSpLocks/>
          </p:cNvCxnSpPr>
          <p:nvPr/>
        </p:nvCxnSpPr>
        <p:spPr>
          <a:xfrm flipV="1">
            <a:off x="3091117" y="2996952"/>
            <a:ext cx="1336867" cy="936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7C43C1A6-18CB-41A6-8DCF-277B58FF0939}"/>
              </a:ext>
            </a:extLst>
          </p:cNvPr>
          <p:cNvCxnSpPr>
            <a:cxnSpLocks/>
          </p:cNvCxnSpPr>
          <p:nvPr/>
        </p:nvCxnSpPr>
        <p:spPr>
          <a:xfrm flipV="1">
            <a:off x="3036613" y="4700598"/>
            <a:ext cx="1336867" cy="936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594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775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mj-lt"/>
              </a:rPr>
              <a:t>fetch</a:t>
            </a:r>
            <a:r>
              <a:rPr lang="fr-FR" altLang="fr-FR" dirty="0">
                <a:solidFill>
                  <a:srgbClr val="000000"/>
                </a:solidFill>
                <a:latin typeface="+mj-lt"/>
              </a:rPr>
              <a:t>('</a:t>
            </a:r>
            <a:r>
              <a:rPr lang="fr-FR" dirty="0">
                <a:latin typeface="+mj-lt"/>
                <a:hlinkClick r:id="rId3"/>
              </a:rPr>
              <a:t>https://www.reddit.com/r/javascript/.json</a:t>
            </a:r>
            <a:r>
              <a:rPr lang="fr-FR" altLang="fr-FR" dirty="0">
                <a:solidFill>
                  <a:srgbClr val="000000"/>
                </a:solidFill>
                <a:latin typeface="+mj-lt"/>
              </a:rPr>
              <a:t>', { </a:t>
            </a:r>
          </a:p>
          <a:p>
            <a:pPr marL="685800" lvl="2" indent="0">
              <a:buNone/>
            </a:pPr>
            <a:r>
              <a:rPr lang="fr-FR" altLang="fr-FR" dirty="0">
                <a:solidFill>
                  <a:srgbClr val="008080"/>
                </a:solidFill>
                <a:latin typeface="+mj-lt"/>
              </a:rPr>
              <a:t>	</a:t>
            </a:r>
            <a:r>
              <a:rPr lang="fr-FR" altLang="fr-FR" dirty="0" err="1">
                <a:solidFill>
                  <a:srgbClr val="008080"/>
                </a:solidFill>
                <a:latin typeface="+mj-lt"/>
              </a:rPr>
              <a:t>method</a:t>
            </a:r>
            <a:r>
              <a:rPr lang="fr-FR" altLang="fr-FR" dirty="0">
                <a:solidFill>
                  <a:srgbClr val="000000"/>
                </a:solidFill>
                <a:latin typeface="+mj-lt"/>
              </a:rPr>
              <a:t>: '</a:t>
            </a:r>
            <a:r>
              <a:rPr lang="fr-FR" altLang="fr-FR" dirty="0">
                <a:solidFill>
                  <a:srgbClr val="DD1144"/>
                </a:solidFill>
                <a:latin typeface="+mj-lt"/>
              </a:rPr>
              <a:t>post</a:t>
            </a:r>
            <a:r>
              <a:rPr lang="fr-FR" altLang="fr-FR" dirty="0">
                <a:solidFill>
                  <a:srgbClr val="000000"/>
                </a:solidFill>
                <a:latin typeface="+mj-lt"/>
              </a:rPr>
              <a:t>’, </a:t>
            </a:r>
          </a:p>
          <a:p>
            <a:pPr marL="685800" lvl="2" indent="0">
              <a:buNone/>
            </a:pPr>
            <a:r>
              <a:rPr lang="fr-FR" altLang="fr-FR" dirty="0">
                <a:solidFill>
                  <a:srgbClr val="000000"/>
                </a:solidFill>
                <a:latin typeface="+mj-lt"/>
              </a:rPr>
              <a:t>	</a:t>
            </a:r>
            <a:r>
              <a:rPr lang="fr-FR" altLang="fr-FR" dirty="0">
                <a:solidFill>
                  <a:srgbClr val="008080"/>
                </a:solidFill>
                <a:latin typeface="+mj-lt"/>
              </a:rPr>
              <a:t>body</a:t>
            </a:r>
            <a:r>
              <a:rPr lang="fr-FR" altLang="fr-FR" dirty="0">
                <a:solidFill>
                  <a:srgbClr val="000000"/>
                </a:solidFill>
                <a:latin typeface="+mj-lt"/>
              </a:rPr>
              <a:t>: </a:t>
            </a:r>
            <a:r>
              <a:rPr lang="fr-FR" altLang="fr-FR" dirty="0" err="1">
                <a:solidFill>
                  <a:srgbClr val="000000"/>
                </a:solidFill>
                <a:latin typeface="+mj-lt"/>
              </a:rPr>
              <a:t>JSON.stringify</a:t>
            </a:r>
            <a:r>
              <a:rPr lang="fr-FR" altLang="fr-FR" dirty="0">
                <a:solidFill>
                  <a:srgbClr val="000000"/>
                </a:solidFill>
                <a:latin typeface="+mj-lt"/>
              </a:rPr>
              <a:t>(</a:t>
            </a:r>
            <a:r>
              <a:rPr lang="fr-FR" altLang="fr-FR" dirty="0" err="1">
                <a:solidFill>
                  <a:srgbClr val="000000"/>
                </a:solidFill>
                <a:latin typeface="+mj-lt"/>
              </a:rPr>
              <a:t>opts</a:t>
            </a:r>
            <a:r>
              <a:rPr lang="fr-FR" altLang="fr-FR" dirty="0">
                <a:solidFill>
                  <a:srgbClr val="000000"/>
                </a:solidFill>
                <a:latin typeface="+mj-lt"/>
              </a:rPr>
              <a:t>) </a:t>
            </a:r>
          </a:p>
          <a:p>
            <a:pPr marL="685800" lvl="2" indent="0">
              <a:buNone/>
            </a:pPr>
            <a:r>
              <a:rPr lang="fr-FR" altLang="fr-FR" dirty="0">
                <a:solidFill>
                  <a:srgbClr val="000000"/>
                </a:solidFill>
                <a:latin typeface="+mj-lt"/>
              </a:rPr>
              <a:t>   })</a:t>
            </a:r>
            <a:r>
              <a:rPr lang="fr-FR" altLang="fr-FR" sz="1425" dirty="0">
                <a:solidFill>
                  <a:srgbClr val="000000"/>
                </a:solidFill>
                <a:latin typeface="+mj-lt"/>
              </a:rPr>
              <a:t>.</a:t>
            </a:r>
            <a:r>
              <a:rPr lang="fr-FR" altLang="fr-FR" sz="1425" dirty="0" err="1">
                <a:solidFill>
                  <a:srgbClr val="000000"/>
                </a:solidFill>
                <a:latin typeface="+mj-lt"/>
              </a:rPr>
              <a:t>then</a:t>
            </a:r>
            <a:r>
              <a:rPr lang="fr-FR" altLang="fr-FR" sz="975" dirty="0">
                <a:solidFill>
                  <a:srgbClr val="000000"/>
                </a:solidFill>
                <a:latin typeface="+mj-lt"/>
              </a:rPr>
              <a:t>(…)</a:t>
            </a:r>
            <a:r>
              <a:rPr lang="fr-FR" altLang="fr-FR" sz="1125" dirty="0">
                <a:solidFill>
                  <a:srgbClr val="000000"/>
                </a:solidFill>
                <a:latin typeface="+mj-lt"/>
              </a:rPr>
              <a:t>.</a:t>
            </a:r>
            <a:r>
              <a:rPr lang="fr-FR" altLang="fr-FR" sz="1125" dirty="0" err="1">
                <a:solidFill>
                  <a:srgbClr val="000000"/>
                </a:solidFill>
                <a:latin typeface="+mj-lt"/>
              </a:rPr>
              <a:t>then</a:t>
            </a:r>
            <a:r>
              <a:rPr lang="fr-FR" altLang="fr-FR" sz="1125" dirty="0">
                <a:solidFill>
                  <a:srgbClr val="000000"/>
                </a:solidFill>
                <a:latin typeface="+mj-lt"/>
              </a:rPr>
              <a:t>(…)</a:t>
            </a:r>
            <a:endParaRPr lang="fr-FR" altLang="fr-FR" sz="3750" dirty="0">
              <a:latin typeface="+mj-lt"/>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normAutofit fontScale="85000" lnSpcReduction="10000"/>
          </a:bodyPr>
          <a:lstStyle/>
          <a:p>
            <a:r>
              <a:rPr lang="fr-FR" dirty="0"/>
              <a:t>Exemple GET :</a:t>
            </a:r>
          </a:p>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myImage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querySelector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img</a:t>
            </a:r>
            <a:r>
              <a:rPr lang="fr-FR" b="0" dirty="0">
                <a:solidFill>
                  <a:srgbClr val="98C379"/>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pPr marL="0" indent="0">
              <a:buNone/>
            </a:pPr>
            <a:r>
              <a:rPr lang="fr-FR" b="1" dirty="0" err="1">
                <a:solidFill>
                  <a:srgbClr val="56B6C2"/>
                </a:solidFill>
                <a:effectLst/>
                <a:latin typeface="Consolas" panose="020B0609020204030204" pitchFamily="49" charset="0"/>
              </a:rPr>
              <a:t>fetch</a:t>
            </a:r>
            <a:r>
              <a:rPr lang="fr-FR" b="0" dirty="0">
                <a:solidFill>
                  <a:srgbClr val="98C379"/>
                </a:solidFill>
                <a:effectLst/>
                <a:latin typeface="Consolas" panose="020B0609020204030204" pitchFamily="49" charset="0"/>
              </a:rPr>
              <a:t>('</a:t>
            </a:r>
            <a:r>
              <a:rPr lang="fr-FR" b="0" dirty="0">
                <a:solidFill>
                  <a:srgbClr val="E06C75"/>
                </a:solidFill>
                <a:effectLst/>
                <a:latin typeface="Consolas" panose="020B0609020204030204" pitchFamily="49" charset="0"/>
              </a:rPr>
              <a:t>flowers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jpg</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1" dirty="0" err="1">
                <a:solidFill>
                  <a:srgbClr val="61AFEF"/>
                </a:solidFill>
                <a:effectLst/>
                <a:latin typeface="Consolas" panose="020B0609020204030204" pitchFamily="49" charset="0"/>
              </a:rPr>
              <a:t>then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response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response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blob</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1" dirty="0" err="1">
                <a:solidFill>
                  <a:srgbClr val="61AFEF"/>
                </a:solidFill>
                <a:effectLst/>
                <a:latin typeface="Consolas" panose="020B0609020204030204" pitchFamily="49" charset="0"/>
              </a:rPr>
              <a:t>then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myBlob</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objectURL</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URL</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createObjectURL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myBlob</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5C07B"/>
                </a:solidFill>
                <a:effectLst/>
                <a:latin typeface="Consolas" panose="020B0609020204030204" pitchFamily="49" charset="0"/>
              </a:rPr>
              <a:t>myImage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src</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objectURL</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endParaRPr lang="fr-FR" dirty="0"/>
          </a:p>
        </p:txBody>
      </p:sp>
    </p:spTree>
    <p:extLst>
      <p:ext uri="{BB962C8B-B14F-4D97-AF65-F5344CB8AC3E}">
        <p14:creationId xmlns:p14="http://schemas.microsoft.com/office/powerpoint/2010/main" val="40835778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dirty="0"/>
              <a:t>Les services Web</a:t>
            </a:r>
          </a:p>
        </p:txBody>
      </p:sp>
      <p:sp>
        <p:nvSpPr>
          <p:cNvPr id="2002947" name="Rectangle 3"/>
          <p:cNvSpPr>
            <a:spLocks noGrp="1" noChangeArrowheads="1"/>
          </p:cNvSpPr>
          <p:nvPr>
            <p:ph idx="1"/>
          </p:nvPr>
        </p:nvSpPr>
        <p:spPr/>
        <p:txBody>
          <a:bodyPr>
            <a:normAutofit fontScale="700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(Wikipedia). Basé sur des standards et protocoles ouverts (cf.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(Restful),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147</a:t>
            </a:fld>
            <a:endParaRPr lang="fr-FR" dirty="0"/>
          </a:p>
        </p:txBody>
      </p:sp>
    </p:spTree>
    <p:extLst>
      <p:ext uri="{BB962C8B-B14F-4D97-AF65-F5344CB8AC3E}">
        <p14:creationId xmlns:p14="http://schemas.microsoft.com/office/powerpoint/2010/main" val="35537553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285720" y="1714488"/>
            <a:ext cx="3814642" cy="3964809"/>
          </a:xfrm>
        </p:spPr>
        <p:txBody>
          <a:bodyPr>
            <a:normAutofit fontScale="77500" lnSpcReduction="2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028700" lvl="3" indent="0">
              <a:buNone/>
            </a:pPr>
            <a:r>
              <a:rPr lang="fr-FR" dirty="0"/>
              <a:t>Webservice (REST, json)</a:t>
            </a:r>
          </a:p>
          <a:p>
            <a:pPr marL="10287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4230304" y="3701515"/>
          <a:ext cx="4551950" cy="1730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7125101" y="4437848"/>
            <a:ext cx="4187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6973503" y="4928737"/>
            <a:ext cx="526984" cy="10828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5139890" y="4979269"/>
            <a:ext cx="360948" cy="160736"/>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5139890" y="4642630"/>
            <a:ext cx="360948" cy="185042"/>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4230303" y="1714488"/>
            <a:ext cx="4728411" cy="1914838"/>
          </a:xfrm>
          <a:prstGeom prst="rect">
            <a:avLst/>
          </a:prstGeom>
          <a:solidFill>
            <a:schemeClr val="bg1">
              <a:alpha val="74000"/>
            </a:schemeClr>
          </a:solidFill>
          <a:ln>
            <a:solidFill>
              <a:schemeClr val="bg1">
                <a:lumMod val="85000"/>
              </a:schemeClr>
            </a:solidFill>
          </a:ln>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sz="2100" dirty="0"/>
              <a:t>Le serveur</a:t>
            </a:r>
          </a:p>
          <a:p>
            <a:pPr lvl="2"/>
            <a:r>
              <a:rPr lang="fr-FR" sz="1800" dirty="0"/>
              <a:t>Il Répondra aux requêtes http pour accéder aux fichiers du site </a:t>
            </a:r>
          </a:p>
          <a:p>
            <a:pPr lvl="2"/>
            <a:r>
              <a:rPr lang="fr-FR" sz="1800" dirty="0"/>
              <a:t>Il répondra aux requêtes liées aux données (webservice tel que REST)</a:t>
            </a:r>
          </a:p>
          <a:p>
            <a:pPr lvl="2"/>
            <a:r>
              <a:rPr lang="fr-FR" sz="1800" dirty="0"/>
              <a:t>Il géra des échanges internes pour l’accès au sgbdr, aux sensors, …</a:t>
            </a:r>
          </a:p>
        </p:txBody>
      </p:sp>
    </p:spTree>
    <p:extLst>
      <p:ext uri="{BB962C8B-B14F-4D97-AF65-F5344CB8AC3E}">
        <p14:creationId xmlns:p14="http://schemas.microsoft.com/office/powerpoint/2010/main" val="12975064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125"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AutoShape 2"/>
          <p:cNvSpPr>
            <a:spLocks noGrp="1" noChangeArrowheads="1"/>
          </p:cNvSpPr>
          <p:nvPr>
            <p:ph type="title"/>
          </p:nvPr>
        </p:nvSpPr>
        <p:spPr>
          <a:prstGeom prst="rect">
            <a:avLst/>
          </a:prstGeom>
        </p:spPr>
        <p:txBody>
          <a:bodyPr/>
          <a:lstStyle/>
          <a:p>
            <a:pPr eaLnBrk="1" hangingPunct="1"/>
            <a:r>
              <a:rPr lang="fr-FR" altLang="fr-FR"/>
              <a:t>Conventions de nommage</a:t>
            </a:r>
          </a:p>
        </p:txBody>
      </p:sp>
      <p:sp>
        <p:nvSpPr>
          <p:cNvPr id="27652" name="Rectangle 3"/>
          <p:cNvSpPr>
            <a:spLocks noGrp="1" noChangeArrowheads="1"/>
          </p:cNvSpPr>
          <p:nvPr>
            <p:ph idx="1"/>
          </p:nvPr>
        </p:nvSpPr>
        <p:spPr>
          <a:prstGeom prst="rect">
            <a:avLst/>
          </a:prstGeom>
        </p:spPr>
        <p:txBody>
          <a:bodyPr lIns="91440" tIns="45720" rIns="91440" bIns="45720">
            <a:normAutofit fontScale="77500" lnSpcReduction="20000"/>
          </a:bodyPr>
          <a:lstStyle/>
          <a:p>
            <a:pPr eaLnBrk="1" hangingPunct="1">
              <a:lnSpc>
                <a:spcPct val="90000"/>
              </a:lnSpc>
              <a:tabLst>
                <a:tab pos="8439150" algn="r"/>
              </a:tabLst>
            </a:pPr>
            <a:r>
              <a:rPr lang="fr-FR" altLang="fr-FR" b="1" dirty="0" err="1"/>
              <a:t>Javascript</a:t>
            </a:r>
            <a:r>
              <a:rPr lang="fr-FR" altLang="fr-FR" dirty="0"/>
              <a:t>, </a:t>
            </a:r>
            <a:r>
              <a:rPr lang="fr-FR" altLang="fr-FR" b="1" dirty="0"/>
              <a:t>sensible</a:t>
            </a:r>
            <a:r>
              <a:rPr lang="fr-FR" altLang="fr-FR" dirty="0"/>
              <a:t> à la </a:t>
            </a:r>
            <a:r>
              <a:rPr lang="fr-FR" altLang="fr-FR" b="1" dirty="0"/>
              <a:t>casse</a:t>
            </a:r>
            <a:r>
              <a:rPr lang="fr-FR" altLang="fr-FR" dirty="0"/>
              <a:t>, utilise :</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UpperCamelCase</a:t>
            </a:r>
            <a:r>
              <a:rPr lang="fr-FR" altLang="fr-FR" dirty="0">
                <a:ea typeface="MS Mincho" pitchFamily="49" charset="-128"/>
              </a:rPr>
              <a:t> (</a:t>
            </a:r>
            <a:r>
              <a:rPr lang="fr-FR" altLang="fr-FR" sz="2100" dirty="0">
                <a:ea typeface="MS Mincho" pitchFamily="49" charset="-128"/>
              </a:rPr>
              <a:t>casse de chameau événement</a:t>
            </a:r>
            <a:r>
              <a:rPr lang="fr-FR" altLang="fr-FR" dirty="0">
                <a:ea typeface="MS Mincho" pitchFamily="49" charset="-128"/>
              </a:rPr>
              <a:t>) pour les types / </a:t>
            </a:r>
            <a:r>
              <a:rPr lang="fr-FR" altLang="fr-FR" dirty="0" err="1">
                <a:ea typeface="MS Mincho" pitchFamily="49" charset="-128"/>
              </a:rPr>
              <a:t>namespaces</a:t>
            </a:r>
            <a:endParaRPr lang="fr-FR" altLang="fr-FR" dirty="0">
              <a:ea typeface="MS Mincho" pitchFamily="49" charset="-128"/>
            </a:endParaRP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RegExp</a:t>
            </a:r>
            <a:r>
              <a:rPr lang="fr-FR" altLang="fr-FR" dirty="0">
                <a:ea typeface="MS Mincho" pitchFamily="49" charset="-128"/>
              </a:rPr>
              <a:t>   ou   String   -   </a:t>
            </a:r>
            <a:r>
              <a:rPr lang="fr-FR" altLang="fr-FR" dirty="0" err="1">
                <a:ea typeface="MS Mincho" pitchFamily="49" charset="-128"/>
              </a:rPr>
              <a:t>Node</a:t>
            </a:r>
            <a:r>
              <a:rPr lang="fr-FR" altLang="fr-FR" dirty="0">
                <a:ea typeface="MS Mincho" pitchFamily="49" charset="-128"/>
              </a:rPr>
              <a:t>   ou   Ajax</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lowerCamelCase</a:t>
            </a:r>
            <a:r>
              <a:rPr lang="fr-FR" altLang="fr-FR" dirty="0">
                <a:ea typeface="MS Mincho" pitchFamily="49" charset="-128"/>
              </a:rPr>
              <a:t> pour les objets, variables, propriétés, fonctions, méthodes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window.clientHeight</a:t>
            </a:r>
            <a:r>
              <a:rPr lang="fr-FR" altLang="fr-FR" dirty="0">
                <a:ea typeface="MS Mincho" pitchFamily="49" charset="-128"/>
              </a:rPr>
              <a:t>   ou   </a:t>
            </a:r>
            <a:r>
              <a:rPr lang="fr-FR" altLang="fr-FR" dirty="0" err="1">
                <a:ea typeface="MS Mincho" pitchFamily="49" charset="-128"/>
              </a:rPr>
              <a:t>xhr.readyState</a:t>
            </a:r>
            <a:r>
              <a:rPr lang="fr-FR" altLang="fr-FR" dirty="0">
                <a:ea typeface="MS Mincho" pitchFamily="49" charset="-128"/>
              </a:rPr>
              <a:t>   -   </a:t>
            </a:r>
            <a:r>
              <a:rPr lang="fr-FR" altLang="fr-FR" dirty="0" err="1">
                <a:ea typeface="MS Mincho" pitchFamily="49" charset="-128"/>
              </a:rPr>
              <a:t>charAt</a:t>
            </a:r>
            <a:r>
              <a:rPr lang="fr-FR" altLang="fr-FR" dirty="0">
                <a:ea typeface="MS Mincho" pitchFamily="49" charset="-128"/>
              </a:rPr>
              <a:t>(2)   ou   </a:t>
            </a:r>
            <a:r>
              <a:rPr lang="fr-FR" altLang="fr-FR" dirty="0" err="1">
                <a:ea typeface="MS Mincho" pitchFamily="49" charset="-128"/>
              </a:rPr>
              <a:t>indexOf</a:t>
            </a:r>
            <a:r>
              <a:rPr lang="fr-FR" altLang="fr-FR" dirty="0">
                <a:ea typeface="MS Mincho" pitchFamily="49" charset="-128"/>
              </a:rPr>
              <a:t>('?')</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majuscule</a:t>
            </a:r>
            <a:r>
              <a:rPr lang="fr-FR" altLang="fr-FR" dirty="0">
                <a:ea typeface="MS Mincho" pitchFamily="49" charset="-128"/>
              </a:rPr>
              <a:t>, chaque mot séparé par un « _ » pour les </a:t>
            </a:r>
            <a:r>
              <a:rPr lang="fr-FR" altLang="fr-FR" b="1" dirty="0">
                <a:ea typeface="MS Mincho" pitchFamily="49" charset="-128"/>
              </a:rPr>
              <a:t>constantes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Node.TEXT_NODE</a:t>
            </a:r>
            <a:r>
              <a:rPr lang="fr-FR" altLang="fr-FR" dirty="0">
                <a:ea typeface="MS Mincho" pitchFamily="49" charset="-128"/>
              </a:rPr>
              <a:t>   ou   STR_ERROR_MSG</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minuscule</a:t>
            </a:r>
            <a:r>
              <a:rPr lang="fr-FR" altLang="fr-FR" dirty="0">
                <a:ea typeface="MS Mincho" pitchFamily="49" charset="-128"/>
              </a:rPr>
              <a:t> pour les </a:t>
            </a:r>
            <a:r>
              <a:rPr lang="fr-FR" altLang="fr-FR" b="1" dirty="0">
                <a:ea typeface="MS Mincho" pitchFamily="49" charset="-128"/>
              </a:rPr>
              <a:t>événements</a:t>
            </a:r>
            <a:r>
              <a:rPr lang="fr-FR" altLang="fr-FR" dirty="0">
                <a:ea typeface="MS Mincho" pitchFamily="49" charset="-128"/>
              </a:rPr>
              <a:t> et gestionnaires d'événement</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onreadystatechange</a:t>
            </a:r>
            <a:r>
              <a:rPr lang="fr-FR" altLang="fr-FR" dirty="0">
                <a:ea typeface="MS Mincho" pitchFamily="49" charset="-128"/>
              </a:rPr>
              <a:t>   ou   </a:t>
            </a:r>
            <a:r>
              <a:rPr lang="fr-FR" altLang="fr-FR" dirty="0" err="1">
                <a:ea typeface="MS Mincho" pitchFamily="49" charset="-128"/>
              </a:rPr>
              <a:t>onclick</a:t>
            </a:r>
            <a:endParaRPr lang="fr-FR" altLang="fr-FR" dirty="0">
              <a:ea typeface="MS Mincho" pitchFamily="49" charset="-128"/>
            </a:endParaRPr>
          </a:p>
          <a:p>
            <a:pPr lvl="1" eaLnBrk="1" hangingPunct="1">
              <a:lnSpc>
                <a:spcPct val="90000"/>
              </a:lnSpc>
              <a:tabLst>
                <a:tab pos="8439150" algn="r"/>
              </a:tabLst>
            </a:pPr>
            <a:r>
              <a:rPr lang="fr-FR" altLang="fr-FR" dirty="0">
                <a:ea typeface="MS Mincho" pitchFamily="49" charset="-128"/>
              </a:rPr>
              <a:t>« </a:t>
            </a:r>
            <a:r>
              <a:rPr lang="fr-FR" altLang="fr-FR" b="1" dirty="0">
                <a:ea typeface="MS Mincho" pitchFamily="49" charset="-128"/>
              </a:rPr>
              <a:t>_</a:t>
            </a:r>
            <a:r>
              <a:rPr lang="fr-FR" altLang="fr-FR" dirty="0">
                <a:ea typeface="MS Mincho" pitchFamily="49" charset="-128"/>
              </a:rPr>
              <a:t> » </a:t>
            </a:r>
            <a:r>
              <a:rPr lang="fr-FR" altLang="fr-FR" b="1" dirty="0">
                <a:ea typeface="MS Mincho" pitchFamily="49" charset="-128"/>
              </a:rPr>
              <a:t>devant</a:t>
            </a:r>
            <a:r>
              <a:rPr lang="fr-FR" altLang="fr-FR" dirty="0">
                <a:ea typeface="MS Mincho" pitchFamily="49" charset="-128"/>
              </a:rPr>
              <a:t> le nom des propriétés </a:t>
            </a:r>
            <a:r>
              <a:rPr lang="fr-FR" altLang="fr-FR" b="1" dirty="0">
                <a:ea typeface="MS Mincho" pitchFamily="49" charset="-128"/>
              </a:rPr>
              <a:t>privées</a:t>
            </a:r>
            <a:r>
              <a:rPr lang="fr-FR" altLang="fr-FR" dirty="0">
                <a:ea typeface="MS Mincho" pitchFamily="49" charset="-128"/>
              </a:rPr>
              <a:t> (ex: </a:t>
            </a:r>
            <a:r>
              <a:rPr lang="fr-FR" altLang="fr-FR" dirty="0" err="1">
                <a:ea typeface="MS Mincho" pitchFamily="49" charset="-128"/>
              </a:rPr>
              <a:t>_myPvtProp</a:t>
            </a:r>
            <a:r>
              <a:rPr lang="fr-FR" altLang="fr-FR" dirty="0">
                <a:ea typeface="MS Mincho" pitchFamily="49" charset="-128"/>
              </a:rPr>
              <a:t>)</a:t>
            </a:r>
          </a:p>
          <a:p>
            <a:pPr lvl="2" eaLnBrk="1" hangingPunct="1">
              <a:lnSpc>
                <a:spcPct val="90000"/>
              </a:lnSpc>
              <a:tabLst>
                <a:tab pos="8439150" algn="r"/>
              </a:tabLst>
            </a:pPr>
            <a:r>
              <a:rPr lang="fr-FR" altLang="fr-FR" dirty="0">
                <a:ea typeface="MS Mincho" pitchFamily="49" charset="-128"/>
              </a:rPr>
              <a:t>Ex: var </a:t>
            </a:r>
            <a:r>
              <a:rPr lang="fr-FR" altLang="fr-FR" dirty="0" err="1">
                <a:ea typeface="MS Mincho" pitchFamily="49" charset="-128"/>
              </a:rPr>
              <a:t>_id</a:t>
            </a:r>
            <a:r>
              <a:rPr lang="fr-FR" altLang="fr-FR" dirty="0">
                <a:ea typeface="MS Mincho" pitchFamily="49" charset="-128"/>
              </a:rPr>
              <a:t> = 0</a:t>
            </a:r>
          </a:p>
          <a:p>
            <a:pPr lvl="1" eaLnBrk="1" hangingPunct="1">
              <a:lnSpc>
                <a:spcPct val="90000"/>
              </a:lnSpc>
              <a:tabLst>
                <a:tab pos="8439150" algn="r"/>
              </a:tabLst>
            </a:pPr>
            <a:r>
              <a:rPr lang="fr-FR" altLang="fr-FR" dirty="0">
                <a:ea typeface="MS Mincho" pitchFamily="49" charset="-128"/>
              </a:rPr>
              <a:t>un </a:t>
            </a:r>
            <a:r>
              <a:rPr lang="fr-FR" altLang="fr-FR" b="1" dirty="0">
                <a:ea typeface="MS Mincho" pitchFamily="49" charset="-128"/>
              </a:rPr>
              <a:t>verbe</a:t>
            </a:r>
            <a:r>
              <a:rPr lang="fr-FR" altLang="fr-FR" dirty="0">
                <a:ea typeface="MS Mincho" pitchFamily="49" charset="-128"/>
              </a:rPr>
              <a:t> en début de méthode et </a:t>
            </a:r>
            <a:r>
              <a:rPr lang="fr-FR" altLang="fr-FR" dirty="0" err="1">
                <a:ea typeface="MS Mincho" pitchFamily="49" charset="-128"/>
              </a:rPr>
              <a:t>is</a:t>
            </a:r>
            <a:r>
              <a:rPr lang="fr-FR" altLang="fr-FR" dirty="0">
                <a:ea typeface="MS Mincho" pitchFamily="49" charset="-128"/>
              </a:rPr>
              <a:t>/has/</a:t>
            </a:r>
            <a:r>
              <a:rPr lang="fr-FR" altLang="fr-FR" dirty="0" err="1">
                <a:ea typeface="MS Mincho" pitchFamily="49" charset="-128"/>
              </a:rPr>
              <a:t>can</a:t>
            </a:r>
            <a:r>
              <a:rPr lang="fr-FR" altLang="fr-FR" dirty="0">
                <a:ea typeface="MS Mincho" pitchFamily="49" charset="-128"/>
              </a:rPr>
              <a:t> pour celles </a:t>
            </a:r>
            <a:r>
              <a:rPr lang="fr-FR" altLang="fr-FR" b="1" dirty="0">
                <a:ea typeface="MS Mincho" pitchFamily="49" charset="-128"/>
              </a:rPr>
              <a:t>booléennes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hasChild</a:t>
            </a:r>
            <a:r>
              <a:rPr lang="fr-FR" altLang="fr-FR" dirty="0">
                <a:ea typeface="MS Mincho" pitchFamily="49" charset="-128"/>
              </a:rPr>
              <a:t>()   ou   </a:t>
            </a:r>
            <a:r>
              <a:rPr lang="fr-FR" altLang="fr-FR" dirty="0" err="1">
                <a:ea typeface="MS Mincho" pitchFamily="49" charset="-128"/>
              </a:rPr>
              <a:t>isEmpty</a:t>
            </a:r>
            <a:r>
              <a:rPr lang="fr-FR" altLang="fr-FR" dirty="0">
                <a:ea typeface="MS Mincho" pitchFamily="49" charset="-128"/>
              </a:rPr>
              <a:t>()</a:t>
            </a:r>
          </a:p>
        </p:txBody>
      </p:sp>
      <p:sp>
        <p:nvSpPr>
          <p:cNvPr id="27650" name="Rectangle 13"/>
          <p:cNvSpPr>
            <a:spLocks noGrp="1" noChangeArrowheads="1"/>
          </p:cNvSpPr>
          <p:nvPr>
            <p:ph type="sldNum" sz="quarter" idx="12"/>
          </p:nvPr>
        </p:nvSpPr>
        <p:spPr>
          <a:prstGeom prst="rect">
            <a:avLst/>
          </a:prstGeom>
          <a:noFill/>
        </p:spPr>
        <p:txBody>
          <a:bodyPr/>
          <a:lstStyle/>
          <a:p>
            <a:fld id="{D13CD49E-CCF1-4647-BF75-44CF7BE0CF50}" type="slidenum">
              <a:rPr lang="fr-FR" altLang="fr-FR" smtClean="0"/>
              <a:pPr/>
              <a:t>15</a:t>
            </a:fld>
            <a:endParaRPr lang="fr-FR" altLang="fr-F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685800" lvl="2" indent="0">
              <a:buNone/>
            </a:pPr>
            <a:r>
              <a:rPr lang="fr-FR" dirty="0"/>
              <a:t>Qui ne peut être servis aux clients</a:t>
            </a:r>
          </a:p>
          <a:p>
            <a:pPr marL="685800" lvl="2" indent="0">
              <a:buNone/>
            </a:pPr>
            <a:endParaRPr lang="fr-FR" dirty="0"/>
          </a:p>
          <a:p>
            <a:pPr lvl="1"/>
            <a:r>
              <a:rPr lang="fr-FR" dirty="0"/>
              <a:t>Le serveur me sers ma commande </a:t>
            </a:r>
          </a:p>
          <a:p>
            <a:pPr marL="3429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5814139" y="3753036"/>
            <a:ext cx="2195443" cy="1751024"/>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5976156" y="1790043"/>
            <a:ext cx="1765944" cy="929171"/>
            <a:chOff x="6079366" y="1281429"/>
            <a:chExt cx="2684967" cy="136900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66" y="1570311"/>
              <a:ext cx="1080120" cy="1080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342900" lvl="1" indent="0">
              <a:buNone/>
            </a:pPr>
            <a:r>
              <a:rPr lang="fr-FR" dirty="0"/>
              <a:t>Promo une réduction spéciale </a:t>
            </a:r>
          </a:p>
          <a:p>
            <a:pPr marL="3429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2420888"/>
            <a:ext cx="2196995" cy="311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6858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271" y="4691301"/>
            <a:ext cx="638539" cy="90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 http &amp; REST</a:t>
            </a:r>
          </a:p>
        </p:txBody>
      </p:sp>
      <p:sp>
        <p:nvSpPr>
          <p:cNvPr id="3" name="Espace réservé du contenu 2"/>
          <p:cNvSpPr>
            <a:spLocks noGrp="1"/>
          </p:cNvSpPr>
          <p:nvPr>
            <p:ph idx="1"/>
          </p:nvPr>
        </p:nvSpPr>
        <p:spPr/>
        <p:txBody>
          <a:bodyPr>
            <a:normAutofit fontScale="92500" lnSpcReduction="10000"/>
          </a:bodyPr>
          <a:lstStyle/>
          <a:p>
            <a:r>
              <a:rPr lang="fr-FR" dirty="0"/>
              <a:t>Accès CRUD REST</a:t>
            </a:r>
          </a:p>
          <a:p>
            <a:pPr lvl="1"/>
            <a:r>
              <a:rPr lang="fr-FR" sz="2400" b="1" dirty="0" err="1"/>
              <a:t>C</a:t>
            </a:r>
            <a:r>
              <a:rPr lang="fr-FR" dirty="0" err="1"/>
              <a:t>reate</a:t>
            </a:r>
            <a:r>
              <a:rPr lang="fr-FR" dirty="0"/>
              <a:t> </a:t>
            </a:r>
          </a:p>
          <a:p>
            <a:pPr lvl="1"/>
            <a:r>
              <a:rPr lang="fr-FR" sz="2400" b="1" dirty="0"/>
              <a:t>R</a:t>
            </a:r>
            <a:r>
              <a:rPr lang="fr-FR" dirty="0"/>
              <a:t>ead</a:t>
            </a:r>
          </a:p>
          <a:p>
            <a:pPr lvl="1"/>
            <a:r>
              <a:rPr lang="fr-FR" sz="2400" b="1" dirty="0"/>
              <a:t>U</a:t>
            </a:r>
            <a:r>
              <a:rPr lang="fr-FR" dirty="0"/>
              <a:t>pdate</a:t>
            </a:r>
          </a:p>
          <a:p>
            <a:pPr lvl="1"/>
            <a:r>
              <a:rPr lang="fr-FR" sz="24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b="1" dirty="0" err="1"/>
              <a:t>c</a:t>
            </a:r>
            <a:r>
              <a:rPr lang="fr-FR" dirty="0" err="1"/>
              <a:t>reate</a:t>
            </a:r>
            <a:r>
              <a:rPr lang="fr-FR" dirty="0"/>
              <a:t>) </a:t>
            </a:r>
          </a:p>
          <a:p>
            <a:pPr lvl="2"/>
            <a:r>
              <a:rPr lang="fr-FR" dirty="0"/>
              <a:t>GET 	     </a:t>
            </a:r>
            <a:r>
              <a:rPr lang="fr-FR" sz="1425" dirty="0"/>
              <a:t>(</a:t>
            </a:r>
            <a:r>
              <a:rPr lang="fr-FR" sz="1650" b="1" dirty="0" err="1"/>
              <a:t>r</a:t>
            </a:r>
            <a:r>
              <a:rPr lang="fr-FR" sz="1425" dirty="0" err="1"/>
              <a:t>ead</a:t>
            </a:r>
            <a:r>
              <a:rPr lang="fr-FR" sz="1425" dirty="0"/>
              <a:t>)</a:t>
            </a:r>
            <a:endParaRPr lang="fr-FR" dirty="0"/>
          </a:p>
          <a:p>
            <a:pPr lvl="2"/>
            <a:r>
              <a:rPr lang="fr-FR" dirty="0"/>
              <a:t>PUT</a:t>
            </a:r>
            <a:r>
              <a:rPr lang="fr-FR" sz="1425" dirty="0"/>
              <a:t> 	     (</a:t>
            </a:r>
            <a:r>
              <a:rPr lang="fr-FR" sz="1650" b="1" dirty="0"/>
              <a:t>u</a:t>
            </a:r>
            <a:r>
              <a:rPr lang="fr-FR" sz="1425" dirty="0"/>
              <a:t>pdate)</a:t>
            </a:r>
          </a:p>
          <a:p>
            <a:pPr lvl="2"/>
            <a:r>
              <a:rPr lang="fr-FR" dirty="0"/>
              <a:t>DELETE  </a:t>
            </a:r>
            <a:r>
              <a:rPr lang="fr-FR" sz="1425" dirty="0"/>
              <a:t>(</a:t>
            </a:r>
            <a:r>
              <a:rPr lang="fr-FR" sz="1650" b="1" dirty="0" err="1"/>
              <a:t>d</a:t>
            </a:r>
            <a:r>
              <a:rPr lang="fr-FR" sz="1425" dirty="0" err="1"/>
              <a:t>elete</a:t>
            </a:r>
            <a:r>
              <a:rPr lang="fr-FR" sz="1425"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153</a:t>
            </a:fld>
            <a:endParaRPr lang="fr-FR"/>
          </a:p>
        </p:txBody>
      </p:sp>
      <p:sp>
        <p:nvSpPr>
          <p:cNvPr id="7" name="ZoneTexte 6"/>
          <p:cNvSpPr txBox="1"/>
          <p:nvPr/>
        </p:nvSpPr>
        <p:spPr>
          <a:xfrm>
            <a:off x="4412268" y="4365104"/>
            <a:ext cx="4624228" cy="1569660"/>
          </a:xfrm>
          <a:prstGeom prst="rect">
            <a:avLst/>
          </a:prstGeom>
          <a:noFill/>
        </p:spPr>
        <p:txBody>
          <a:bodyPr wrap="square" rtlCol="0">
            <a:spAutoFit/>
          </a:bodyPr>
          <a:lstStyle/>
          <a:p>
            <a:pPr marL="557213" lvl="1" indent="-214313">
              <a:spcBef>
                <a:spcPct val="20000"/>
              </a:spcBef>
              <a:buFont typeface="Arial" pitchFamily="34" charset="0"/>
              <a:buChar char="–"/>
            </a:pPr>
            <a:r>
              <a:rPr lang="fr-FR" sz="2400" dirty="0">
                <a:solidFill>
                  <a:prstClr val="black"/>
                </a:solidFill>
              </a:rPr>
              <a:t>Erreurs HTTP</a:t>
            </a:r>
          </a:p>
          <a:p>
            <a:pPr marL="857250" lvl="2" indent="-171450">
              <a:spcBef>
                <a:spcPct val="20000"/>
              </a:spcBef>
              <a:buFont typeface="Arial" pitchFamily="34" charset="0"/>
              <a:buChar char="•"/>
            </a:pPr>
            <a:r>
              <a:rPr lang="fr-FR" sz="2000" dirty="0">
                <a:solidFill>
                  <a:prstClr val="black"/>
                </a:solidFill>
              </a:rPr>
              <a:t>2xx 	OK</a:t>
            </a:r>
          </a:p>
          <a:p>
            <a:pPr marL="857250" lvl="2" indent="-171450">
              <a:spcBef>
                <a:spcPct val="20000"/>
              </a:spcBef>
              <a:buFont typeface="Arial" pitchFamily="34" charset="0"/>
              <a:buChar char="•"/>
            </a:pPr>
            <a:r>
              <a:rPr lang="fr-FR" sz="2000" dirty="0">
                <a:solidFill>
                  <a:prstClr val="black"/>
                </a:solidFill>
              </a:rPr>
              <a:t>4xx	Erreur accès</a:t>
            </a:r>
          </a:p>
          <a:p>
            <a:pPr marL="857250" lvl="2" indent="-171450">
              <a:spcBef>
                <a:spcPct val="20000"/>
              </a:spcBef>
              <a:buFont typeface="Arial" pitchFamily="34" charset="0"/>
              <a:buChar char="•"/>
            </a:pPr>
            <a:r>
              <a:rPr lang="fr-FR" sz="2000" dirty="0">
                <a:solidFill>
                  <a:prstClr val="black"/>
                </a:solidFill>
              </a:rPr>
              <a:t>5xx	Erreur Serveur</a:t>
            </a:r>
            <a:endParaRPr lang="fr-FR" sz="1600" dirty="0">
              <a:solidFill>
                <a:prstClr val="black"/>
              </a:solidFill>
            </a:endParaRPr>
          </a:p>
        </p:txBody>
      </p:sp>
      <p:sp>
        <p:nvSpPr>
          <p:cNvPr id="8" name="Rectangle 7"/>
          <p:cNvSpPr/>
          <p:nvPr/>
        </p:nvSpPr>
        <p:spPr>
          <a:xfrm>
            <a:off x="4572024" y="1660910"/>
            <a:ext cx="3214686" cy="1989775"/>
          </a:xfrm>
          <a:prstGeom prst="rect">
            <a:avLst/>
          </a:prstGeom>
        </p:spPr>
        <p:txBody>
          <a:bodyPr wrap="square">
            <a:spAutoFit/>
          </a:bodyPr>
          <a:lstStyle/>
          <a:p>
            <a:pPr marL="257175" indent="-257175">
              <a:spcBef>
                <a:spcPct val="20000"/>
              </a:spcBef>
              <a:buFont typeface="Arial" pitchFamily="34" charset="0"/>
              <a:buChar char="•"/>
            </a:pPr>
            <a:r>
              <a:rPr lang="fr-FR" sz="2250" dirty="0">
                <a:solidFill>
                  <a:prstClr val="black"/>
                </a:solidFill>
              </a:rPr>
              <a:t>Capacités</a:t>
            </a:r>
          </a:p>
          <a:p>
            <a:pPr marL="557213" lvl="1" indent="-214313">
              <a:spcBef>
                <a:spcPct val="20000"/>
              </a:spcBef>
              <a:buFont typeface="Arial" pitchFamily="34" charset="0"/>
              <a:buChar char="–"/>
            </a:pPr>
            <a:r>
              <a:rPr lang="fr-FR" dirty="0">
                <a:solidFill>
                  <a:prstClr val="black"/>
                </a:solidFill>
              </a:rPr>
              <a:t>Filtrage</a:t>
            </a:r>
          </a:p>
          <a:p>
            <a:pPr marL="900113" lvl="2" indent="-214313">
              <a:spcBef>
                <a:spcPct val="20000"/>
              </a:spcBef>
              <a:buFont typeface="Arial" pitchFamily="34" charset="0"/>
              <a:buChar char="–"/>
            </a:pPr>
            <a:r>
              <a:rPr lang="fr-FR" sz="1500" dirty="0">
                <a:solidFill>
                  <a:prstClr val="black"/>
                </a:solidFill>
              </a:rPr>
              <a:t>champs</a:t>
            </a:r>
          </a:p>
          <a:p>
            <a:pPr marL="900113" lvl="2" indent="-214313">
              <a:spcBef>
                <a:spcPct val="20000"/>
              </a:spcBef>
              <a:buFont typeface="Arial" pitchFamily="34" charset="0"/>
              <a:buChar char="–"/>
            </a:pPr>
            <a:r>
              <a:rPr lang="fr-FR" sz="1500" dirty="0">
                <a:solidFill>
                  <a:prstClr val="black"/>
                </a:solidFill>
              </a:rPr>
              <a:t>id</a:t>
            </a:r>
          </a:p>
          <a:p>
            <a:pPr marL="557213" lvl="1" indent="-214313">
              <a:spcBef>
                <a:spcPct val="20000"/>
              </a:spcBef>
              <a:buFont typeface="Arial" pitchFamily="34" charset="0"/>
              <a:buChar char="–"/>
            </a:pPr>
            <a:r>
              <a:rPr lang="fr-FR" dirty="0">
                <a:solidFill>
                  <a:prstClr val="black"/>
                </a:solidFill>
              </a:rPr>
              <a:t>Positionnement</a:t>
            </a:r>
          </a:p>
          <a:p>
            <a:pPr marL="557213" lvl="1" indent="-214313">
              <a:spcBef>
                <a:spcPct val="20000"/>
              </a:spcBef>
              <a:buFont typeface="Arial" pitchFamily="34" charset="0"/>
              <a:buChar char="–"/>
            </a:pPr>
            <a:r>
              <a:rPr lang="fr-FR" dirty="0">
                <a:solidFill>
                  <a:prstClr val="black"/>
                </a:solidFill>
              </a:rPr>
              <a:t>Relationnel *</a:t>
            </a:r>
            <a:endParaRPr lang="fr-FR" sz="1500" dirty="0">
              <a:solidFill>
                <a:prstClr val="black"/>
              </a:solidFill>
            </a:endParaRPr>
          </a:p>
        </p:txBody>
      </p:sp>
      <p:sp>
        <p:nvSpPr>
          <p:cNvPr id="9" name="Étoile à 12 branches 8"/>
          <p:cNvSpPr/>
          <p:nvPr/>
        </p:nvSpPr>
        <p:spPr>
          <a:xfrm rot="21038633">
            <a:off x="6188085" y="3350930"/>
            <a:ext cx="1750585" cy="910076"/>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27000" rIns="0" bIns="27000" rtlCol="0" anchor="ctr"/>
          <a:lstStyle/>
          <a:p>
            <a:pPr algn="ctr"/>
            <a:r>
              <a:rPr lang="fr-FR" sz="2100" b="1" u="sng" dirty="0"/>
              <a:t>Echanges</a:t>
            </a:r>
          </a:p>
          <a:p>
            <a:pPr algn="ctr"/>
            <a:r>
              <a:rPr lang="fr-FR" sz="2100" b="1" u="sng" dirty="0"/>
              <a:t> JSON</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3E6860-17B7-4D7E-A921-5D6D769C8D17}"/>
              </a:ext>
            </a:extLst>
          </p:cNvPr>
          <p:cNvSpPr>
            <a:spLocks noGrp="1"/>
          </p:cNvSpPr>
          <p:nvPr>
            <p:ph type="title"/>
          </p:nvPr>
        </p:nvSpPr>
        <p:spPr/>
        <p:txBody>
          <a:bodyPr/>
          <a:lstStyle/>
          <a:p>
            <a:r>
              <a:rPr lang="fr-FR" dirty="0"/>
              <a:t>Node.js</a:t>
            </a:r>
          </a:p>
        </p:txBody>
      </p:sp>
      <p:sp>
        <p:nvSpPr>
          <p:cNvPr id="5" name="Espace réservé du contenu 4">
            <a:extLst>
              <a:ext uri="{FF2B5EF4-FFF2-40B4-BE49-F238E27FC236}">
                <a16:creationId xmlns:a16="http://schemas.microsoft.com/office/drawing/2014/main" id="{EDE0E789-8DA3-425C-A96B-8F568A66DEF3}"/>
              </a:ext>
            </a:extLst>
          </p:cNvPr>
          <p:cNvSpPr>
            <a:spLocks noGrp="1"/>
          </p:cNvSpPr>
          <p:nvPr>
            <p:ph idx="1"/>
          </p:nvPr>
        </p:nvSpPr>
        <p:spPr/>
        <p:txBody>
          <a:bodyPr>
            <a:normAutofit fontScale="92500" lnSpcReduction="10000"/>
          </a:bodyPr>
          <a:lstStyle/>
          <a:p>
            <a:r>
              <a:rPr lang="fr-FR" dirty="0"/>
              <a:t>Node.js est un moteur JS s’exécutant hors navigateur</a:t>
            </a:r>
          </a:p>
          <a:p>
            <a:pPr lvl="1"/>
            <a:r>
              <a:rPr lang="fr-FR" dirty="0"/>
              <a:t>Il permet d’écrire des apps serveur</a:t>
            </a:r>
          </a:p>
          <a:p>
            <a:pPr marL="457200" lvl="1" indent="0">
              <a:buNone/>
            </a:pPr>
            <a:endParaRPr lang="fr-FR" dirty="0"/>
          </a:p>
          <a:p>
            <a:pPr lvl="1"/>
            <a:r>
              <a:rPr lang="fr-FR" dirty="0"/>
              <a:t>Il possède toutes les même bases du langage</a:t>
            </a:r>
          </a:p>
          <a:p>
            <a:pPr lvl="2"/>
            <a:r>
              <a:rPr lang="fr-FR" dirty="0"/>
              <a:t>Syntaxe</a:t>
            </a:r>
          </a:p>
          <a:p>
            <a:pPr lvl="2"/>
            <a:r>
              <a:rPr lang="fr-FR" dirty="0" err="1"/>
              <a:t>Core</a:t>
            </a:r>
            <a:r>
              <a:rPr lang="fr-FR" dirty="0"/>
              <a:t> </a:t>
            </a:r>
            <a:r>
              <a:rPr lang="fr-FR" dirty="0" err="1"/>
              <a:t>functions</a:t>
            </a:r>
            <a:endParaRPr lang="fr-FR" dirty="0"/>
          </a:p>
          <a:p>
            <a:pPr lvl="1"/>
            <a:endParaRPr lang="fr-FR" dirty="0"/>
          </a:p>
          <a:p>
            <a:pPr lvl="1"/>
            <a:r>
              <a:rPr lang="fr-FR" dirty="0"/>
              <a:t>Il possède un gestionnaire de dépendances</a:t>
            </a:r>
          </a:p>
          <a:p>
            <a:pPr lvl="2"/>
            <a:r>
              <a:rPr lang="fr-FR" dirty="0"/>
              <a:t>NPM</a:t>
            </a:r>
          </a:p>
        </p:txBody>
      </p:sp>
      <p:pic>
        <p:nvPicPr>
          <p:cNvPr id="1032" name="Picture 8" descr="Installer n'importe quel module npm pour Node.js sous Windows">
            <a:extLst>
              <a:ext uri="{FF2B5EF4-FFF2-40B4-BE49-F238E27FC236}">
                <a16:creationId xmlns:a16="http://schemas.microsoft.com/office/drawing/2014/main" id="{E0CE40D7-0BC7-49AA-93A8-2722727D1BA5}"/>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5656263" y="2129036"/>
            <a:ext cx="2992437" cy="224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176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1950" b="1" dirty="0"/>
              <a:t>npm init </a:t>
            </a:r>
            <a:r>
              <a:rPr lang="fr-FR" dirty="0"/>
              <a:t>–y</a:t>
            </a:r>
          </a:p>
          <a:p>
            <a:pPr lvl="5"/>
            <a:r>
              <a:rPr lang="fr-FR" dirty="0" err="1"/>
              <a:t>Pré-configure</a:t>
            </a:r>
            <a:r>
              <a:rPr lang="fr-FR" dirty="0"/>
              <a:t> node avec le répertoire .git</a:t>
            </a:r>
          </a:p>
          <a:p>
            <a:pPr marL="17145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1950" b="1" dirty="0"/>
              <a:t>npm </a:t>
            </a:r>
            <a:r>
              <a:rPr lang="fr-FR" sz="1950" b="1" dirty="0" err="1"/>
              <a:t>install</a:t>
            </a:r>
            <a:r>
              <a:rPr lang="fr-FR" sz="1950" b="1" dirty="0"/>
              <a:t> </a:t>
            </a:r>
            <a:r>
              <a:rPr lang="fr-FR" dirty="0"/>
              <a:t>–g  </a:t>
            </a:r>
            <a:r>
              <a:rPr lang="fr-FR" sz="195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5762211" y="1553753"/>
            <a:ext cx="3585541" cy="203178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Il existe deux types de dépendances :</a:t>
            </a:r>
          </a:p>
          <a:p>
            <a:pPr algn="ctr"/>
            <a:r>
              <a:rPr lang="fr-FR" sz="1350" dirty="0" err="1"/>
              <a:t>devDepencies</a:t>
            </a:r>
            <a:endParaRPr lang="fr-FR" sz="1350" dirty="0"/>
          </a:p>
          <a:p>
            <a:pPr algn="ctr"/>
            <a:r>
              <a:rPr lang="fr-FR" sz="1350" dirty="0" err="1"/>
              <a:t>dependencies</a:t>
            </a:r>
            <a:endParaRPr lang="fr-FR" sz="1350" dirty="0"/>
          </a:p>
        </p:txBody>
      </p:sp>
    </p:spTree>
    <p:extLst>
      <p:ext uri="{BB962C8B-B14F-4D97-AF65-F5344CB8AC3E}">
        <p14:creationId xmlns:p14="http://schemas.microsoft.com/office/powerpoint/2010/main" val="2446419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8C1E893-C4DE-43BA-9EDA-4E26B39060D9}"/>
              </a:ext>
            </a:extLst>
          </p:cNvPr>
          <p:cNvSpPr>
            <a:spLocks noGrp="1"/>
          </p:cNvSpPr>
          <p:nvPr>
            <p:ph type="title"/>
          </p:nvPr>
        </p:nvSpPr>
        <p:spPr/>
        <p:txBody>
          <a:bodyPr/>
          <a:lstStyle/>
          <a:p>
            <a:r>
              <a:rPr lang="fr-FR" dirty="0"/>
              <a:t>Server node.js</a:t>
            </a:r>
          </a:p>
        </p:txBody>
      </p:sp>
      <p:sp>
        <p:nvSpPr>
          <p:cNvPr id="5" name="Espace réservé du contenu 4">
            <a:extLst>
              <a:ext uri="{FF2B5EF4-FFF2-40B4-BE49-F238E27FC236}">
                <a16:creationId xmlns:a16="http://schemas.microsoft.com/office/drawing/2014/main" id="{64C34BA8-A530-4F18-939A-EE52D0B338EB}"/>
              </a:ext>
            </a:extLst>
          </p:cNvPr>
          <p:cNvSpPr>
            <a:spLocks noGrp="1"/>
          </p:cNvSpPr>
          <p:nvPr>
            <p:ph idx="1"/>
          </p:nvPr>
        </p:nvSpPr>
        <p:spPr/>
        <p:txBody>
          <a:bodyPr/>
          <a:lstStyle/>
          <a:p>
            <a:r>
              <a:rPr lang="fr-FR" dirty="0"/>
              <a:t>Penchons nous sur le module </a:t>
            </a:r>
            <a:r>
              <a:rPr lang="fr-FR" b="1" i="1" dirty="0"/>
              <a:t>express</a:t>
            </a:r>
          </a:p>
          <a:p>
            <a:pPr lvl="2"/>
            <a:r>
              <a:rPr lang="fr-FR" dirty="0"/>
              <a:t>Permet de fournir un service </a:t>
            </a:r>
          </a:p>
          <a:p>
            <a:pPr lvl="3"/>
            <a:r>
              <a:rPr lang="fr-FR" dirty="0"/>
              <a:t>Ecoutant http </a:t>
            </a:r>
          </a:p>
          <a:p>
            <a:pPr lvl="2"/>
            <a:endParaRPr lang="fr-FR" dirty="0"/>
          </a:p>
          <a:p>
            <a:pPr lvl="2"/>
            <a:r>
              <a:rPr lang="fr-FR" dirty="0"/>
              <a:t>Un service serveur </a:t>
            </a:r>
          </a:p>
          <a:p>
            <a:pPr lvl="3"/>
            <a:r>
              <a:rPr lang="fr-FR" dirty="0"/>
              <a:t>Et pouvant proposer des réponses au </a:t>
            </a:r>
            <a:r>
              <a:rPr lang="fr-FR" dirty="0" err="1"/>
              <a:t>requette</a:t>
            </a:r>
            <a:endParaRPr lang="fr-FR" dirty="0"/>
          </a:p>
          <a:p>
            <a:r>
              <a:rPr lang="fr-FR" dirty="0"/>
              <a:t>Installation :</a:t>
            </a:r>
          </a:p>
          <a:p>
            <a:pPr marL="396875" lvl="7" indent="0" algn="ctr">
              <a:buNone/>
            </a:pPr>
            <a:r>
              <a:rPr lang="fr-FR" dirty="0"/>
              <a:t>npm </a:t>
            </a:r>
            <a:r>
              <a:rPr lang="fr-FR" dirty="0" err="1"/>
              <a:t>install</a:t>
            </a:r>
            <a:r>
              <a:rPr lang="fr-FR" dirty="0"/>
              <a:t> -s express</a:t>
            </a:r>
          </a:p>
          <a:p>
            <a:endParaRPr lang="fr-FR" dirty="0"/>
          </a:p>
          <a:p>
            <a:pPr marL="0" indent="0">
              <a:buNone/>
            </a:pPr>
            <a:endParaRPr lang="fr-FR" dirty="0"/>
          </a:p>
        </p:txBody>
      </p:sp>
    </p:spTree>
    <p:extLst>
      <p:ext uri="{BB962C8B-B14F-4D97-AF65-F5344CB8AC3E}">
        <p14:creationId xmlns:p14="http://schemas.microsoft.com/office/powerpoint/2010/main" val="39273913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A60EB-AC56-401D-89AB-02756F297E44}"/>
              </a:ext>
            </a:extLst>
          </p:cNvPr>
          <p:cNvSpPr>
            <a:spLocks noGrp="1"/>
          </p:cNvSpPr>
          <p:nvPr>
            <p:ph type="title"/>
          </p:nvPr>
        </p:nvSpPr>
        <p:spPr/>
        <p:txBody>
          <a:bodyPr/>
          <a:lstStyle/>
          <a:p>
            <a:r>
              <a:rPr lang="fr-FR" dirty="0"/>
              <a:t>express</a:t>
            </a:r>
          </a:p>
        </p:txBody>
      </p:sp>
      <p:sp>
        <p:nvSpPr>
          <p:cNvPr id="3" name="Espace réservé du contenu 2">
            <a:extLst>
              <a:ext uri="{FF2B5EF4-FFF2-40B4-BE49-F238E27FC236}">
                <a16:creationId xmlns:a16="http://schemas.microsoft.com/office/drawing/2014/main" id="{FBB46CB6-C3CB-4B23-B382-6346BBDF3583}"/>
              </a:ext>
            </a:extLst>
          </p:cNvPr>
          <p:cNvSpPr>
            <a:spLocks noGrp="1"/>
          </p:cNvSpPr>
          <p:nvPr>
            <p:ph idx="1"/>
          </p:nvPr>
        </p:nvSpPr>
        <p:spPr/>
        <p:txBody>
          <a:bodyPr>
            <a:normAutofit/>
          </a:bodyPr>
          <a:lstStyle/>
          <a:p>
            <a:r>
              <a:rPr lang="fr-FR" dirty="0"/>
              <a:t>Usage :</a:t>
            </a:r>
          </a:p>
          <a:p>
            <a:pPr lvl="7"/>
            <a:r>
              <a:rPr lang="fr-FR" dirty="0"/>
              <a:t>Instanciation du serveur écoutant le port 3000 et répondant a GET /</a:t>
            </a:r>
          </a:p>
          <a:p>
            <a:pPr marL="396875" lvl="7"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express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'express'</a:t>
            </a:r>
            <a:r>
              <a:rPr lang="fr-FR" b="0" dirty="0">
                <a:solidFill>
                  <a:srgbClr val="ABB2BF"/>
                </a:solidFill>
                <a:effectLst/>
                <a:latin typeface="Consolas" panose="020B0609020204030204" pitchFamily="49" charset="0"/>
              </a:rPr>
              <a:t>)</a:t>
            </a:r>
          </a:p>
          <a:p>
            <a:pPr marL="396875" lvl="7"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app</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express</a:t>
            </a:r>
            <a:r>
              <a:rPr lang="fr-FR" b="0" dirty="0">
                <a:solidFill>
                  <a:srgbClr val="ABB2BF"/>
                </a:solidFill>
                <a:effectLst/>
                <a:latin typeface="Consolas" panose="020B0609020204030204" pitchFamily="49" charset="0"/>
              </a:rPr>
              <a:t>() </a:t>
            </a:r>
          </a:p>
          <a:p>
            <a:pPr marL="396875" lvl="7" indent="0">
              <a:buNone/>
            </a:pPr>
            <a:r>
              <a:rPr lang="fr-FR" b="0" dirty="0" err="1">
                <a:solidFill>
                  <a:srgbClr val="E5C07B"/>
                </a:solidFill>
                <a:effectLst/>
                <a:latin typeface="Consolas" panose="020B0609020204030204" pitchFamily="49" charset="0"/>
              </a:rPr>
              <a:t>app</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get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req</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a:t>
            </a:r>
            <a:r>
              <a:rPr lang="fr-FR" b="0" dirty="0">
                <a:solidFill>
                  <a:srgbClr val="ABB2BF"/>
                </a:solidFill>
                <a:effectLst/>
                <a:latin typeface="Consolas" panose="020B0609020204030204" pitchFamily="49" charset="0"/>
              </a:rPr>
              <a:t>) {</a:t>
            </a:r>
          </a:p>
          <a:p>
            <a:pPr marL="396875" lvl="7" indent="0">
              <a:buNone/>
            </a:pP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'Hello World'</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err="1">
                <a:solidFill>
                  <a:srgbClr val="E5C07B"/>
                </a:solidFill>
                <a:effectLst/>
                <a:latin typeface="Consolas" panose="020B0609020204030204" pitchFamily="49" charset="0"/>
              </a:rPr>
              <a:t>app</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listen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3000</a:t>
            </a:r>
            <a:r>
              <a:rPr lang="fr-FR" b="0" dirty="0">
                <a:solidFill>
                  <a:srgbClr val="ABB2BF"/>
                </a:solidFill>
                <a:effectLst/>
                <a:latin typeface="Consolas" panose="020B0609020204030204" pitchFamily="49" charset="0"/>
              </a:rPr>
              <a:t>)</a:t>
            </a:r>
          </a:p>
          <a:p>
            <a:pPr marL="396875" lvl="7" indent="0">
              <a:buNone/>
            </a:pPr>
            <a:endParaRPr lang="fr-FR" dirty="0"/>
          </a:p>
          <a:p>
            <a:endParaRPr lang="fr-FR" dirty="0"/>
          </a:p>
        </p:txBody>
      </p:sp>
    </p:spTree>
    <p:extLst>
      <p:ext uri="{BB962C8B-B14F-4D97-AF65-F5344CB8AC3E}">
        <p14:creationId xmlns:p14="http://schemas.microsoft.com/office/powerpoint/2010/main" val="9696519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8C34AA-4A06-4751-A654-DA8A65C527EB}"/>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6CF22A2-0450-47ED-9597-9F852269F15A}"/>
              </a:ext>
            </a:extLst>
          </p:cNvPr>
          <p:cNvSpPr>
            <a:spLocks noGrp="1"/>
          </p:cNvSpPr>
          <p:nvPr>
            <p:ph idx="1"/>
          </p:nvPr>
        </p:nvSpPr>
        <p:spPr/>
        <p:txBody>
          <a:bodyPr>
            <a:normAutofit lnSpcReduction="10000"/>
          </a:bodyPr>
          <a:lstStyle/>
          <a:p>
            <a:pPr lvl="1"/>
            <a:r>
              <a:rPr lang="fr-FR" dirty="0"/>
              <a:t>Solutions de stockage embarqué de données:</a:t>
            </a:r>
          </a:p>
          <a:p>
            <a:pPr lvl="2"/>
            <a:r>
              <a:rPr lang="fr-FR" dirty="0"/>
              <a:t> SQLite, </a:t>
            </a:r>
          </a:p>
          <a:p>
            <a:pPr lvl="2"/>
            <a:r>
              <a:rPr lang="fr-FR" dirty="0" err="1"/>
              <a:t>LocalStorage</a:t>
            </a:r>
            <a:r>
              <a:rPr lang="fr-FR" dirty="0"/>
              <a:t>, </a:t>
            </a:r>
          </a:p>
          <a:p>
            <a:pPr lvl="2"/>
            <a:r>
              <a:rPr lang="fr-FR" dirty="0"/>
              <a:t>Cookies.</a:t>
            </a:r>
          </a:p>
          <a:p>
            <a:pPr lvl="1"/>
            <a:r>
              <a:rPr lang="fr-FR" dirty="0"/>
              <a:t>Compenser les latences de communication.</a:t>
            </a:r>
          </a:p>
          <a:p>
            <a:pPr lvl="1"/>
            <a:r>
              <a:rPr lang="fr-FR" dirty="0"/>
              <a:t>JSON Web </a:t>
            </a:r>
            <a:r>
              <a:rPr lang="fr-FR" dirty="0" err="1"/>
              <a:t>Token</a:t>
            </a:r>
            <a:r>
              <a:rPr lang="fr-FR" dirty="0"/>
              <a:t>, sécuriser les échanges.</a:t>
            </a:r>
          </a:p>
          <a:p>
            <a:pPr lvl="1"/>
            <a:r>
              <a:rPr lang="fr-FR" dirty="0" err="1"/>
              <a:t>XMLHttpRequest</a:t>
            </a:r>
            <a:r>
              <a:rPr lang="fr-FR" dirty="0"/>
              <a:t>, API </a:t>
            </a:r>
            <a:r>
              <a:rPr lang="fr-FR" dirty="0" err="1"/>
              <a:t>fetch</a:t>
            </a:r>
            <a:r>
              <a:rPr lang="fr-FR" dirty="0"/>
              <a:t>, consommation de services distants.</a:t>
            </a:r>
          </a:p>
          <a:p>
            <a:pPr lvl="1"/>
            <a:r>
              <a:rPr lang="fr-FR" dirty="0"/>
              <a:t>Serveur JavaScript Node.js.</a:t>
            </a:r>
          </a:p>
          <a:p>
            <a:endParaRPr lang="fr-FR" dirty="0"/>
          </a:p>
        </p:txBody>
      </p:sp>
    </p:spTree>
    <p:extLst>
      <p:ext uri="{BB962C8B-B14F-4D97-AF65-F5344CB8AC3E}">
        <p14:creationId xmlns:p14="http://schemas.microsoft.com/office/powerpoint/2010/main" val="24025872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D540CDC-3458-4511-A8AB-8C135E408545}"/>
              </a:ext>
            </a:extLst>
          </p:cNvPr>
          <p:cNvSpPr>
            <a:spLocks noGrp="1"/>
          </p:cNvSpPr>
          <p:nvPr>
            <p:ph type="title"/>
          </p:nvPr>
        </p:nvSpPr>
        <p:spPr/>
        <p:txBody>
          <a:bodyPr/>
          <a:lstStyle/>
          <a:p>
            <a:r>
              <a:rPr lang="fr-FR" dirty="0"/>
              <a:t>Programmation JavaScript sous HTML5</a:t>
            </a:r>
          </a:p>
        </p:txBody>
      </p:sp>
      <p:sp>
        <p:nvSpPr>
          <p:cNvPr id="5" name="Espace réservé du texte 4">
            <a:extLst>
              <a:ext uri="{FF2B5EF4-FFF2-40B4-BE49-F238E27FC236}">
                <a16:creationId xmlns:a16="http://schemas.microsoft.com/office/drawing/2014/main" id="{A0360297-E2B9-4881-A0E5-761CC4156D5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40757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règles syntaxique</a:t>
            </a:r>
          </a:p>
        </p:txBody>
      </p:sp>
      <p:sp>
        <p:nvSpPr>
          <p:cNvPr id="3" name="Espace réservé du contenu 2"/>
          <p:cNvSpPr>
            <a:spLocks noGrp="1"/>
          </p:cNvSpPr>
          <p:nvPr>
            <p:ph idx="1"/>
          </p:nvPr>
        </p:nvSpPr>
        <p:spPr/>
        <p:txBody>
          <a:bodyPr>
            <a:normAutofit lnSpcReduction="10000"/>
          </a:bodyPr>
          <a:lstStyle/>
          <a:p>
            <a:r>
              <a:rPr lang="fr-FR" b="1" dirty="0"/>
              <a:t>;</a:t>
            </a:r>
            <a:r>
              <a:rPr lang="fr-FR" dirty="0"/>
              <a:t> Point virgule signifie la fin d'une instruction</a:t>
            </a:r>
          </a:p>
          <a:p>
            <a:r>
              <a:rPr lang="fr-FR" b="1" dirty="0"/>
              <a:t>.</a:t>
            </a:r>
            <a:r>
              <a:rPr lang="fr-FR" dirty="0"/>
              <a:t> Point sert a accéder au méthode d'un objet</a:t>
            </a:r>
          </a:p>
          <a:p>
            <a:r>
              <a:rPr lang="fr-FR" b="1" dirty="0"/>
              <a:t>()</a:t>
            </a:r>
            <a:r>
              <a:rPr lang="fr-FR" dirty="0"/>
              <a:t> Parenthèses pour les appels et passages d'argument a une fonction</a:t>
            </a:r>
          </a:p>
          <a:p>
            <a:r>
              <a:rPr lang="fr-FR" b="1" dirty="0"/>
              <a:t>[]</a:t>
            </a:r>
            <a:r>
              <a:rPr lang="fr-FR" dirty="0"/>
              <a:t> Crochets pour accéder à l'élément d'un tableau</a:t>
            </a:r>
          </a:p>
          <a:p>
            <a:r>
              <a:rPr lang="fr-FR" b="1" dirty="0"/>
              <a:t>{}</a:t>
            </a:r>
            <a:r>
              <a:rPr lang="fr-FR" dirty="0"/>
              <a:t> Accolades pour délimiter un bloc d'instructions</a:t>
            </a:r>
          </a:p>
          <a:p>
            <a:r>
              <a:rPr lang="fr-FR" b="1" dirty="0"/>
              <a:t>''</a:t>
            </a:r>
            <a:r>
              <a:rPr lang="fr-FR" dirty="0"/>
              <a:t> Apostrophe * &amp; </a:t>
            </a:r>
            <a:r>
              <a:rPr lang="fr-FR" b="1" dirty="0"/>
              <a:t>""</a:t>
            </a:r>
            <a:r>
              <a:rPr lang="fr-FR" dirty="0"/>
              <a:t>guillemets pour délimiter les zone de texte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9249904-FED8-4A5D-87A0-D755311D6904}"/>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7FD16EF-35D8-4EBB-9FB5-2419986D30DD}"/>
              </a:ext>
            </a:extLst>
          </p:cNvPr>
          <p:cNvSpPr>
            <a:spLocks noGrp="1"/>
          </p:cNvSpPr>
          <p:nvPr>
            <p:ph idx="1"/>
          </p:nvPr>
        </p:nvSpPr>
        <p:spPr/>
        <p:txBody>
          <a:bodyPr>
            <a:normAutofit lnSpcReduction="10000"/>
          </a:bodyPr>
          <a:lstStyle/>
          <a:p>
            <a:r>
              <a:rPr lang="fr-FR" dirty="0"/>
              <a:t>Nouveaux événements.</a:t>
            </a:r>
          </a:p>
          <a:p>
            <a:r>
              <a:rPr lang="fr-FR" dirty="0"/>
              <a:t>Gestion des API multimédia.</a:t>
            </a:r>
          </a:p>
          <a:p>
            <a:r>
              <a:rPr lang="fr-FR" dirty="0"/>
              <a:t>Modes de communication client/serveur.</a:t>
            </a:r>
          </a:p>
          <a:p>
            <a:r>
              <a:rPr lang="fr-FR" dirty="0"/>
              <a:t>Utilisation des Web </a:t>
            </a:r>
            <a:r>
              <a:rPr lang="fr-FR" dirty="0" err="1"/>
              <a:t>Worker</a:t>
            </a:r>
            <a:r>
              <a:rPr lang="fr-FR" dirty="0"/>
              <a:t>.</a:t>
            </a:r>
          </a:p>
          <a:p>
            <a:r>
              <a:rPr lang="fr-FR" dirty="0"/>
              <a:t>Le développement mobile "offline first".</a:t>
            </a:r>
          </a:p>
          <a:p>
            <a:r>
              <a:rPr lang="fr-FR" dirty="0"/>
              <a:t>Optimisation des communications client/serveur.</a:t>
            </a:r>
          </a:p>
          <a:p>
            <a:r>
              <a:rPr lang="fr-FR" dirty="0"/>
              <a:t>Librairies graphiques (D3js, </a:t>
            </a:r>
            <a:r>
              <a:rPr lang="fr-FR" dirty="0" err="1"/>
              <a:t>ThreeJS</a:t>
            </a:r>
            <a:r>
              <a:rPr lang="fr-FR" dirty="0"/>
              <a:t>)</a:t>
            </a:r>
          </a:p>
          <a:p>
            <a:endParaRPr lang="fr-FR" dirty="0"/>
          </a:p>
        </p:txBody>
      </p:sp>
    </p:spTree>
    <p:extLst>
      <p:ext uri="{BB962C8B-B14F-4D97-AF65-F5344CB8AC3E}">
        <p14:creationId xmlns:p14="http://schemas.microsoft.com/office/powerpoint/2010/main" val="13716968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0217A9-D0DD-48E7-96DF-370F421CFDA3}"/>
              </a:ext>
            </a:extLst>
          </p:cNvPr>
          <p:cNvSpPr>
            <a:spLocks noGrp="1"/>
          </p:cNvSpPr>
          <p:nvPr>
            <p:ph type="title"/>
          </p:nvPr>
        </p:nvSpPr>
        <p:spPr/>
        <p:txBody>
          <a:bodyPr/>
          <a:lstStyle/>
          <a:p>
            <a:r>
              <a:rPr lang="fr-FR" dirty="0"/>
              <a:t>HTML5</a:t>
            </a:r>
          </a:p>
        </p:txBody>
      </p:sp>
      <p:sp>
        <p:nvSpPr>
          <p:cNvPr id="5" name="Espace réservé du contenu 4">
            <a:extLst>
              <a:ext uri="{FF2B5EF4-FFF2-40B4-BE49-F238E27FC236}">
                <a16:creationId xmlns:a16="http://schemas.microsoft.com/office/drawing/2014/main" id="{A9C427FD-ABD8-49AB-A757-C8D59462551C}"/>
              </a:ext>
            </a:extLst>
          </p:cNvPr>
          <p:cNvSpPr>
            <a:spLocks noGrp="1"/>
          </p:cNvSpPr>
          <p:nvPr>
            <p:ph idx="1"/>
          </p:nvPr>
        </p:nvSpPr>
        <p:spPr/>
        <p:txBody>
          <a:bodyPr/>
          <a:lstStyle/>
          <a:p>
            <a:r>
              <a:rPr lang="fr-FR" dirty="0"/>
              <a:t>La spécification de html5 renvois beaucoup a javascript</a:t>
            </a:r>
          </a:p>
          <a:p>
            <a:pPr lvl="2"/>
            <a:r>
              <a:rPr lang="fr-FR" dirty="0"/>
              <a:t>La volonté est d’amener js à un niveau équivalant de performance et de technicité que les langages dédiés aux applications lourdes</a:t>
            </a:r>
          </a:p>
          <a:p>
            <a:pPr lvl="3"/>
            <a:r>
              <a:rPr lang="fr-FR" dirty="0"/>
              <a:t>Apparition de nouvelles API html 5 / js standardisés pour les tous les navigateurs</a:t>
            </a:r>
          </a:p>
          <a:p>
            <a:pPr lvl="2"/>
            <a:endParaRPr lang="fr-FR" dirty="0"/>
          </a:p>
          <a:p>
            <a:pPr lvl="1"/>
            <a:r>
              <a:rPr lang="fr-FR" dirty="0"/>
              <a:t>Nouvelles problématiques liées à l’évolution du mode de consommation du web </a:t>
            </a:r>
          </a:p>
          <a:p>
            <a:pPr lvl="2"/>
            <a:r>
              <a:rPr lang="fr-FR" dirty="0"/>
              <a:t>Page mobile, gestion du cache de la donnée, </a:t>
            </a:r>
            <a:r>
              <a:rPr lang="fr-FR" dirty="0" err="1"/>
              <a:t>video</a:t>
            </a:r>
            <a:r>
              <a:rPr lang="fr-FR" dirty="0"/>
              <a:t>, …</a:t>
            </a:r>
          </a:p>
          <a:p>
            <a:pPr lvl="2"/>
            <a:endParaRPr lang="fr-FR" dirty="0"/>
          </a:p>
        </p:txBody>
      </p:sp>
    </p:spTree>
    <p:extLst>
      <p:ext uri="{BB962C8B-B14F-4D97-AF65-F5344CB8AC3E}">
        <p14:creationId xmlns:p14="http://schemas.microsoft.com/office/powerpoint/2010/main" val="33150722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459AED-F5F2-431A-A912-CFCE5D6117BA}"/>
              </a:ext>
            </a:extLst>
          </p:cNvPr>
          <p:cNvSpPr>
            <a:spLocks noGrp="1"/>
          </p:cNvSpPr>
          <p:nvPr>
            <p:ph type="title"/>
          </p:nvPr>
        </p:nvSpPr>
        <p:spPr/>
        <p:txBody>
          <a:bodyPr/>
          <a:lstStyle/>
          <a:p>
            <a:r>
              <a:rPr lang="fr-FR" dirty="0"/>
              <a:t>Sélection</a:t>
            </a:r>
          </a:p>
        </p:txBody>
      </p:sp>
      <p:sp>
        <p:nvSpPr>
          <p:cNvPr id="3" name="Espace réservé du contenu 2">
            <a:extLst>
              <a:ext uri="{FF2B5EF4-FFF2-40B4-BE49-F238E27FC236}">
                <a16:creationId xmlns:a16="http://schemas.microsoft.com/office/drawing/2014/main" id="{69952839-FC4E-4497-8B89-25216EDBF788}"/>
              </a:ext>
            </a:extLst>
          </p:cNvPr>
          <p:cNvSpPr>
            <a:spLocks noGrp="1"/>
          </p:cNvSpPr>
          <p:nvPr>
            <p:ph idx="1"/>
          </p:nvPr>
        </p:nvSpPr>
        <p:spPr/>
        <p:txBody>
          <a:bodyPr/>
          <a:lstStyle/>
          <a:p>
            <a:r>
              <a:rPr lang="fr-FR" dirty="0"/>
              <a:t>La sélection est rendue plus aisée avec </a:t>
            </a:r>
          </a:p>
          <a:p>
            <a:pPr marL="396875" lvl="7" indent="0">
              <a:buNone/>
            </a:pPr>
            <a:endParaRPr lang="fr-FR" dirty="0"/>
          </a:p>
          <a:p>
            <a:pPr marL="396875" lvl="7" indent="0">
              <a:buNone/>
            </a:pPr>
            <a:endParaRPr lang="fr-FR" dirty="0"/>
          </a:p>
          <a:p>
            <a:pPr marL="396875" lvl="7" indent="0">
              <a:buNone/>
            </a:pPr>
            <a:r>
              <a:rPr lang="fr-FR" dirty="0" err="1"/>
              <a:t>document.querySelector</a:t>
            </a:r>
            <a:r>
              <a:rPr lang="fr-FR" dirty="0"/>
              <a:t>(‘#css’) </a:t>
            </a:r>
            <a:r>
              <a:rPr lang="fr-FR" dirty="0">
                <a:sym typeface="Wingdings" panose="05000000000000000000" pitchFamily="2" charset="2"/>
              </a:rPr>
              <a:t> sélecteur de balise unique</a:t>
            </a:r>
          </a:p>
          <a:p>
            <a:pPr marL="396875" lvl="7" indent="0">
              <a:buNone/>
            </a:pPr>
            <a:endParaRPr lang="fr-FR" dirty="0">
              <a:sym typeface="Wingdings" panose="05000000000000000000" pitchFamily="2" charset="2"/>
            </a:endParaRPr>
          </a:p>
          <a:p>
            <a:pPr marL="396875" lvl="7" indent="0">
              <a:buNone/>
            </a:pPr>
            <a:endParaRPr lang="fr-FR" dirty="0">
              <a:sym typeface="Wingdings" panose="05000000000000000000" pitchFamily="2" charset="2"/>
            </a:endParaRPr>
          </a:p>
          <a:p>
            <a:pPr marL="396875" lvl="7" indent="0">
              <a:buNone/>
            </a:pPr>
            <a:r>
              <a:rPr lang="fr-FR" dirty="0" err="1">
                <a:sym typeface="Wingdings" panose="05000000000000000000" pitchFamily="2" charset="2"/>
              </a:rPr>
              <a:t>document.querySelectorAll</a:t>
            </a:r>
            <a:r>
              <a:rPr lang="fr-FR" dirty="0">
                <a:sym typeface="Wingdings" panose="05000000000000000000" pitchFamily="2" charset="2"/>
              </a:rPr>
              <a:t>(‘.css’) Sélecteur </a:t>
            </a:r>
            <a:r>
              <a:rPr lang="fr-FR" dirty="0" err="1">
                <a:sym typeface="Wingdings" panose="05000000000000000000" pitchFamily="2" charset="2"/>
              </a:rPr>
              <a:t>multi-noeuds</a:t>
            </a:r>
            <a:endParaRPr lang="fr-FR" dirty="0"/>
          </a:p>
          <a:p>
            <a:endParaRPr lang="fr-FR" dirty="0"/>
          </a:p>
          <a:p>
            <a:r>
              <a:rPr lang="fr-FR" dirty="0"/>
              <a:t>Une sélection plus rapide que beaucoup de </a:t>
            </a:r>
            <a:r>
              <a:rPr lang="fr-FR" dirty="0" err="1"/>
              <a:t>frameworks</a:t>
            </a:r>
            <a:endParaRPr lang="fr-FR" dirty="0"/>
          </a:p>
        </p:txBody>
      </p:sp>
    </p:spTree>
    <p:extLst>
      <p:ext uri="{BB962C8B-B14F-4D97-AF65-F5344CB8AC3E}">
        <p14:creationId xmlns:p14="http://schemas.microsoft.com/office/powerpoint/2010/main" val="3975382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6DEB0-1D4B-4CC8-A3EE-B58AA4CBA51C}"/>
              </a:ext>
            </a:extLst>
          </p:cNvPr>
          <p:cNvSpPr>
            <a:spLocks noGrp="1"/>
          </p:cNvSpPr>
          <p:nvPr>
            <p:ph type="title"/>
          </p:nvPr>
        </p:nvSpPr>
        <p:spPr/>
        <p:txBody>
          <a:bodyPr/>
          <a:lstStyle/>
          <a:p>
            <a:r>
              <a:rPr lang="fr-FR" dirty="0" err="1"/>
              <a:t>Timer</a:t>
            </a:r>
            <a:r>
              <a:rPr lang="fr-FR" dirty="0"/>
              <a:t> &amp; </a:t>
            </a:r>
            <a:r>
              <a:rPr lang="fr-FR" dirty="0" err="1"/>
              <a:t>intervales</a:t>
            </a:r>
            <a:endParaRPr lang="fr-FR" dirty="0"/>
          </a:p>
        </p:txBody>
      </p:sp>
      <p:sp>
        <p:nvSpPr>
          <p:cNvPr id="3" name="Espace réservé du contenu 2">
            <a:extLst>
              <a:ext uri="{FF2B5EF4-FFF2-40B4-BE49-F238E27FC236}">
                <a16:creationId xmlns:a16="http://schemas.microsoft.com/office/drawing/2014/main" id="{5DD03A7E-4EE2-44C2-B06B-12BCF94EFD15}"/>
              </a:ext>
            </a:extLst>
          </p:cNvPr>
          <p:cNvSpPr>
            <a:spLocks noGrp="1"/>
          </p:cNvSpPr>
          <p:nvPr>
            <p:ph idx="1"/>
          </p:nvPr>
        </p:nvSpPr>
        <p:spPr/>
        <p:txBody>
          <a:bodyPr/>
          <a:lstStyle/>
          <a:p>
            <a:r>
              <a:rPr lang="fr-FR" dirty="0"/>
              <a:t>Le </a:t>
            </a:r>
            <a:r>
              <a:rPr lang="fr-FR" dirty="0" err="1"/>
              <a:t>timer</a:t>
            </a:r>
            <a:r>
              <a:rPr lang="fr-FR" dirty="0"/>
              <a:t> permet la programmation de l’exécution d’une callback</a:t>
            </a:r>
          </a:p>
          <a:p>
            <a:pPr lvl="2"/>
            <a:r>
              <a:rPr lang="fr-FR" dirty="0"/>
              <a:t>Exécuter </a:t>
            </a:r>
            <a:r>
              <a:rPr lang="fr-FR" dirty="0" err="1"/>
              <a:t>q’une</a:t>
            </a:r>
            <a:r>
              <a:rPr lang="fr-FR" dirty="0"/>
              <a:t> seul fois</a:t>
            </a:r>
          </a:p>
          <a:p>
            <a:pPr marL="396875" lvl="7" indent="0" algn="ctr">
              <a:buNone/>
            </a:pPr>
            <a:r>
              <a:rPr lang="fr-FR" dirty="0" err="1"/>
              <a:t>const</a:t>
            </a:r>
            <a:r>
              <a:rPr lang="fr-FR" dirty="0"/>
              <a:t> </a:t>
            </a:r>
            <a:r>
              <a:rPr lang="fr-FR" dirty="0" err="1"/>
              <a:t>timer</a:t>
            </a:r>
            <a:r>
              <a:rPr lang="fr-FR" dirty="0"/>
              <a:t>=</a:t>
            </a:r>
            <a:r>
              <a:rPr lang="fr-FR" dirty="0" err="1"/>
              <a:t>setTimeout</a:t>
            </a:r>
            <a:r>
              <a:rPr lang="fr-FR" dirty="0"/>
              <a:t>(()=&gt;{},1000)</a:t>
            </a:r>
          </a:p>
          <a:p>
            <a:pPr marL="396875" lvl="7" indent="0" algn="ctr">
              <a:buNone/>
            </a:pPr>
            <a:endParaRPr lang="fr-FR" dirty="0"/>
          </a:p>
          <a:p>
            <a:pPr lvl="2"/>
            <a:r>
              <a:rPr lang="fr-FR" dirty="0"/>
              <a:t>Annuler : </a:t>
            </a:r>
            <a:r>
              <a:rPr lang="fr-FR" dirty="0" err="1"/>
              <a:t>clearTimeout</a:t>
            </a:r>
            <a:r>
              <a:rPr lang="fr-FR" dirty="0"/>
              <a:t>(</a:t>
            </a:r>
            <a:r>
              <a:rPr lang="fr-FR" dirty="0" err="1"/>
              <a:t>timer</a:t>
            </a:r>
            <a:r>
              <a:rPr lang="fr-FR" dirty="0"/>
              <a:t>);</a:t>
            </a:r>
          </a:p>
          <a:p>
            <a:r>
              <a:rPr lang="fr-FR" dirty="0"/>
              <a:t>Les intervalles </a:t>
            </a:r>
          </a:p>
          <a:p>
            <a:pPr lvl="2"/>
            <a:r>
              <a:rPr lang="fr-FR" dirty="0"/>
              <a:t>Exécuter toutes les N </a:t>
            </a:r>
            <a:r>
              <a:rPr lang="fr-FR" dirty="0" err="1"/>
              <a:t>millis</a:t>
            </a:r>
            <a:endParaRPr lang="fr-FR" dirty="0"/>
          </a:p>
          <a:p>
            <a:pPr marL="2743200" lvl="6" indent="0">
              <a:buNone/>
            </a:pPr>
            <a:r>
              <a:rPr lang="fr-FR" dirty="0" err="1"/>
              <a:t>const</a:t>
            </a:r>
            <a:r>
              <a:rPr lang="fr-FR" dirty="0"/>
              <a:t> </a:t>
            </a:r>
            <a:r>
              <a:rPr lang="fr-FR" dirty="0" err="1"/>
              <a:t>timer</a:t>
            </a:r>
            <a:r>
              <a:rPr lang="fr-FR" dirty="0"/>
              <a:t> = </a:t>
            </a:r>
            <a:r>
              <a:rPr lang="fr-FR" dirty="0" err="1"/>
              <a:t>setInterval</a:t>
            </a:r>
            <a:r>
              <a:rPr lang="fr-FR" dirty="0"/>
              <a:t>(()=&gt;{…},1000)</a:t>
            </a:r>
          </a:p>
          <a:p>
            <a:pPr lvl="2"/>
            <a:r>
              <a:rPr lang="fr-FR" dirty="0"/>
              <a:t>Arrêter : </a:t>
            </a:r>
            <a:r>
              <a:rPr lang="fr-FR" dirty="0" err="1"/>
              <a:t>clearInterval</a:t>
            </a:r>
            <a:r>
              <a:rPr lang="fr-FR" dirty="0"/>
              <a:t>(</a:t>
            </a:r>
            <a:r>
              <a:rPr lang="fr-FR" dirty="0" err="1"/>
              <a:t>timer</a:t>
            </a:r>
            <a:r>
              <a:rPr lang="fr-FR" dirty="0"/>
              <a:t>);</a:t>
            </a:r>
          </a:p>
          <a:p>
            <a:pPr marL="396875" lvl="7" indent="0" algn="ctr">
              <a:buNone/>
            </a:pPr>
            <a:r>
              <a:rPr lang="fr-FR" dirty="0"/>
              <a:t>		</a:t>
            </a:r>
          </a:p>
          <a:p>
            <a:pPr lvl="7"/>
            <a:endParaRPr lang="fr-FR" dirty="0"/>
          </a:p>
        </p:txBody>
      </p:sp>
    </p:spTree>
    <p:extLst>
      <p:ext uri="{BB962C8B-B14F-4D97-AF65-F5344CB8AC3E}">
        <p14:creationId xmlns:p14="http://schemas.microsoft.com/office/powerpoint/2010/main" val="17353369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D86CB1-C51F-4E49-A922-4270B448A4E1}"/>
              </a:ext>
            </a:extLst>
          </p:cNvPr>
          <p:cNvSpPr>
            <a:spLocks noGrp="1"/>
          </p:cNvSpPr>
          <p:nvPr>
            <p:ph type="title"/>
          </p:nvPr>
        </p:nvSpPr>
        <p:spPr/>
        <p:txBody>
          <a:bodyPr/>
          <a:lstStyle/>
          <a:p>
            <a:r>
              <a:rPr lang="fr-FR" dirty="0" err="1"/>
              <a:t>Worker</a:t>
            </a:r>
            <a:endParaRPr lang="fr-FR" dirty="0"/>
          </a:p>
        </p:txBody>
      </p:sp>
      <p:sp>
        <p:nvSpPr>
          <p:cNvPr id="3" name="Espace réservé du contenu 2">
            <a:extLst>
              <a:ext uri="{FF2B5EF4-FFF2-40B4-BE49-F238E27FC236}">
                <a16:creationId xmlns:a16="http://schemas.microsoft.com/office/drawing/2014/main" id="{4CB63191-F13D-4C35-8F5D-C2DC663D699F}"/>
              </a:ext>
            </a:extLst>
          </p:cNvPr>
          <p:cNvSpPr>
            <a:spLocks noGrp="1"/>
          </p:cNvSpPr>
          <p:nvPr>
            <p:ph idx="1"/>
          </p:nvPr>
        </p:nvSpPr>
        <p:spPr/>
        <p:txBody>
          <a:bodyPr>
            <a:normAutofit lnSpcReduction="10000"/>
          </a:bodyPr>
          <a:lstStyle/>
          <a:p>
            <a:r>
              <a:rPr lang="fr-FR" dirty="0"/>
              <a:t>Les </a:t>
            </a:r>
            <a:r>
              <a:rPr lang="fr-FR" dirty="0" err="1"/>
              <a:t>worker</a:t>
            </a:r>
            <a:r>
              <a:rPr lang="fr-FR" dirty="0"/>
              <a:t> est :</a:t>
            </a:r>
          </a:p>
          <a:p>
            <a:pPr lvl="2"/>
            <a:r>
              <a:rPr lang="fr-FR" dirty="0"/>
              <a:t>Une tâche de fond</a:t>
            </a:r>
          </a:p>
          <a:p>
            <a:pPr lvl="3"/>
            <a:r>
              <a:rPr lang="fr-FR" dirty="0"/>
              <a:t>Des interactions serveur, des calculs lourds, …</a:t>
            </a:r>
          </a:p>
          <a:p>
            <a:pPr lvl="2"/>
            <a:r>
              <a:rPr lang="fr-FR" dirty="0"/>
              <a:t>Une tâche exécuter en parallèle du programme js </a:t>
            </a:r>
          </a:p>
          <a:p>
            <a:pPr lvl="3"/>
            <a:r>
              <a:rPr lang="fr-FR" dirty="0"/>
              <a:t>Sur un autre thread parallèle</a:t>
            </a:r>
          </a:p>
          <a:p>
            <a:pPr lvl="7"/>
            <a:r>
              <a:rPr lang="fr-FR" dirty="0"/>
              <a:t>Worker.js</a:t>
            </a: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Worker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"worker.js"</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onchange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postMessage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second</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a:solidFill>
                  <a:srgbClr val="ABB2BF"/>
                </a:solidFill>
                <a:effectLst/>
                <a:latin typeface="Consolas" panose="020B0609020204030204" pitchFamily="49" charset="0"/>
              </a:rPr>
              <a:t>]);</a:t>
            </a:r>
          </a:p>
          <a:p>
            <a:pPr marL="396875" lvl="7" indent="0">
              <a:buNone/>
            </a:pPr>
            <a:r>
              <a:rPr lang="fr-FR" b="0" dirty="0">
                <a:solidFill>
                  <a:srgbClr val="E5C07B"/>
                </a:solidFill>
                <a:effectLst/>
                <a:latin typeface="Consolas" panose="020B0609020204030204" pitchFamily="49" charset="0"/>
              </a:rPr>
              <a:t>  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envoyé au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lvl="7"/>
            <a:endParaRPr lang="fr-FR" dirty="0"/>
          </a:p>
          <a:p>
            <a:pPr lvl="1"/>
            <a:r>
              <a:rPr lang="fr-FR" dirty="0"/>
              <a:t>il peuvent gérer d’autres </a:t>
            </a:r>
            <a:r>
              <a:rPr lang="fr-FR" dirty="0" err="1"/>
              <a:t>worker</a:t>
            </a:r>
            <a:r>
              <a:rPr lang="fr-FR" dirty="0"/>
              <a:t> et </a:t>
            </a:r>
            <a:r>
              <a:rPr lang="fr-FR" dirty="0" err="1"/>
              <a:t>include</a:t>
            </a:r>
            <a:r>
              <a:rPr lang="fr-FR" dirty="0"/>
              <a:t> du code grâce à </a:t>
            </a:r>
            <a:r>
              <a:rPr lang="fr-FR" b="1" dirty="0" err="1"/>
              <a:t>importScript</a:t>
            </a:r>
            <a:r>
              <a:rPr lang="fr-FR" dirty="0"/>
              <a:t>(url)</a:t>
            </a:r>
            <a:endParaRPr lang="fr-FR" b="1" dirty="0"/>
          </a:p>
          <a:p>
            <a:pPr lvl="1"/>
            <a:endParaRPr lang="fr-FR" dirty="0"/>
          </a:p>
          <a:p>
            <a:pPr lvl="1"/>
            <a:endParaRPr lang="fr-FR" dirty="0"/>
          </a:p>
        </p:txBody>
      </p:sp>
    </p:spTree>
    <p:extLst>
      <p:ext uri="{BB962C8B-B14F-4D97-AF65-F5344CB8AC3E}">
        <p14:creationId xmlns:p14="http://schemas.microsoft.com/office/powerpoint/2010/main" val="11937675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FFCBD2-F026-4368-8C0C-3DF4FA6D68D3}"/>
              </a:ext>
            </a:extLst>
          </p:cNvPr>
          <p:cNvSpPr>
            <a:spLocks noGrp="1"/>
          </p:cNvSpPr>
          <p:nvPr>
            <p:ph type="title"/>
          </p:nvPr>
        </p:nvSpPr>
        <p:spPr/>
        <p:txBody>
          <a:bodyPr/>
          <a:lstStyle/>
          <a:p>
            <a:r>
              <a:rPr lang="fr-FR" dirty="0" err="1"/>
              <a:t>Worker</a:t>
            </a:r>
            <a:r>
              <a:rPr lang="fr-FR" dirty="0"/>
              <a:t> </a:t>
            </a:r>
            <a:r>
              <a:rPr lang="fr-FR" dirty="0" err="1"/>
              <a:t>mesaging</a:t>
            </a:r>
            <a:endParaRPr lang="fr-FR" dirty="0"/>
          </a:p>
        </p:txBody>
      </p:sp>
      <p:sp>
        <p:nvSpPr>
          <p:cNvPr id="3" name="Espace réservé du contenu 2">
            <a:extLst>
              <a:ext uri="{FF2B5EF4-FFF2-40B4-BE49-F238E27FC236}">
                <a16:creationId xmlns:a16="http://schemas.microsoft.com/office/drawing/2014/main" id="{B184B9B9-B26A-482B-A591-516B98B9B288}"/>
              </a:ext>
            </a:extLst>
          </p:cNvPr>
          <p:cNvSpPr>
            <a:spLocks noGrp="1"/>
          </p:cNvSpPr>
          <p:nvPr>
            <p:ph idx="1"/>
          </p:nvPr>
        </p:nvSpPr>
        <p:spPr/>
        <p:txBody>
          <a:bodyPr>
            <a:normAutofit/>
          </a:bodyPr>
          <a:lstStyle/>
          <a:p>
            <a:r>
              <a:rPr lang="fr-FR" dirty="0"/>
              <a:t>Pour communiquer les </a:t>
            </a:r>
            <a:r>
              <a:rPr lang="fr-FR" dirty="0" err="1"/>
              <a:t>worker</a:t>
            </a:r>
            <a:r>
              <a:rPr lang="fr-FR" dirty="0"/>
              <a:t> ont besoin :</a:t>
            </a:r>
          </a:p>
          <a:p>
            <a:pPr lvl="1"/>
            <a:r>
              <a:rPr lang="fr-FR" dirty="0"/>
              <a:t>Il </a:t>
            </a:r>
            <a:r>
              <a:rPr lang="fr-FR" b="1" dirty="0"/>
              <a:t>post</a:t>
            </a:r>
            <a:r>
              <a:rPr lang="fr-FR" dirty="0"/>
              <a:t> grâce a </a:t>
            </a:r>
            <a:r>
              <a:rPr lang="fr-FR" b="1" dirty="0" err="1"/>
              <a:t>postMessage</a:t>
            </a:r>
            <a:r>
              <a:rPr lang="fr-FR" dirty="0"/>
              <a:t> , et </a:t>
            </a:r>
            <a:r>
              <a:rPr lang="fr-FR" b="1" dirty="0"/>
              <a:t>intercept</a:t>
            </a:r>
            <a:r>
              <a:rPr lang="fr-FR" dirty="0"/>
              <a:t> grâce à </a:t>
            </a:r>
            <a:r>
              <a:rPr lang="fr-FR" b="1" dirty="0" err="1"/>
              <a:t>onMessage</a:t>
            </a:r>
            <a:r>
              <a:rPr lang="fr-FR" dirty="0"/>
              <a:t> </a:t>
            </a:r>
            <a:endParaRPr lang="fr-FR" b="0" dirty="0">
              <a:solidFill>
                <a:srgbClr val="ABB2BF"/>
              </a:solidFill>
              <a:effectLst/>
              <a:latin typeface="Consolas" panose="020B0609020204030204" pitchFamily="49" charset="0"/>
            </a:endParaRPr>
          </a:p>
          <a:p>
            <a:pPr lvl="7"/>
            <a:r>
              <a:rPr lang="fr-FR" b="0" dirty="0">
                <a:solidFill>
                  <a:srgbClr val="ABB2BF"/>
                </a:solidFill>
                <a:effectLst/>
                <a:latin typeface="Consolas" panose="020B0609020204030204" pitchFamily="49" charset="0"/>
              </a:rPr>
              <a:t>Worker.js</a:t>
            </a: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Worker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"worker.js"</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onchange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p>
          <a:p>
            <a:pPr marL="396875" lvl="7"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postMessage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second</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envoyé au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 </a:t>
            </a:r>
          </a:p>
          <a:p>
            <a:pPr marL="396875" lvl="7" indent="0">
              <a:buNone/>
            </a:pP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onmessage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result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textContent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data</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reçu du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a:p>
            <a:pPr marL="396875" lvl="7" indent="0">
              <a:buNone/>
            </a:pPr>
            <a:endParaRPr lang="fr-FR" b="0" dirty="0">
              <a:solidFill>
                <a:srgbClr val="ABB2BF"/>
              </a:solidFill>
              <a:effectLst/>
              <a:latin typeface="Consolas" panose="020B0609020204030204" pitchFamily="49" charset="0"/>
            </a:endParaRPr>
          </a:p>
          <a:p>
            <a:endParaRPr lang="fr-FR" dirty="0"/>
          </a:p>
        </p:txBody>
      </p:sp>
    </p:spTree>
    <p:extLst>
      <p:ext uri="{BB962C8B-B14F-4D97-AF65-F5344CB8AC3E}">
        <p14:creationId xmlns:p14="http://schemas.microsoft.com/office/powerpoint/2010/main" val="24548874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C2160-C451-4D26-9950-BFF4F45DEFAC}"/>
              </a:ext>
            </a:extLst>
          </p:cNvPr>
          <p:cNvSpPr>
            <a:spLocks noGrp="1"/>
          </p:cNvSpPr>
          <p:nvPr>
            <p:ph type="title"/>
          </p:nvPr>
        </p:nvSpPr>
        <p:spPr/>
        <p:txBody>
          <a:bodyPr/>
          <a:lstStyle/>
          <a:p>
            <a:r>
              <a:rPr lang="fr-FR" dirty="0"/>
              <a:t>d3.js</a:t>
            </a:r>
          </a:p>
        </p:txBody>
      </p:sp>
      <p:sp>
        <p:nvSpPr>
          <p:cNvPr id="3" name="Espace réservé du contenu 2">
            <a:extLst>
              <a:ext uri="{FF2B5EF4-FFF2-40B4-BE49-F238E27FC236}">
                <a16:creationId xmlns:a16="http://schemas.microsoft.com/office/drawing/2014/main" id="{05B164F6-177E-4118-9CBE-0131C9F66D83}"/>
              </a:ext>
            </a:extLst>
          </p:cNvPr>
          <p:cNvSpPr>
            <a:spLocks noGrp="1"/>
          </p:cNvSpPr>
          <p:nvPr>
            <p:ph idx="1"/>
          </p:nvPr>
        </p:nvSpPr>
        <p:spPr/>
        <p:txBody>
          <a:bodyPr>
            <a:normAutofit/>
          </a:bodyPr>
          <a:lstStyle/>
          <a:p>
            <a:r>
              <a:rPr lang="fr-FR" dirty="0"/>
              <a:t>Data </a:t>
            </a:r>
            <a:r>
              <a:rPr lang="fr-FR" dirty="0" err="1"/>
              <a:t>driven</a:t>
            </a:r>
            <a:r>
              <a:rPr lang="fr-FR" dirty="0"/>
              <a:t> document</a:t>
            </a:r>
          </a:p>
          <a:p>
            <a:pPr lvl="2"/>
            <a:r>
              <a:rPr lang="fr-FR" dirty="0"/>
              <a:t>Document driver par des données</a:t>
            </a:r>
          </a:p>
          <a:p>
            <a:pPr lvl="2"/>
            <a:r>
              <a:rPr lang="fr-FR" dirty="0"/>
              <a:t>Manipulation de DOM en fonction de données</a:t>
            </a:r>
          </a:p>
          <a:p>
            <a:pPr lvl="2"/>
            <a:endParaRPr lang="fr-FR" dirty="0"/>
          </a:p>
          <a:p>
            <a:pPr lvl="1"/>
            <a:r>
              <a:rPr lang="fr-FR" dirty="0"/>
              <a:t>Une </a:t>
            </a:r>
            <a:r>
              <a:rPr lang="fr-FR" dirty="0" err="1"/>
              <a:t>library</a:t>
            </a:r>
            <a:r>
              <a:rPr lang="fr-FR" dirty="0"/>
              <a:t> permettant </a:t>
            </a:r>
          </a:p>
          <a:p>
            <a:pPr lvl="2"/>
            <a:r>
              <a:rPr lang="fr-FR" dirty="0"/>
              <a:t>Une sélection et manipulation plus simple du DOM</a:t>
            </a:r>
          </a:p>
          <a:p>
            <a:pPr marL="396875" lvl="7" indent="0">
              <a:buNone/>
            </a:pPr>
            <a:endParaRPr lang="en-US" b="0" dirty="0">
              <a:solidFill>
                <a:srgbClr val="E06C75"/>
              </a:solidFill>
              <a:effectLst/>
              <a:latin typeface="Consolas" panose="020B0609020204030204" pitchFamily="49" charset="0"/>
            </a:endParaRP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"body"</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"background-color"</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"black"</a:t>
            </a:r>
            <a:r>
              <a:rPr lang="en-US" b="0" dirty="0">
                <a:solidFill>
                  <a:srgbClr val="ABB2BF"/>
                </a:solidFill>
                <a:effectLst/>
                <a:latin typeface="Consolas" panose="020B0609020204030204" pitchFamily="49" charset="0"/>
              </a:rPr>
              <a:t>);</a:t>
            </a: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selectAll</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'p'</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color"</a:t>
            </a:r>
            <a:r>
              <a:rPr lang="en-US" b="0" dirty="0" err="1">
                <a:solidFill>
                  <a:srgbClr val="ABB2BF"/>
                </a:solidFill>
                <a:effectLst/>
                <a:latin typeface="Consolas" panose="020B0609020204030204" pitchFamily="49" charset="0"/>
              </a:rPr>
              <a:t>,</a:t>
            </a:r>
            <a:r>
              <a:rPr lang="en-US" b="0" dirty="0" err="1">
                <a:solidFill>
                  <a:srgbClr val="98C379"/>
                </a:solidFill>
                <a:effectLst/>
                <a:latin typeface="Consolas" panose="020B0609020204030204" pitchFamily="49" charset="0"/>
              </a:rPr>
              <a:t>"blue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396875" lvl="7" indent="0">
              <a:buNone/>
            </a:pPr>
            <a:endParaRPr lang="fr-FR" b="0" dirty="0">
              <a:solidFill>
                <a:srgbClr val="C678DD"/>
              </a:solidFill>
              <a:effectLst/>
              <a:latin typeface="Consolas" panose="020B0609020204030204" pitchFamily="49" charset="0"/>
            </a:endParaRP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svg</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d3</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select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"#svg1"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append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svg</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svg</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append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rect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attr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"x"</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attr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"y"</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a:t>
            </a:r>
            <a:r>
              <a:rPr lang="fr-FR" b="0" dirty="0">
                <a:solidFill>
                  <a:srgbClr val="ABB2BF"/>
                </a:solidFill>
                <a:effectLst/>
                <a:latin typeface="Consolas" panose="020B0609020204030204" pitchFamily="49" charset="0"/>
              </a:rPr>
              <a:t>)</a:t>
            </a:r>
          </a:p>
          <a:p>
            <a:pPr marL="914400" lvl="2" indent="0">
              <a:buNone/>
            </a:pPr>
            <a:endParaRPr lang="fr-FR" dirty="0"/>
          </a:p>
        </p:txBody>
      </p:sp>
    </p:spTree>
    <p:extLst>
      <p:ext uri="{BB962C8B-B14F-4D97-AF65-F5344CB8AC3E}">
        <p14:creationId xmlns:p14="http://schemas.microsoft.com/office/powerpoint/2010/main" val="38651628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ABFD16-9AA9-4D7E-B3EF-BCC922DFD67C}"/>
              </a:ext>
            </a:extLst>
          </p:cNvPr>
          <p:cNvSpPr>
            <a:spLocks noGrp="1"/>
          </p:cNvSpPr>
          <p:nvPr>
            <p:ph type="title"/>
          </p:nvPr>
        </p:nvSpPr>
        <p:spPr/>
        <p:txBody>
          <a:bodyPr/>
          <a:lstStyle/>
          <a:p>
            <a:r>
              <a:rPr lang="fr-FR" dirty="0"/>
              <a:t>D3 Transitions </a:t>
            </a:r>
          </a:p>
        </p:txBody>
      </p:sp>
      <p:sp>
        <p:nvSpPr>
          <p:cNvPr id="3" name="Espace réservé du contenu 2">
            <a:extLst>
              <a:ext uri="{FF2B5EF4-FFF2-40B4-BE49-F238E27FC236}">
                <a16:creationId xmlns:a16="http://schemas.microsoft.com/office/drawing/2014/main" id="{BC0C3A93-11F9-44F5-99FE-6508E2970FAC}"/>
              </a:ext>
            </a:extLst>
          </p:cNvPr>
          <p:cNvSpPr>
            <a:spLocks noGrp="1"/>
          </p:cNvSpPr>
          <p:nvPr>
            <p:ph idx="1"/>
          </p:nvPr>
        </p:nvSpPr>
        <p:spPr/>
        <p:txBody>
          <a:bodyPr>
            <a:normAutofit/>
          </a:bodyPr>
          <a:lstStyle/>
          <a:p>
            <a:r>
              <a:rPr lang="fr-FR" dirty="0"/>
              <a:t>Il propose :</a:t>
            </a:r>
          </a:p>
          <a:p>
            <a:pPr lvl="1"/>
            <a:r>
              <a:rPr lang="fr-FR" dirty="0"/>
              <a:t>Des transitions :</a:t>
            </a: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"body"</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transition</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"color"</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"black"</a:t>
            </a:r>
            <a:r>
              <a:rPr lang="en-US" b="0" dirty="0">
                <a:solidFill>
                  <a:srgbClr val="ABB2BF"/>
                </a:solidFill>
                <a:effectLst/>
                <a:latin typeface="Consolas" panose="020B0609020204030204" pitchFamily="49" charset="0"/>
              </a:rPr>
              <a:t>);</a:t>
            </a:r>
          </a:p>
          <a:p>
            <a:pPr marL="396875" lvl="7" indent="0">
              <a:buNone/>
            </a:pPr>
            <a:endParaRPr lang="fr-FR" dirty="0"/>
          </a:p>
          <a:p>
            <a:pPr lvl="1"/>
            <a:r>
              <a:rPr lang="fr-FR" dirty="0"/>
              <a:t>De la surcharge de datas pour dynamiser la construction</a:t>
            </a:r>
          </a:p>
          <a:p>
            <a:pPr marL="396875" lvl="7" indent="0">
              <a:buNone/>
            </a:pPr>
            <a:r>
              <a:rPr lang="en-US" b="0" dirty="0" err="1">
                <a:solidFill>
                  <a:srgbClr val="E06C75"/>
                </a:solidFill>
                <a:effectLst/>
                <a:latin typeface="Consolas" panose="020B0609020204030204" pitchFamily="49" charset="0"/>
              </a:rPr>
              <a:t>svg</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selectAll</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".node"</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data</a:t>
            </a:r>
            <a:r>
              <a:rPr lang="en-US" b="0" dirty="0">
                <a:solidFill>
                  <a:srgbClr val="ABB2BF"/>
                </a:solidFill>
                <a:effectLst/>
                <a:latin typeface="Consolas" panose="020B0609020204030204" pitchFamily="49" charset="0"/>
              </a:rPr>
              <a:t>(</a:t>
            </a:r>
            <a:r>
              <a:rPr lang="en-US" b="0" dirty="0" err="1">
                <a:solidFill>
                  <a:srgbClr val="E5C07B"/>
                </a:solidFill>
                <a:effectLst/>
                <a:latin typeface="Consolas" panose="020B0609020204030204" pitchFamily="49" charset="0"/>
              </a:rPr>
              <a:t>dataToDrive</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2</a:t>
            </a:r>
            <a:endParaRPr lang="en-US" b="0" dirty="0">
              <a:solidFill>
                <a:srgbClr val="ABB2BF"/>
              </a:solidFill>
              <a:effectLst/>
              <a:latin typeface="Consolas" panose="020B0609020204030204" pitchFamily="49" charset="0"/>
            </a:endParaRP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enter</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3</a:t>
            </a: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append</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rect</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4</a:t>
            </a:r>
            <a:endParaRPr lang="en-US" i="1" dirty="0">
              <a:solidFill>
                <a:srgbClr val="ABB2BF"/>
              </a:solidFill>
              <a:latin typeface="Consolas" panose="020B0609020204030204" pitchFamily="49" charset="0"/>
            </a:endParaRPr>
          </a:p>
          <a:p>
            <a:pPr marL="396875" lvl="7" indent="0">
              <a:buNone/>
            </a:pPr>
            <a:r>
              <a:rPr lang="en-US" b="0" i="1" dirty="0">
                <a:solidFill>
                  <a:srgbClr val="ABB2BF"/>
                </a:solidFill>
                <a:effectLst/>
                <a:latin typeface="Consolas" panose="020B0609020204030204" pitchFamily="49" charset="0"/>
              </a:rPr>
              <a:t>        </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attr</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"x"</a:t>
            </a:r>
            <a:r>
              <a:rPr lang="en-US" b="0" dirty="0">
                <a:solidFill>
                  <a:srgbClr val="ABB2BF"/>
                </a:solidFill>
                <a:effectLst/>
                <a:latin typeface="Consolas" panose="020B0609020204030204" pitchFamily="49" charset="0"/>
              </a:rPr>
              <a:t>, </a:t>
            </a:r>
            <a:r>
              <a:rPr lang="en-US" b="1" i="1" dirty="0" err="1">
                <a:solidFill>
                  <a:srgbClr val="E06C75"/>
                </a:solidFill>
                <a:effectLst/>
                <a:latin typeface="Consolas" panose="020B0609020204030204" pitchFamily="49" charset="0"/>
              </a:rPr>
              <a:t>dataDriven</a:t>
            </a:r>
            <a:r>
              <a:rPr lang="en-US" b="1" dirty="0">
                <a:solidFill>
                  <a:srgbClr val="ABB2BF"/>
                </a:solidFill>
                <a:effectLst/>
                <a:latin typeface="Consolas" panose="020B0609020204030204" pitchFamily="49" charset="0"/>
              </a:rPr>
              <a:t> </a:t>
            </a:r>
            <a:r>
              <a:rPr lang="en-US" b="1" dirty="0">
                <a:solidFill>
                  <a:srgbClr val="C678DD"/>
                </a:solidFill>
                <a:effectLst/>
                <a:latin typeface="Consolas" panose="020B0609020204030204" pitchFamily="49" charset="0"/>
              </a:rPr>
              <a:t>=&gt;</a:t>
            </a:r>
            <a:r>
              <a:rPr lang="en-US" b="1" dirty="0">
                <a:solidFill>
                  <a:srgbClr val="E06C75"/>
                </a:solidFill>
                <a:effectLst/>
                <a:latin typeface="Consolas" panose="020B0609020204030204" pitchFamily="49" charset="0"/>
              </a:rPr>
              <a:t> </a:t>
            </a:r>
            <a:r>
              <a:rPr lang="en-US" b="1" i="1" dirty="0" err="1">
                <a:solidFill>
                  <a:srgbClr val="E06C75"/>
                </a:solidFill>
                <a:effectLst/>
                <a:latin typeface="Consolas" panose="020B0609020204030204" pitchFamily="49" charset="0"/>
              </a:rPr>
              <a:t>dataDrive</a:t>
            </a:r>
            <a:r>
              <a:rPr lang="en-US" b="1" i="1" dirty="0" err="1">
                <a:solidFill>
                  <a:srgbClr val="E06C75"/>
                </a:solidFill>
                <a:latin typeface="Consolas" panose="020B0609020204030204" pitchFamily="49" charset="0"/>
              </a:rPr>
              <a:t>n</a:t>
            </a:r>
            <a:r>
              <a:rPr lang="en-US" sz="2800" b="1"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position</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30</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5</a:t>
            </a:r>
            <a:endParaRPr lang="en-US" b="0" dirty="0">
              <a:solidFill>
                <a:srgbClr val="ABB2BF"/>
              </a:solidFill>
              <a:effectLst/>
              <a:latin typeface="Consolas" panose="020B0609020204030204" pitchFamily="49" charset="0"/>
            </a:endParaRPr>
          </a:p>
          <a:p>
            <a:pPr marL="0" indent="0">
              <a:buNone/>
            </a:pPr>
            <a:endParaRPr lang="fr-FR" dirty="0"/>
          </a:p>
          <a:p>
            <a:endParaRPr lang="fr-FR" dirty="0"/>
          </a:p>
        </p:txBody>
      </p:sp>
    </p:spTree>
    <p:extLst>
      <p:ext uri="{BB962C8B-B14F-4D97-AF65-F5344CB8AC3E}">
        <p14:creationId xmlns:p14="http://schemas.microsoft.com/office/powerpoint/2010/main" val="24759562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1F52A7-F591-42F1-8E8C-1EA35A14B50D}"/>
              </a:ext>
            </a:extLst>
          </p:cNvPr>
          <p:cNvSpPr>
            <a:spLocks noGrp="1"/>
          </p:cNvSpPr>
          <p:nvPr>
            <p:ph type="title"/>
          </p:nvPr>
        </p:nvSpPr>
        <p:spPr/>
        <p:txBody>
          <a:bodyPr/>
          <a:lstStyle/>
          <a:p>
            <a:r>
              <a:rPr lang="fr-FR" dirty="0"/>
              <a:t>Three.js</a:t>
            </a:r>
          </a:p>
        </p:txBody>
      </p:sp>
      <p:sp>
        <p:nvSpPr>
          <p:cNvPr id="5" name="Espace réservé du contenu 4">
            <a:extLst>
              <a:ext uri="{FF2B5EF4-FFF2-40B4-BE49-F238E27FC236}">
                <a16:creationId xmlns:a16="http://schemas.microsoft.com/office/drawing/2014/main" id="{BE683C7A-833C-41CC-AE2C-DC2AD4EB7431}"/>
              </a:ext>
            </a:extLst>
          </p:cNvPr>
          <p:cNvSpPr>
            <a:spLocks noGrp="1"/>
          </p:cNvSpPr>
          <p:nvPr>
            <p:ph idx="1"/>
          </p:nvPr>
        </p:nvSpPr>
        <p:spPr/>
        <p:txBody>
          <a:bodyPr/>
          <a:lstStyle/>
          <a:p>
            <a:r>
              <a:rPr lang="fr-FR" dirty="0"/>
              <a:t>Remplaçant JS de papervision3D(flash)</a:t>
            </a:r>
          </a:p>
          <a:p>
            <a:r>
              <a:rPr lang="fr-FR" dirty="0"/>
              <a:t>Supporte le </a:t>
            </a:r>
            <a:r>
              <a:rPr lang="fr-FR" dirty="0" err="1"/>
              <a:t>canvas</a:t>
            </a:r>
            <a:r>
              <a:rPr lang="fr-FR" dirty="0"/>
              <a:t> ou le </a:t>
            </a:r>
            <a:r>
              <a:rPr lang="fr-FR" dirty="0" err="1"/>
              <a:t>webgl</a:t>
            </a:r>
            <a:endParaRPr lang="fr-FR" dirty="0"/>
          </a:p>
          <a:p>
            <a:pPr lvl="2"/>
            <a:r>
              <a:rPr lang="fr-FR" dirty="0"/>
              <a:t>Canvas </a:t>
            </a:r>
            <a:r>
              <a:rPr lang="fr-FR" dirty="0">
                <a:sym typeface="Wingdings" panose="05000000000000000000" pitchFamily="2" charset="2"/>
              </a:rPr>
              <a:t> sans calcul &amp; accélération du GPU</a:t>
            </a:r>
          </a:p>
          <a:p>
            <a:pPr lvl="2"/>
            <a:r>
              <a:rPr lang="fr-FR" dirty="0" err="1">
                <a:sym typeface="Wingdings" panose="05000000000000000000" pitchFamily="2" charset="2"/>
              </a:rPr>
              <a:t>WebGL</a:t>
            </a:r>
            <a:r>
              <a:rPr lang="fr-FR" dirty="0">
                <a:sym typeface="Wingdings" panose="05000000000000000000" pitchFamily="2" charset="2"/>
              </a:rPr>
              <a:t> avec calcul de rendu GPU</a:t>
            </a:r>
            <a:endParaRPr lang="fr-FR" dirty="0"/>
          </a:p>
        </p:txBody>
      </p:sp>
    </p:spTree>
    <p:extLst>
      <p:ext uri="{BB962C8B-B14F-4D97-AF65-F5344CB8AC3E}">
        <p14:creationId xmlns:p14="http://schemas.microsoft.com/office/powerpoint/2010/main" val="7830297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F0703C-8AEA-4B24-AB84-BF93AFAC84A5}"/>
              </a:ext>
            </a:extLst>
          </p:cNvPr>
          <p:cNvSpPr>
            <a:spLocks noGrp="1"/>
          </p:cNvSpPr>
          <p:nvPr>
            <p:ph type="title"/>
          </p:nvPr>
        </p:nvSpPr>
        <p:spPr/>
        <p:txBody>
          <a:bodyPr/>
          <a:lstStyle/>
          <a:p>
            <a:r>
              <a:rPr lang="fr-FR" dirty="0" err="1"/>
              <a:t>WebGL</a:t>
            </a:r>
            <a:endParaRPr lang="fr-FR" dirty="0"/>
          </a:p>
        </p:txBody>
      </p:sp>
      <p:sp>
        <p:nvSpPr>
          <p:cNvPr id="3" name="Espace réservé du contenu 2">
            <a:extLst>
              <a:ext uri="{FF2B5EF4-FFF2-40B4-BE49-F238E27FC236}">
                <a16:creationId xmlns:a16="http://schemas.microsoft.com/office/drawing/2014/main" id="{1D41DA18-4ADA-469B-AF3B-64ED2F06AD20}"/>
              </a:ext>
            </a:extLst>
          </p:cNvPr>
          <p:cNvSpPr>
            <a:spLocks noGrp="1"/>
          </p:cNvSpPr>
          <p:nvPr>
            <p:ph idx="1"/>
          </p:nvPr>
        </p:nvSpPr>
        <p:spPr/>
        <p:txBody>
          <a:bodyPr/>
          <a:lstStyle/>
          <a:p>
            <a:r>
              <a:rPr lang="fr-FR" dirty="0" err="1"/>
              <a:t>L’openGL</a:t>
            </a:r>
            <a:r>
              <a:rPr lang="fr-FR" dirty="0"/>
              <a:t> est un standard de rendu 3D</a:t>
            </a:r>
          </a:p>
          <a:p>
            <a:pPr lvl="2"/>
            <a:r>
              <a:rPr lang="fr-FR" dirty="0"/>
              <a:t>Profite de l’accélération matériel des GPU</a:t>
            </a:r>
          </a:p>
          <a:p>
            <a:endParaRPr lang="fr-FR" dirty="0"/>
          </a:p>
          <a:p>
            <a:r>
              <a:rPr lang="fr-FR" dirty="0" err="1"/>
              <a:t>WebGL</a:t>
            </a:r>
            <a:r>
              <a:rPr lang="fr-FR" dirty="0"/>
              <a:t> est un standard web pour faire de la 3D basé sur </a:t>
            </a:r>
            <a:r>
              <a:rPr lang="fr-FR" dirty="0" err="1"/>
              <a:t>openGL</a:t>
            </a:r>
            <a:endParaRPr lang="fr-FR" dirty="0"/>
          </a:p>
          <a:p>
            <a:pPr lvl="2"/>
            <a:r>
              <a:rPr lang="fr-FR" dirty="0"/>
              <a:t>Fournit par HTML5</a:t>
            </a:r>
          </a:p>
          <a:p>
            <a:pPr lvl="2"/>
            <a:r>
              <a:rPr lang="fr-FR" dirty="0"/>
              <a:t>Faire rendre le dessin par </a:t>
            </a:r>
            <a:r>
              <a:rPr lang="fr-FR" dirty="0" err="1"/>
              <a:t>openGL</a:t>
            </a:r>
            <a:endParaRPr lang="fr-FR" dirty="0"/>
          </a:p>
          <a:p>
            <a:pPr lvl="2"/>
            <a:r>
              <a:rPr lang="fr-FR" dirty="0"/>
              <a:t>Rempli un espace de dessin avec le rendu</a:t>
            </a:r>
          </a:p>
          <a:p>
            <a:pPr lvl="2"/>
            <a:r>
              <a:rPr lang="fr-FR" dirty="0"/>
              <a:t>Supporté dès : </a:t>
            </a:r>
          </a:p>
          <a:p>
            <a:pPr lvl="3"/>
            <a:r>
              <a:rPr lang="fr-FR" dirty="0"/>
              <a:t>FF4, Chrome 9, safari*, IE11</a:t>
            </a:r>
          </a:p>
          <a:p>
            <a:endParaRPr lang="fr-FR" dirty="0"/>
          </a:p>
        </p:txBody>
      </p:sp>
    </p:spTree>
    <p:extLst>
      <p:ext uri="{BB962C8B-B14F-4D97-AF65-F5344CB8AC3E}">
        <p14:creationId xmlns:p14="http://schemas.microsoft.com/office/powerpoint/2010/main" val="3205195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Valuers</a:t>
            </a:r>
            <a:r>
              <a:rPr lang="fr-FR" dirty="0"/>
              <a:t> </a:t>
            </a:r>
            <a:r>
              <a:rPr lang="fr-FR" dirty="0" err="1"/>
              <a:t>particulieres</a:t>
            </a:r>
            <a:endParaRPr lang="fr-FR" dirty="0"/>
          </a:p>
        </p:txBody>
      </p:sp>
      <p:sp>
        <p:nvSpPr>
          <p:cNvPr id="3" name="Espace réservé du contenu 2"/>
          <p:cNvSpPr>
            <a:spLocks noGrp="1"/>
          </p:cNvSpPr>
          <p:nvPr>
            <p:ph idx="1"/>
          </p:nvPr>
        </p:nvSpPr>
        <p:spPr/>
        <p:txBody>
          <a:bodyPr>
            <a:normAutofit fontScale="92500" lnSpcReduction="10000"/>
          </a:bodyPr>
          <a:lstStyle/>
          <a:p>
            <a:endParaRPr lang="fr-FR" dirty="0"/>
          </a:p>
          <a:p>
            <a:r>
              <a:rPr lang="fr-FR" dirty="0" err="1"/>
              <a:t>NaN</a:t>
            </a:r>
            <a:r>
              <a:rPr lang="fr-FR" dirty="0"/>
              <a:t>			</a:t>
            </a:r>
            <a:r>
              <a:rPr lang="fr-FR" dirty="0">
                <a:sym typeface="Wingdings" pitchFamily="2" charset="2"/>
              </a:rPr>
              <a:t> Not a </a:t>
            </a:r>
            <a:r>
              <a:rPr lang="fr-FR" dirty="0" err="1">
                <a:sym typeface="Wingdings" pitchFamily="2" charset="2"/>
              </a:rPr>
              <a:t>Number</a:t>
            </a:r>
            <a:r>
              <a:rPr lang="fr-FR" dirty="0">
                <a:sym typeface="Wingdings" pitchFamily="2" charset="2"/>
              </a:rPr>
              <a:t> , calcul 					impossible sur des valeur 					pas numérique ou </a:t>
            </a:r>
          </a:p>
          <a:p>
            <a:pPr>
              <a:buNone/>
            </a:pPr>
            <a:r>
              <a:rPr lang="fr-FR" dirty="0">
                <a:sym typeface="Wingdings" pitchFamily="2" charset="2"/>
              </a:rPr>
              <a:t>					division par 0</a:t>
            </a:r>
          </a:p>
          <a:p>
            <a:endParaRPr lang="fr-FR" dirty="0"/>
          </a:p>
          <a:p>
            <a:r>
              <a:rPr lang="fr-FR" dirty="0" err="1"/>
              <a:t>null</a:t>
            </a:r>
            <a:r>
              <a:rPr lang="fr-FR" dirty="0"/>
              <a:t>			</a:t>
            </a:r>
            <a:r>
              <a:rPr lang="fr-FR" dirty="0">
                <a:sym typeface="Wingdings" pitchFamily="2" charset="2"/>
              </a:rPr>
              <a:t> Valeur non </a:t>
            </a:r>
            <a:r>
              <a:rPr lang="fr-FR" dirty="0" err="1">
                <a:sym typeface="Wingdings" pitchFamily="2" charset="2"/>
              </a:rPr>
              <a:t>instacié</a:t>
            </a:r>
            <a:endParaRPr lang="fr-FR" dirty="0">
              <a:sym typeface="Wingdings" pitchFamily="2" charset="2"/>
            </a:endParaRPr>
          </a:p>
          <a:p>
            <a:endParaRPr lang="fr-FR" dirty="0"/>
          </a:p>
          <a:p>
            <a:r>
              <a:rPr lang="fr-FR" b="1" i="1" dirty="0" err="1"/>
              <a:t>undefined</a:t>
            </a:r>
            <a:r>
              <a:rPr lang="fr-FR" dirty="0"/>
              <a:t>		</a:t>
            </a:r>
            <a:r>
              <a:rPr lang="fr-FR" dirty="0">
                <a:sym typeface="Wingdings" pitchFamily="2" charset="2"/>
              </a:rPr>
              <a:t></a:t>
            </a:r>
            <a:r>
              <a:rPr lang="fr-FR" dirty="0" err="1">
                <a:sym typeface="Wingdings" pitchFamily="2" charset="2"/>
              </a:rPr>
              <a:t>methode</a:t>
            </a:r>
            <a:r>
              <a:rPr lang="fr-FR" dirty="0">
                <a:sym typeface="Wingdings" pitchFamily="2" charset="2"/>
              </a:rPr>
              <a:t> ou propriété 							</a:t>
            </a:r>
            <a:r>
              <a:rPr lang="fr-FR" dirty="0" err="1">
                <a:sym typeface="Wingdings" pitchFamily="2" charset="2"/>
              </a:rPr>
              <a:t>innexistante</a:t>
            </a:r>
            <a:endParaRPr lang="fr-FR" dirty="0"/>
          </a:p>
          <a:p>
            <a:r>
              <a:rPr lang="fr-FR" dirty="0"/>
              <a:t>"" ou ''			</a:t>
            </a:r>
            <a:r>
              <a:rPr lang="fr-FR" dirty="0">
                <a:sym typeface="Wingdings" pitchFamily="2" charset="2"/>
              </a:rPr>
              <a:t> chaine vide</a:t>
            </a:r>
            <a:endParaRPr lang="fr-FR"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59EF32-6077-435A-A3DD-63B5FAEFFE8F}"/>
              </a:ext>
            </a:extLst>
          </p:cNvPr>
          <p:cNvSpPr>
            <a:spLocks noGrp="1"/>
          </p:cNvSpPr>
          <p:nvPr>
            <p:ph type="title"/>
          </p:nvPr>
        </p:nvSpPr>
        <p:spPr/>
        <p:txBody>
          <a:bodyPr/>
          <a:lstStyle/>
          <a:p>
            <a:r>
              <a:rPr lang="fr-FR" dirty="0"/>
              <a:t>Les nouveaux events html5</a:t>
            </a:r>
          </a:p>
        </p:txBody>
      </p:sp>
      <p:sp>
        <p:nvSpPr>
          <p:cNvPr id="5" name="Espace réservé du contenu 4">
            <a:extLst>
              <a:ext uri="{FF2B5EF4-FFF2-40B4-BE49-F238E27FC236}">
                <a16:creationId xmlns:a16="http://schemas.microsoft.com/office/drawing/2014/main" id="{55C38750-1450-4E21-BADD-C1F73BB3F3FC}"/>
              </a:ext>
            </a:extLst>
          </p:cNvPr>
          <p:cNvSpPr>
            <a:spLocks noGrp="1"/>
          </p:cNvSpPr>
          <p:nvPr>
            <p:ph idx="1"/>
          </p:nvPr>
        </p:nvSpPr>
        <p:spPr/>
        <p:txBody>
          <a:bodyPr/>
          <a:lstStyle/>
          <a:p>
            <a:r>
              <a:rPr lang="fr-FR" dirty="0"/>
              <a:t>Liste des nouveaux events : </a:t>
            </a:r>
          </a:p>
          <a:p>
            <a:pPr marL="457200" lvl="1" indent="0" algn="ctr">
              <a:buNone/>
            </a:pPr>
            <a:r>
              <a:rPr lang="fr-FR" dirty="0">
                <a:hlinkClick r:id="rId3"/>
              </a:rPr>
              <a:t>http://41mag.fr/liste-des-balises-html5/liste-des-evenements-html5</a:t>
            </a:r>
            <a:endParaRPr lang="fr-FR" dirty="0"/>
          </a:p>
          <a:p>
            <a:pPr lvl="1"/>
            <a:r>
              <a:rPr lang="fr-FR" dirty="0" err="1"/>
              <a:t>onerror</a:t>
            </a:r>
            <a:endParaRPr lang="fr-FR" dirty="0"/>
          </a:p>
          <a:p>
            <a:pPr lvl="1"/>
            <a:r>
              <a:rPr lang="fr-FR" dirty="0" err="1"/>
              <a:t>ondrag</a:t>
            </a:r>
            <a:r>
              <a:rPr lang="fr-FR" dirty="0"/>
              <a:t> , …</a:t>
            </a:r>
          </a:p>
          <a:p>
            <a:pPr lvl="1"/>
            <a:r>
              <a:rPr lang="fr-FR" dirty="0" err="1"/>
              <a:t>onplay</a:t>
            </a:r>
            <a:r>
              <a:rPr lang="fr-FR" dirty="0"/>
              <a:t>, </a:t>
            </a:r>
            <a:r>
              <a:rPr lang="fr-FR" dirty="0" err="1"/>
              <a:t>onpause</a:t>
            </a:r>
            <a:endParaRPr lang="fr-FR" dirty="0"/>
          </a:p>
          <a:p>
            <a:pPr lvl="1"/>
            <a:r>
              <a:rPr lang="fr-FR" dirty="0" err="1"/>
              <a:t>ononline</a:t>
            </a:r>
            <a:r>
              <a:rPr lang="fr-FR" dirty="0"/>
              <a:t>, </a:t>
            </a:r>
            <a:r>
              <a:rPr lang="fr-FR" dirty="0" err="1"/>
              <a:t>onoffline</a:t>
            </a:r>
            <a:endParaRPr lang="fr-FR" dirty="0"/>
          </a:p>
          <a:p>
            <a:pPr lvl="1"/>
            <a:r>
              <a:rPr lang="fr-FR" dirty="0"/>
              <a:t>…</a:t>
            </a:r>
          </a:p>
        </p:txBody>
      </p:sp>
    </p:spTree>
    <p:extLst>
      <p:ext uri="{BB962C8B-B14F-4D97-AF65-F5344CB8AC3E}">
        <p14:creationId xmlns:p14="http://schemas.microsoft.com/office/powerpoint/2010/main" val="380529098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3738FB-9DBE-4B60-A1B1-6544C8DF2470}"/>
              </a:ext>
            </a:extLst>
          </p:cNvPr>
          <p:cNvSpPr>
            <a:spLocks noGrp="1"/>
          </p:cNvSpPr>
          <p:nvPr>
            <p:ph type="title"/>
          </p:nvPr>
        </p:nvSpPr>
        <p:spPr/>
        <p:txBody>
          <a:bodyPr/>
          <a:lstStyle/>
          <a:p>
            <a:r>
              <a:rPr lang="fr-FR" dirty="0"/>
              <a:t>Three.JS</a:t>
            </a:r>
          </a:p>
        </p:txBody>
      </p:sp>
      <p:sp>
        <p:nvSpPr>
          <p:cNvPr id="3" name="Espace réservé du contenu 2">
            <a:extLst>
              <a:ext uri="{FF2B5EF4-FFF2-40B4-BE49-F238E27FC236}">
                <a16:creationId xmlns:a16="http://schemas.microsoft.com/office/drawing/2014/main" id="{D709F6D5-B76A-4E77-8623-C40EE5628062}"/>
              </a:ext>
            </a:extLst>
          </p:cNvPr>
          <p:cNvSpPr>
            <a:spLocks noGrp="1"/>
          </p:cNvSpPr>
          <p:nvPr>
            <p:ph idx="1"/>
          </p:nvPr>
        </p:nvSpPr>
        <p:spPr/>
        <p:txBody>
          <a:bodyPr/>
          <a:lstStyle/>
          <a:p>
            <a:r>
              <a:rPr lang="fr-FR" dirty="0"/>
              <a:t>Three.js est une librairie d’intégration de contenu 3D </a:t>
            </a:r>
            <a:r>
              <a:rPr lang="fr-FR" dirty="0" err="1"/>
              <a:t>webGL</a:t>
            </a:r>
            <a:r>
              <a:rPr lang="fr-FR" dirty="0"/>
              <a:t> dans une page web</a:t>
            </a:r>
          </a:p>
          <a:p>
            <a:endParaRPr lang="fr-FR" dirty="0"/>
          </a:p>
          <a:p>
            <a:r>
              <a:rPr lang="fr-FR" dirty="0"/>
              <a:t>THREE propose un </a:t>
            </a:r>
            <a:r>
              <a:rPr lang="fr-FR" dirty="0" err="1"/>
              <a:t>renderer</a:t>
            </a:r>
            <a:endParaRPr lang="fr-FR" dirty="0"/>
          </a:p>
          <a:p>
            <a:pPr lvl="1"/>
            <a:r>
              <a:rPr lang="fr-FR" dirty="0"/>
              <a:t>Elle dispose de 2 éléments principaux</a:t>
            </a:r>
          </a:p>
          <a:p>
            <a:pPr lvl="2"/>
            <a:r>
              <a:rPr lang="fr-FR" dirty="0"/>
              <a:t>Scène</a:t>
            </a:r>
          </a:p>
          <a:p>
            <a:pPr lvl="3"/>
            <a:r>
              <a:rPr lang="fr-FR" dirty="0"/>
              <a:t>Constitué d’objets 3D</a:t>
            </a:r>
          </a:p>
          <a:p>
            <a:pPr lvl="1"/>
            <a:endParaRPr lang="fr-FR" dirty="0"/>
          </a:p>
          <a:p>
            <a:pPr lvl="2"/>
            <a:r>
              <a:rPr lang="fr-FR" dirty="0"/>
              <a:t>Camera</a:t>
            </a:r>
          </a:p>
          <a:p>
            <a:pPr lvl="3"/>
            <a:r>
              <a:rPr lang="fr-FR" dirty="0"/>
              <a:t>Pour cibler la visualisation</a:t>
            </a:r>
          </a:p>
        </p:txBody>
      </p:sp>
      <p:pic>
        <p:nvPicPr>
          <p:cNvPr id="7" name="Graphique 6">
            <a:extLst>
              <a:ext uri="{FF2B5EF4-FFF2-40B4-BE49-F238E27FC236}">
                <a16:creationId xmlns:a16="http://schemas.microsoft.com/office/drawing/2014/main" id="{EEF8D117-83E9-4708-BDE1-702A70ED9F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1999" y="4008304"/>
            <a:ext cx="3593000" cy="2385977"/>
          </a:xfrm>
          <a:prstGeom prst="rect">
            <a:avLst/>
          </a:prstGeom>
        </p:spPr>
      </p:pic>
    </p:spTree>
    <p:extLst>
      <p:ext uri="{BB962C8B-B14F-4D97-AF65-F5344CB8AC3E}">
        <p14:creationId xmlns:p14="http://schemas.microsoft.com/office/powerpoint/2010/main" val="22941446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992ECB-C676-498F-9915-8AB64CFB49A2}"/>
              </a:ext>
            </a:extLst>
          </p:cNvPr>
          <p:cNvSpPr>
            <a:spLocks noGrp="1"/>
          </p:cNvSpPr>
          <p:nvPr>
            <p:ph type="title"/>
          </p:nvPr>
        </p:nvSpPr>
        <p:spPr/>
        <p:txBody>
          <a:bodyPr/>
          <a:lstStyle/>
          <a:p>
            <a:r>
              <a:rPr lang="fr-FR" dirty="0"/>
              <a:t>Three.js</a:t>
            </a:r>
            <a:br>
              <a:rPr lang="fr-FR" dirty="0"/>
            </a:br>
            <a:r>
              <a:rPr lang="fr-FR" dirty="0"/>
              <a:t>scène &amp; camera</a:t>
            </a:r>
          </a:p>
        </p:txBody>
      </p:sp>
      <p:sp>
        <p:nvSpPr>
          <p:cNvPr id="3" name="Espace réservé du contenu 2">
            <a:extLst>
              <a:ext uri="{FF2B5EF4-FFF2-40B4-BE49-F238E27FC236}">
                <a16:creationId xmlns:a16="http://schemas.microsoft.com/office/drawing/2014/main" id="{2398CDD4-96DB-4845-8672-F63FBBF2D7B8}"/>
              </a:ext>
            </a:extLst>
          </p:cNvPr>
          <p:cNvSpPr>
            <a:spLocks noGrp="1"/>
          </p:cNvSpPr>
          <p:nvPr>
            <p:ph idx="1"/>
          </p:nvPr>
        </p:nvSpPr>
        <p:spPr/>
        <p:txBody>
          <a:bodyPr>
            <a:normAutofit fontScale="47500" lnSpcReduction="20000"/>
          </a:bodyPr>
          <a:lstStyle/>
          <a:p>
            <a:r>
              <a:rPr lang="fr-FR" dirty="0"/>
              <a:t>Initialiser une scène et la camera : </a:t>
            </a:r>
          </a:p>
          <a:p>
            <a:pPr lvl="7"/>
            <a:r>
              <a:rPr lang="fr-FR" dirty="0"/>
              <a:t>Scene.js</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an </a:t>
            </a:r>
            <a:r>
              <a:rPr lang="fr-FR" b="0" i="1" dirty="0" err="1">
                <a:solidFill>
                  <a:srgbClr val="7F848E"/>
                </a:solidFill>
                <a:effectLst/>
                <a:latin typeface="Consolas" panose="020B0609020204030204" pitchFamily="49" charset="0"/>
              </a:rPr>
              <a:t>empty</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scene</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scene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Scene</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 basic perspective camera</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camera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PerspectiveCamera</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75</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innerWidth</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innerHeight</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a:solidFill>
                  <a:srgbClr val="D19A66"/>
                </a:solidFill>
                <a:effectLst/>
                <a:latin typeface="Consolas" panose="020B0609020204030204" pitchFamily="49" charset="0"/>
              </a:rPr>
              <a:t>0.1</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1000</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camera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position</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z</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4</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with</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Antialiasing</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WebGLRenderer</a:t>
            </a:r>
            <a:r>
              <a:rPr lang="fr-FR" b="0" dirty="0">
                <a:solidFill>
                  <a:srgbClr val="ABB2BF"/>
                </a:solidFill>
                <a:effectLst/>
                <a:latin typeface="Consolas" panose="020B0609020204030204" pitchFamily="49" charset="0"/>
              </a:rPr>
              <a:t>({ </a:t>
            </a:r>
            <a:r>
              <a:rPr lang="fr-FR" b="0" dirty="0" err="1">
                <a:solidFill>
                  <a:srgbClr val="98C379"/>
                </a:solidFill>
                <a:effectLst/>
                <a:latin typeface="Consolas" panose="020B0609020204030204" pitchFamily="49" charset="0"/>
              </a:rPr>
              <a:t>antialias</a:t>
            </a:r>
            <a:r>
              <a:rPr lang="fr-FR" b="0" dirty="0">
                <a:solidFill>
                  <a:srgbClr val="ABB2BF"/>
                </a:solidFill>
                <a:effectLst/>
                <a:latin typeface="Consolas" panose="020B0609020204030204" pitchFamily="49" charset="0"/>
              </a:rPr>
              <a:t>: </a:t>
            </a:r>
            <a:r>
              <a:rPr lang="fr-FR" b="0" dirty="0" err="1">
                <a:solidFill>
                  <a:srgbClr val="D19A66"/>
                </a:solidFill>
                <a:effectLst/>
                <a:latin typeface="Consolas" panose="020B0609020204030204" pitchFamily="49" charset="0"/>
              </a:rPr>
              <a:t>true</a:t>
            </a:r>
            <a:r>
              <a:rPr lang="fr-FR" b="0" dirty="0">
                <a:solidFill>
                  <a:srgbClr val="ABB2BF"/>
                </a:solidFill>
                <a:effectLst/>
                <a:latin typeface="Consolas" panose="020B0609020204030204" pitchFamily="49" charset="0"/>
              </a:rPr>
              <a:t> });</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Configure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clear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color</a:t>
            </a:r>
            <a:endParaRPr lang="fr-FR" b="0" dirty="0">
              <a:solidFill>
                <a:srgbClr val="ABB2BF"/>
              </a:solidFill>
              <a:effectLst/>
              <a:latin typeface="Consolas" panose="020B0609020204030204" pitchFamily="49" charset="0"/>
            </a:endParaRP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setClearColor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"#000000"</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Configure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size</a:t>
            </a:r>
            <a:endParaRPr lang="fr-FR" b="0" dirty="0">
              <a:solidFill>
                <a:srgbClr val="ABB2BF"/>
              </a:solidFill>
              <a:effectLst/>
              <a:latin typeface="Consolas" panose="020B0609020204030204" pitchFamily="49" charset="0"/>
            </a:endParaRP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setSize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innerWidth</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innerHeight</a:t>
            </a:r>
            <a:r>
              <a:rPr lang="fr-FR" b="0" dirty="0">
                <a:solidFill>
                  <a:srgbClr val="ABB2BF"/>
                </a:solidFill>
                <a:effectLst/>
                <a:latin typeface="Consolas" panose="020B0609020204030204" pitchFamily="49" charset="0"/>
              </a:rPr>
              <a:t>);</a:t>
            </a:r>
          </a:p>
          <a:p>
            <a:pPr marL="0" indent="0">
              <a:buNone/>
            </a:pP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Append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to DOM</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body</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appendChild</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domElement</a:t>
            </a: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4982763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493DAA-C409-4B17-BCF7-8F8B6EEE903B}"/>
              </a:ext>
            </a:extLst>
          </p:cNvPr>
          <p:cNvSpPr>
            <a:spLocks noGrp="1"/>
          </p:cNvSpPr>
          <p:nvPr>
            <p:ph type="title"/>
          </p:nvPr>
        </p:nvSpPr>
        <p:spPr/>
        <p:txBody>
          <a:bodyPr/>
          <a:lstStyle/>
          <a:p>
            <a:r>
              <a:rPr lang="fr-FR" dirty="0"/>
              <a:t>Three.js</a:t>
            </a:r>
          </a:p>
        </p:txBody>
      </p:sp>
      <p:sp>
        <p:nvSpPr>
          <p:cNvPr id="3" name="Espace réservé du contenu 2">
            <a:extLst>
              <a:ext uri="{FF2B5EF4-FFF2-40B4-BE49-F238E27FC236}">
                <a16:creationId xmlns:a16="http://schemas.microsoft.com/office/drawing/2014/main" id="{1D05FD81-D0C8-4275-9CBC-CBB19EE8CB68}"/>
              </a:ext>
            </a:extLst>
          </p:cNvPr>
          <p:cNvSpPr>
            <a:spLocks noGrp="1"/>
          </p:cNvSpPr>
          <p:nvPr>
            <p:ph idx="1"/>
          </p:nvPr>
        </p:nvSpPr>
        <p:spPr/>
        <p:txBody>
          <a:bodyPr>
            <a:normAutofit/>
          </a:bodyPr>
          <a:lstStyle/>
          <a:p>
            <a:r>
              <a:rPr lang="fr-FR" dirty="0"/>
              <a:t>Les </a:t>
            </a:r>
            <a:r>
              <a:rPr lang="fr-FR" dirty="0" err="1"/>
              <a:t>Mesh</a:t>
            </a:r>
            <a:endParaRPr lang="fr-FR" dirty="0"/>
          </a:p>
          <a:p>
            <a:pPr lvl="1"/>
            <a:r>
              <a:rPr lang="fr-FR" dirty="0"/>
              <a:t>Sont composés de géométrie lié à un matériaux</a:t>
            </a:r>
          </a:p>
          <a:p>
            <a:endParaRPr lang="fr-FR" dirty="0"/>
          </a:p>
          <a:p>
            <a:r>
              <a:rPr lang="fr-FR" dirty="0"/>
              <a:t>Définir une forme JS simple :</a:t>
            </a:r>
          </a:p>
          <a:p>
            <a:pPr lvl="7"/>
            <a:r>
              <a:rPr lang="fr-FR" dirty="0"/>
              <a:t>Scene.js</a:t>
            </a:r>
          </a:p>
          <a:p>
            <a:pPr marL="396875" lvl="7" indent="0">
              <a:buNone/>
            </a:pPr>
            <a:r>
              <a:rPr lang="fr-FR" sz="2000" b="0" i="1" dirty="0">
                <a:solidFill>
                  <a:srgbClr val="7F848E"/>
                </a:solidFill>
                <a:effectLst/>
                <a:latin typeface="Consolas" panose="020B0609020204030204" pitchFamily="49" charset="0"/>
              </a:rPr>
              <a:t>// Create a Cube </a:t>
            </a:r>
            <a:r>
              <a:rPr lang="fr-FR" sz="2000" b="0" i="1" dirty="0" err="1">
                <a:solidFill>
                  <a:srgbClr val="7F848E"/>
                </a:solidFill>
                <a:effectLst/>
                <a:latin typeface="Consolas" panose="020B0609020204030204" pitchFamily="49" charset="0"/>
              </a:rPr>
              <a:t>Mesh</a:t>
            </a:r>
            <a:r>
              <a:rPr lang="fr-FR" sz="2000" b="0" i="1" dirty="0">
                <a:solidFill>
                  <a:srgbClr val="7F848E"/>
                </a:solidFill>
                <a:effectLst/>
                <a:latin typeface="Consolas" panose="020B0609020204030204" pitchFamily="49" charset="0"/>
              </a:rPr>
              <a:t> </a:t>
            </a:r>
            <a:r>
              <a:rPr lang="fr-FR" sz="2000" b="0" i="1" dirty="0" err="1">
                <a:solidFill>
                  <a:srgbClr val="7F848E"/>
                </a:solidFill>
                <a:effectLst/>
                <a:latin typeface="Consolas" panose="020B0609020204030204" pitchFamily="49" charset="0"/>
              </a:rPr>
              <a:t>with</a:t>
            </a:r>
            <a:r>
              <a:rPr lang="fr-FR" sz="2000" b="0" i="1" dirty="0">
                <a:solidFill>
                  <a:srgbClr val="7F848E"/>
                </a:solidFill>
                <a:effectLst/>
                <a:latin typeface="Consolas" panose="020B0609020204030204" pitchFamily="49" charset="0"/>
              </a:rPr>
              <a:t> basic </a:t>
            </a:r>
            <a:r>
              <a:rPr lang="fr-FR" sz="2000" b="0" i="1" dirty="0" err="1">
                <a:solidFill>
                  <a:srgbClr val="7F848E"/>
                </a:solidFill>
                <a:effectLst/>
                <a:latin typeface="Consolas" panose="020B0609020204030204" pitchFamily="49" charset="0"/>
              </a:rPr>
              <a:t>material</a:t>
            </a:r>
            <a:endParaRPr lang="fr-FR" sz="2000" i="1" dirty="0">
              <a:solidFill>
                <a:srgbClr val="ABB2BF"/>
              </a:solidFill>
              <a:latin typeface="Consolas" panose="020B0609020204030204" pitchFamily="49" charset="0"/>
            </a:endParaRP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geometry</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BoxGeometry</a:t>
            </a:r>
            <a:r>
              <a:rPr lang="fr-FR" sz="1600" b="0" dirty="0">
                <a:solidFill>
                  <a:srgbClr val="ABB2BF"/>
                </a:solidFill>
                <a:effectLst/>
                <a:latin typeface="Consolas" panose="020B0609020204030204" pitchFamily="49" charset="0"/>
              </a:rPr>
              <a:t>(</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 </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 </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a:t>
            </a: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material</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MeshBasicMaterial</a:t>
            </a:r>
            <a:r>
              <a:rPr lang="fr-FR" sz="1600" b="0" dirty="0">
                <a:solidFill>
                  <a:srgbClr val="ABB2BF"/>
                </a:solidFill>
                <a:effectLst/>
                <a:latin typeface="Consolas" panose="020B0609020204030204" pitchFamily="49" charset="0"/>
              </a:rPr>
              <a:t>({ </a:t>
            </a:r>
            <a:r>
              <a:rPr lang="fr-FR" sz="1600" b="0" dirty="0" err="1">
                <a:solidFill>
                  <a:srgbClr val="98C379"/>
                </a:solidFill>
                <a:effectLst/>
                <a:latin typeface="Consolas" panose="020B0609020204030204" pitchFamily="49" charset="0"/>
              </a:rPr>
              <a:t>color</a:t>
            </a:r>
            <a:r>
              <a:rPr lang="fr-FR" sz="1600" b="0" dirty="0">
                <a:solidFill>
                  <a:srgbClr val="ABB2BF"/>
                </a:solidFill>
                <a:effectLst/>
                <a:latin typeface="Consolas" panose="020B0609020204030204" pitchFamily="49" charset="0"/>
              </a:rPr>
              <a:t>: </a:t>
            </a:r>
            <a:r>
              <a:rPr lang="fr-FR" sz="1600" b="0" dirty="0">
                <a:solidFill>
                  <a:srgbClr val="98C379"/>
                </a:solidFill>
                <a:effectLst/>
                <a:latin typeface="Consolas" panose="020B0609020204030204" pitchFamily="49" charset="0"/>
              </a:rPr>
              <a:t>"#433F81"</a:t>
            </a:r>
            <a:r>
              <a:rPr lang="fr-FR" sz="1600" b="0" dirty="0">
                <a:solidFill>
                  <a:srgbClr val="ABB2BF"/>
                </a:solidFill>
                <a:effectLst/>
                <a:latin typeface="Consolas" panose="020B0609020204030204" pitchFamily="49" charset="0"/>
              </a:rPr>
              <a:t> });</a:t>
            </a: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a:solidFill>
                  <a:srgbClr val="E06C75"/>
                </a:solidFill>
                <a:effectLst/>
                <a:latin typeface="Consolas" panose="020B0609020204030204" pitchFamily="49" charset="0"/>
              </a:rPr>
              <a:t>cube</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Mesh</a:t>
            </a:r>
            <a:r>
              <a:rPr lang="fr-FR" sz="1600" b="0" dirty="0">
                <a:solidFill>
                  <a:srgbClr val="ABB2BF"/>
                </a:solidFill>
                <a:effectLst/>
                <a:latin typeface="Consolas" panose="020B0609020204030204" pitchFamily="49" charset="0"/>
              </a:rPr>
              <a:t>(</a:t>
            </a:r>
            <a:r>
              <a:rPr lang="fr-FR" sz="1600" b="0" dirty="0" err="1">
                <a:solidFill>
                  <a:srgbClr val="E06C75"/>
                </a:solidFill>
                <a:effectLst/>
                <a:latin typeface="Consolas" panose="020B0609020204030204" pitchFamily="49" charset="0"/>
              </a:rPr>
              <a:t>geometry</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material</a:t>
            </a:r>
            <a:r>
              <a:rPr lang="fr-FR" sz="1600" b="0" dirty="0">
                <a:solidFill>
                  <a:srgbClr val="ABB2BF"/>
                </a:solidFill>
                <a:effectLst/>
                <a:latin typeface="Consolas" panose="020B0609020204030204" pitchFamily="49" charset="0"/>
              </a:rPr>
              <a:t>);</a:t>
            </a:r>
          </a:p>
          <a:p>
            <a:pPr marL="0" indent="0">
              <a:buNone/>
            </a:pPr>
            <a:endParaRPr lang="fr-FR" sz="1600" b="0" dirty="0">
              <a:solidFill>
                <a:srgbClr val="ABB2BF"/>
              </a:solidFill>
              <a:effectLst/>
              <a:latin typeface="Consolas" panose="020B0609020204030204" pitchFamily="49" charset="0"/>
            </a:endParaRPr>
          </a:p>
          <a:p>
            <a:pPr marL="0" indent="0">
              <a:buNone/>
            </a:pPr>
            <a:r>
              <a:rPr lang="fr-FR" sz="1600" b="0" dirty="0">
                <a:solidFill>
                  <a:srgbClr val="ABB2BF"/>
                </a:solidFill>
                <a:effectLst/>
                <a:latin typeface="Consolas" panose="020B0609020204030204" pitchFamily="49" charset="0"/>
              </a:rPr>
              <a:t>    </a:t>
            </a:r>
            <a:r>
              <a:rPr lang="fr-FR" sz="1600" b="0" i="1" dirty="0">
                <a:solidFill>
                  <a:srgbClr val="7F848E"/>
                </a:solidFill>
                <a:effectLst/>
                <a:latin typeface="Consolas" panose="020B0609020204030204" pitchFamily="49" charset="0"/>
              </a:rPr>
              <a:t>// Add cube to </a:t>
            </a:r>
            <a:r>
              <a:rPr lang="fr-FR" sz="1600" b="0" i="1" dirty="0" err="1">
                <a:solidFill>
                  <a:srgbClr val="7F848E"/>
                </a:solidFill>
                <a:effectLst/>
                <a:latin typeface="Consolas" panose="020B0609020204030204" pitchFamily="49" charset="0"/>
              </a:rPr>
              <a:t>Scene</a:t>
            </a:r>
            <a:endParaRPr lang="fr-FR" sz="1600" b="0" dirty="0">
              <a:solidFill>
                <a:srgbClr val="ABB2BF"/>
              </a:solidFill>
              <a:effectLst/>
              <a:latin typeface="Consolas" panose="020B0609020204030204" pitchFamily="49" charset="0"/>
            </a:endParaRPr>
          </a:p>
          <a:p>
            <a:pPr marL="0" indent="0">
              <a:buNone/>
            </a:pPr>
            <a:r>
              <a:rPr lang="fr-FR" sz="1600" b="0" dirty="0">
                <a:solidFill>
                  <a:srgbClr val="E06C75"/>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scene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add</a:t>
            </a:r>
            <a:r>
              <a:rPr lang="fr-FR" sz="1600" b="0" dirty="0">
                <a:solidFill>
                  <a:srgbClr val="ABB2BF"/>
                </a:solidFill>
                <a:effectLst/>
                <a:latin typeface="Consolas" panose="020B0609020204030204" pitchFamily="49" charset="0"/>
              </a:rPr>
              <a:t>(</a:t>
            </a:r>
            <a:r>
              <a:rPr lang="fr-FR" sz="1600" b="0" dirty="0">
                <a:solidFill>
                  <a:srgbClr val="E06C75"/>
                </a:solidFill>
                <a:effectLst/>
                <a:latin typeface="Consolas" panose="020B0609020204030204" pitchFamily="49" charset="0"/>
              </a:rPr>
              <a:t>cube</a:t>
            </a:r>
            <a:r>
              <a:rPr lang="fr-FR" sz="1600" b="0" dirty="0">
                <a:solidFill>
                  <a:srgbClr val="ABB2BF"/>
                </a:solidFill>
                <a:effectLst/>
                <a:latin typeface="Consolas" panose="020B0609020204030204" pitchFamily="49" charset="0"/>
              </a:rPr>
              <a:t>);</a:t>
            </a:r>
          </a:p>
          <a:p>
            <a:pPr lvl="7"/>
            <a:endParaRPr lang="fr-FR" dirty="0"/>
          </a:p>
          <a:p>
            <a:endParaRPr lang="fr-FR" dirty="0"/>
          </a:p>
        </p:txBody>
      </p:sp>
    </p:spTree>
    <p:extLst>
      <p:ext uri="{BB962C8B-B14F-4D97-AF65-F5344CB8AC3E}">
        <p14:creationId xmlns:p14="http://schemas.microsoft.com/office/powerpoint/2010/main" val="21355179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80A05A-84D6-4456-815F-D3D101468826}"/>
              </a:ext>
            </a:extLst>
          </p:cNvPr>
          <p:cNvSpPr>
            <a:spLocks noGrp="1"/>
          </p:cNvSpPr>
          <p:nvPr>
            <p:ph type="title"/>
          </p:nvPr>
        </p:nvSpPr>
        <p:spPr/>
        <p:txBody>
          <a:bodyPr/>
          <a:lstStyle/>
          <a:p>
            <a:r>
              <a:rPr lang="fr-FR" dirty="0"/>
              <a:t>Intégration d’un .OBJ</a:t>
            </a:r>
          </a:p>
        </p:txBody>
      </p:sp>
      <p:sp>
        <p:nvSpPr>
          <p:cNvPr id="3" name="Espace réservé du contenu 2">
            <a:extLst>
              <a:ext uri="{FF2B5EF4-FFF2-40B4-BE49-F238E27FC236}">
                <a16:creationId xmlns:a16="http://schemas.microsoft.com/office/drawing/2014/main" id="{0DCB3CB6-C4C6-48B8-A6BC-B6072B295BAD}"/>
              </a:ext>
            </a:extLst>
          </p:cNvPr>
          <p:cNvSpPr>
            <a:spLocks noGrp="1"/>
          </p:cNvSpPr>
          <p:nvPr>
            <p:ph idx="1"/>
          </p:nvPr>
        </p:nvSpPr>
        <p:spPr/>
        <p:txBody>
          <a:bodyPr/>
          <a:lstStyle/>
          <a:p>
            <a:r>
              <a:rPr lang="fr-FR" dirty="0"/>
              <a:t>Vous pouvez intégrer des objet dont les géométries sont déjà définit :</a:t>
            </a:r>
          </a:p>
          <a:p>
            <a:endParaRPr lang="fr-FR" dirty="0"/>
          </a:p>
        </p:txBody>
      </p:sp>
    </p:spTree>
    <p:extLst>
      <p:ext uri="{BB962C8B-B14F-4D97-AF65-F5344CB8AC3E}">
        <p14:creationId xmlns:p14="http://schemas.microsoft.com/office/powerpoint/2010/main" val="3025081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9249904-FED8-4A5D-87A0-D755311D6904}"/>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7FD16EF-35D8-4EBB-9FB5-2419986D30DD}"/>
              </a:ext>
            </a:extLst>
          </p:cNvPr>
          <p:cNvSpPr>
            <a:spLocks noGrp="1"/>
          </p:cNvSpPr>
          <p:nvPr>
            <p:ph idx="1"/>
          </p:nvPr>
        </p:nvSpPr>
        <p:spPr/>
        <p:txBody>
          <a:bodyPr>
            <a:normAutofit/>
          </a:bodyPr>
          <a:lstStyle/>
          <a:p>
            <a:pPr lvl="1"/>
            <a:r>
              <a:rPr lang="fr-FR" dirty="0"/>
              <a:t>Nouveaux événements.</a:t>
            </a:r>
          </a:p>
          <a:p>
            <a:pPr lvl="1"/>
            <a:r>
              <a:rPr lang="fr-FR" dirty="0"/>
              <a:t>Gestion des API multimédia.</a:t>
            </a:r>
          </a:p>
          <a:p>
            <a:pPr lvl="1"/>
            <a:r>
              <a:rPr lang="fr-FR" dirty="0"/>
              <a:t>Modes de communication client/serveur.</a:t>
            </a:r>
          </a:p>
          <a:p>
            <a:pPr lvl="1"/>
            <a:r>
              <a:rPr lang="fr-FR" dirty="0"/>
              <a:t>Utilisation des Web </a:t>
            </a:r>
            <a:r>
              <a:rPr lang="fr-FR" dirty="0" err="1"/>
              <a:t>Worker</a:t>
            </a:r>
            <a:r>
              <a:rPr lang="fr-FR" dirty="0"/>
              <a:t>.</a:t>
            </a:r>
          </a:p>
          <a:p>
            <a:pPr lvl="1"/>
            <a:r>
              <a:rPr lang="fr-FR" dirty="0"/>
              <a:t>Le développement mobile "offline first".</a:t>
            </a:r>
          </a:p>
          <a:p>
            <a:pPr lvl="1"/>
            <a:r>
              <a:rPr lang="fr-FR" dirty="0"/>
              <a:t>Optimisation des communications client/serveur.</a:t>
            </a:r>
          </a:p>
          <a:p>
            <a:pPr lvl="1"/>
            <a:r>
              <a:rPr lang="fr-FR" dirty="0"/>
              <a:t>Librairies graphiques (D3js, </a:t>
            </a:r>
            <a:r>
              <a:rPr lang="fr-FR" dirty="0" err="1"/>
              <a:t>ThreeJS</a:t>
            </a:r>
            <a:r>
              <a:rPr lang="fr-FR" dirty="0"/>
              <a:t>)</a:t>
            </a:r>
          </a:p>
          <a:p>
            <a:endParaRPr lang="fr-FR" dirty="0"/>
          </a:p>
        </p:txBody>
      </p:sp>
    </p:spTree>
    <p:extLst>
      <p:ext uri="{BB962C8B-B14F-4D97-AF65-F5344CB8AC3E}">
        <p14:creationId xmlns:p14="http://schemas.microsoft.com/office/powerpoint/2010/main" val="4581013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176</a:t>
            </a:fld>
            <a:endParaRPr lang="fr-FR" sz="1400" b="1" dirty="0">
              <a:solidFill>
                <a:schemeClr val="bg1"/>
              </a:solidFill>
            </a:endParaRPr>
          </a:p>
        </p:txBody>
      </p:sp>
      <p:pic>
        <p:nvPicPr>
          <p:cNvPr id="4098" name="Picture 2"/>
          <p:cNvPicPr>
            <a:picLocks noChangeAspect="1" noChangeArrowheads="1"/>
          </p:cNvPicPr>
          <p:nvPr/>
        </p:nvPicPr>
        <p:blipFill>
          <a:blip r:embed="rId3"/>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4"/>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5"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AutoShape 2"/>
          <p:cNvSpPr>
            <a:spLocks noGrp="1" noChangeArrowheads="1"/>
          </p:cNvSpPr>
          <p:nvPr>
            <p:ph type="title"/>
          </p:nvPr>
        </p:nvSpPr>
        <p:spPr/>
        <p:txBody>
          <a:bodyPr/>
          <a:lstStyle/>
          <a:p>
            <a:pPr eaLnBrk="1" hangingPunct="1"/>
            <a:r>
              <a:rPr lang="fr-FR"/>
              <a:t>Conclusion finale</a:t>
            </a:r>
          </a:p>
        </p:txBody>
      </p:sp>
      <p:sp>
        <p:nvSpPr>
          <p:cNvPr id="612355" name="Rectangle 3"/>
          <p:cNvSpPr>
            <a:spLocks noGrp="1" noChangeArrowheads="1"/>
          </p:cNvSpPr>
          <p:nvPr>
            <p:ph idx="1"/>
          </p:nvPr>
        </p:nvSpPr>
        <p:spPr/>
        <p:txBody>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Pendant cette formation, nous espérons :</a:t>
            </a:r>
            <a:br>
              <a:rPr lang="fr-FR" sz="1800" dirty="0">
                <a:cs typeface="Times New Roman" charset="0"/>
              </a:rPr>
            </a:br>
            <a:r>
              <a:rPr lang="fr-FR" sz="1800" dirty="0">
                <a:cs typeface="Times New Roman" charset="0"/>
              </a:rPr>
              <a:t>- que vous avez appris de nombreuses choses théoriques et pratiques</a:t>
            </a:r>
            <a:br>
              <a:rPr lang="fr-FR" sz="1800" dirty="0">
                <a:cs typeface="Times New Roman" charset="0"/>
              </a:rPr>
            </a:br>
            <a:r>
              <a:rPr lang="fr-FR" sz="1800" dirty="0">
                <a:cs typeface="Times New Roman" charset="0"/>
              </a:rPr>
              <a:t>- que vous y avez trouvé plus que ce que vous étiez venu chercher</a:t>
            </a:r>
            <a:br>
              <a:rPr lang="fr-FR" sz="1800" dirty="0">
                <a:cs typeface="Times New Roman" charset="0"/>
              </a:rPr>
            </a:br>
            <a:r>
              <a:rPr lang="fr-FR" sz="1800" dirty="0">
                <a:cs typeface="Times New Roman" charset="0"/>
              </a:rPr>
              <a:t>- et que vous avez passé un bon moment avec votre professeur</a:t>
            </a:r>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Merci d’avoir fait confiance à ORSYS, à bientôt pour d’autres formations !</a:t>
            </a:r>
          </a:p>
        </p:txBody>
      </p:sp>
      <p:sp>
        <p:nvSpPr>
          <p:cNvPr id="4" name="Rectangle 13"/>
          <p:cNvSpPr>
            <a:spLocks noGrp="1" noChangeArrowheads="1"/>
          </p:cNvSpPr>
          <p:nvPr>
            <p:ph type="sldNum" sz="quarter" idx="12"/>
          </p:nvPr>
        </p:nvSpPr>
        <p:spPr>
          <a:ln/>
        </p:spPr>
        <p:txBody>
          <a:bodyPr/>
          <a:lstStyle/>
          <a:p>
            <a:pPr>
              <a:defRPr/>
            </a:pPr>
            <a:fld id="{C6BFE3ED-81D5-4230-A457-2FE30F2836DC}" type="slidenum">
              <a:rPr lang="fr-FR"/>
              <a:pPr>
                <a:defRPr/>
              </a:pPr>
              <a:t>177</a:t>
            </a:fld>
            <a:endParaRPr lang="fr-F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1C1414-7587-4F32-8370-662BF7090E19}"/>
              </a:ext>
            </a:extLst>
          </p:cNvPr>
          <p:cNvSpPr>
            <a:spLocks noGrp="1"/>
          </p:cNvSpPr>
          <p:nvPr>
            <p:ph type="title"/>
          </p:nvPr>
        </p:nvSpPr>
        <p:spPr/>
        <p:txBody>
          <a:bodyPr/>
          <a:lstStyle/>
          <a:p>
            <a:r>
              <a:rPr lang="fr-FR" dirty="0"/>
              <a:t>Annexes</a:t>
            </a:r>
          </a:p>
        </p:txBody>
      </p:sp>
      <p:sp>
        <p:nvSpPr>
          <p:cNvPr id="3" name="Espace réservé du texte 2">
            <a:extLst>
              <a:ext uri="{FF2B5EF4-FFF2-40B4-BE49-F238E27FC236}">
                <a16:creationId xmlns:a16="http://schemas.microsoft.com/office/drawing/2014/main" id="{E3451B84-D87E-4F33-BB18-7EA1809D01F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21757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Variables</a:t>
            </a:r>
            <a:endParaRPr lang="en-JM" dirty="0"/>
          </a:p>
        </p:txBody>
      </p:sp>
      <p:sp>
        <p:nvSpPr>
          <p:cNvPr id="3" name="Content Placeholder 2"/>
          <p:cNvSpPr>
            <a:spLocks noGrp="1"/>
          </p:cNvSpPr>
          <p:nvPr>
            <p:ph idx="1"/>
          </p:nvPr>
        </p:nvSpPr>
        <p:spPr/>
        <p:txBody>
          <a:bodyPr rtlCol="0">
            <a:noAutofit/>
          </a:bodyPr>
          <a:lstStyle/>
          <a:p>
            <a:pPr marL="0" eaLnBrk="1" hangingPunct="1">
              <a:buFont typeface="Wingdings" pitchFamily="2" charset="2"/>
              <a:buNone/>
              <a:defRPr/>
            </a:pPr>
            <a:r>
              <a:rPr lang="fr-FR" sz="2000" b="1" dirty="0">
                <a:ea typeface="MS Mincho" pitchFamily="49" charset="-128"/>
              </a:rPr>
              <a:t>Une </a:t>
            </a:r>
            <a:r>
              <a:rPr lang="fr-FR" sz="2000" b="1" dirty="0">
                <a:solidFill>
                  <a:srgbClr val="009AD0"/>
                </a:solidFill>
                <a:ea typeface="MS Mincho" pitchFamily="49" charset="-128"/>
              </a:rPr>
              <a:t>variable</a:t>
            </a:r>
            <a:r>
              <a:rPr lang="fr-FR" sz="2000" b="1" dirty="0">
                <a:ea typeface="MS Mincho" pitchFamily="49" charset="-128"/>
              </a:rPr>
              <a:t> est un espace de </a:t>
            </a:r>
            <a:r>
              <a:rPr lang="fr-FR" sz="2000" b="1" dirty="0">
                <a:solidFill>
                  <a:srgbClr val="009AD0"/>
                </a:solidFill>
                <a:ea typeface="MS Mincho" pitchFamily="49" charset="-128"/>
              </a:rPr>
              <a:t>stockage nommé</a:t>
            </a:r>
            <a:r>
              <a:rPr lang="fr-FR" sz="2000" b="1" dirty="0">
                <a:ea typeface="MS Mincho" pitchFamily="49" charset="-128"/>
              </a:rPr>
              <a:t>. La </a:t>
            </a:r>
            <a:r>
              <a:rPr lang="fr-FR" sz="2000" b="1" dirty="0">
                <a:solidFill>
                  <a:srgbClr val="009AD0"/>
                </a:solidFill>
                <a:ea typeface="MS Mincho" pitchFamily="49" charset="-128"/>
              </a:rPr>
              <a:t>déclaration</a:t>
            </a:r>
            <a:r>
              <a:rPr lang="fr-FR" sz="2000" b="1" dirty="0">
                <a:ea typeface="MS Mincho" pitchFamily="49" charset="-128"/>
              </a:rPr>
              <a:t> de cet espace permet d’y </a:t>
            </a:r>
            <a:r>
              <a:rPr lang="fr-FR" sz="2000" b="1" dirty="0">
                <a:solidFill>
                  <a:srgbClr val="009AD0"/>
                </a:solidFill>
                <a:ea typeface="MS Mincho" pitchFamily="49" charset="-128"/>
              </a:rPr>
              <a:t>affecter</a:t>
            </a:r>
            <a:r>
              <a:rPr lang="fr-FR" sz="2000" b="1" dirty="0">
                <a:ea typeface="MS Mincho" pitchFamily="49" charset="-128"/>
              </a:rPr>
              <a:t> une valeur accessible par le nom de la variable.</a:t>
            </a:r>
          </a:p>
          <a:p>
            <a:pPr eaLnBrk="1" hangingPunct="1">
              <a:buFont typeface="Wingdings" pitchFamily="2" charset="2"/>
              <a:buNone/>
              <a:defRPr/>
            </a:pPr>
            <a:endParaRPr lang="fr-FR" sz="2000" b="1" dirty="0">
              <a:ea typeface="MS Mincho" pitchFamily="49" charset="-128"/>
            </a:endParaRPr>
          </a:p>
          <a:p>
            <a:pPr marL="0" indent="0" eaLnBrk="1" hangingPunct="1">
              <a:buFont typeface="Arial" charset="0"/>
              <a:buNone/>
              <a:tabLst>
                <a:tab pos="8439150" algn="r"/>
              </a:tabLst>
              <a:defRPr/>
            </a:pPr>
            <a:r>
              <a:rPr lang="fr-FR" sz="2000" dirty="0"/>
              <a:t>Pour créer une variable o</a:t>
            </a:r>
            <a:r>
              <a:rPr lang="fr-FR" sz="2000" dirty="0">
                <a:ea typeface="MS Mincho" pitchFamily="49" charset="-128"/>
              </a:rPr>
              <a:t>n utilise le mot réservé "</a:t>
            </a:r>
            <a:r>
              <a:rPr lang="fr-FR" sz="2000" b="1" dirty="0">
                <a:solidFill>
                  <a:srgbClr val="009AD0"/>
                </a:solidFill>
                <a:ea typeface="MS Mincho" pitchFamily="49" charset="-128"/>
              </a:rPr>
              <a:t>var</a:t>
            </a:r>
            <a:r>
              <a:rPr lang="fr-FR" sz="2000" dirty="0">
                <a:ea typeface="MS Mincho" pitchFamily="49" charset="-128"/>
              </a:rPr>
              <a:t>", suivi du nom de la variable et/ou d'une valeur par défaut ( </a:t>
            </a:r>
            <a:r>
              <a:rPr lang="fr-FR" sz="2000" b="1" dirty="0">
                <a:ea typeface="MS Mincho" pitchFamily="49" charset="-128"/>
              </a:rPr>
              <a:t>new</a:t>
            </a:r>
            <a:r>
              <a:rPr lang="fr-FR" sz="2000" dirty="0">
                <a:ea typeface="MS Mincho" pitchFamily="49" charset="-128"/>
              </a:rPr>
              <a:t> pour construire un type de données )</a:t>
            </a:r>
          </a:p>
          <a:p>
            <a:pPr marL="0" indent="0" eaLnBrk="1" hangingPunct="1">
              <a:buFont typeface="Arial" charset="0"/>
              <a:buNone/>
              <a:tabLst>
                <a:tab pos="8439150" algn="r"/>
              </a:tabLst>
              <a:defRPr/>
            </a:pPr>
            <a:endParaRPr lang="fr-FR" sz="2000" dirty="0">
              <a:ea typeface="MS Mincho" pitchFamily="49" charset="-128"/>
            </a:endParaRP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'message à afficher !';</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String('message à afficher');</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a:t>
            </a:r>
            <a:br>
              <a:rPr lang="fr-FR" sz="1600" dirty="0">
                <a:ea typeface="MS Mincho" pitchFamily="49" charset="-128"/>
              </a:rPr>
            </a:br>
            <a:r>
              <a:rPr lang="fr-FR" sz="1600" dirty="0" err="1">
                <a:ea typeface="MS Mincho" pitchFamily="49" charset="-128"/>
              </a:rPr>
              <a:t>strMsg</a:t>
            </a:r>
            <a:r>
              <a:rPr lang="fr-FR" sz="1600" dirty="0">
                <a:ea typeface="MS Mincho" pitchFamily="49" charset="-128"/>
              </a:rPr>
              <a:t> = 'message à afficher';</a:t>
            </a:r>
          </a:p>
          <a:p>
            <a:pPr lvl="2" eaLnBrk="1" hangingPunct="1">
              <a:tabLst>
                <a:tab pos="8439150" algn="r"/>
              </a:tabLst>
              <a:defRPr/>
            </a:pPr>
            <a:endParaRPr lang="fr-FR" sz="1600" dirty="0">
              <a:ea typeface="MS Mincho" pitchFamily="49" charset="-128"/>
            </a:endParaRPr>
          </a:p>
          <a:p>
            <a:pPr marL="57150" indent="0" eaLnBrk="1" hangingPunct="1">
              <a:buFont typeface="Arial" charset="0"/>
              <a:buNone/>
              <a:tabLst>
                <a:tab pos="8439150" algn="r"/>
              </a:tabLst>
              <a:defRPr/>
            </a:pPr>
            <a:r>
              <a:rPr lang="fr-FR" sz="2000" b="1" dirty="0">
                <a:ea typeface="MS Mincho" pitchFamily="49" charset="-128"/>
              </a:rPr>
              <a:t>Remarque</a:t>
            </a:r>
            <a:r>
              <a:rPr lang="fr-FR" sz="2000" dirty="0">
                <a:ea typeface="MS Mincho" pitchFamily="49" charset="-128"/>
              </a:rPr>
              <a:t>: le mot réservé "var" n'est pas obligatoire, il permet seulement de limiter l'existence de la variable au bloc de code dans lequel elle a été créée. </a:t>
            </a:r>
          </a:p>
          <a:p>
            <a:pPr marL="57150" indent="0" eaLnBrk="1" hangingPunct="1">
              <a:buFont typeface="Arial" charset="0"/>
              <a:buNone/>
              <a:tabLst>
                <a:tab pos="8439150" algn="r"/>
              </a:tabLst>
              <a:defRPr/>
            </a:pPr>
            <a:r>
              <a:rPr lang="fr-FR" sz="2000" dirty="0">
                <a:ea typeface="MS Mincho" pitchFamily="49" charset="-128"/>
              </a:rPr>
              <a:t>Ceci évite les problèmes de collision avec d'autres variables du même nom créées dans d'autres blocs de code.</a:t>
            </a:r>
            <a:br>
              <a:rPr lang="fr-FR" sz="2000" dirty="0">
                <a:ea typeface="MS Mincho" pitchFamily="49" charset="-128"/>
              </a:rPr>
            </a:br>
            <a:endParaRPr lang="fr-FR" sz="2000" dirty="0">
              <a:cs typeface="Arial"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28794F1-8F42-46E4-99FC-343DC671849E}" type="slidenum">
              <a:rPr lang="en-JM" smtClean="0">
                <a:solidFill>
                  <a:schemeClr val="bg1"/>
                </a:solidFill>
              </a:rPr>
              <a:pPr fontAlgn="base">
                <a:spcBef>
                  <a:spcPct val="0"/>
                </a:spcBef>
                <a:spcAft>
                  <a:spcPct val="0"/>
                </a:spcAft>
                <a:defRPr/>
              </a:pPr>
              <a:t>18</a:t>
            </a:fld>
            <a:endParaRPr lang="en-JM">
              <a:solidFill>
                <a:schemeClr val="bg1"/>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 langage html</a:t>
            </a:r>
          </a:p>
        </p:txBody>
      </p:sp>
      <p:sp>
        <p:nvSpPr>
          <p:cNvPr id="5" name="Espace réservé du texte 4"/>
          <p:cNvSpPr>
            <a:spLocks noGrp="1"/>
          </p:cNvSpPr>
          <p:nvPr>
            <p:ph type="body" idx="1"/>
          </p:nvPr>
        </p:nvSpPr>
        <p:spPr>
          <a:xfrm rot="20527304">
            <a:off x="25748" y="489606"/>
            <a:ext cx="7772400" cy="1159053"/>
          </a:xfrm>
        </p:spPr>
        <p:txBody>
          <a:bodyPr>
            <a:normAutofit/>
          </a:bodyPr>
          <a:lstStyle/>
          <a:p>
            <a:r>
              <a:rPr lang="fr-FR" dirty="0"/>
              <a:t>Structurer &amp; afficher du contenu</a:t>
            </a:r>
          </a:p>
        </p:txBody>
      </p:sp>
      <p:pic>
        <p:nvPicPr>
          <p:cNvPr id="6" name="Espace réservé pour une image  6" descr="11.png">
            <a:extLst>
              <a:ext uri="{FF2B5EF4-FFF2-40B4-BE49-F238E27FC236}">
                <a16:creationId xmlns:a16="http://schemas.microsoft.com/office/drawing/2014/main" id="{9D06D521-7BB1-4C69-81B1-BE2B2B33EE54}"/>
              </a:ext>
            </a:extLst>
          </p:cNvPr>
          <p:cNvPicPr>
            <a:picLocks noChangeAspect="1"/>
          </p:cNvPicPr>
          <p:nvPr/>
        </p:nvPicPr>
        <p:blipFill>
          <a:blip r:embed="rId3"/>
          <a:srcRect l="7648" r="7648"/>
          <a:stretch>
            <a:fillRect/>
          </a:stretch>
        </p:blipFill>
        <p:spPr>
          <a:xfrm>
            <a:off x="5076056" y="1412776"/>
            <a:ext cx="1978497" cy="2532475"/>
          </a:xfrm>
          <a:prstGeom prst="rect">
            <a:avLst/>
          </a:prstGeom>
        </p:spPr>
      </p:pic>
      <p:pic>
        <p:nvPicPr>
          <p:cNvPr id="7" name="Image 6">
            <a:extLst>
              <a:ext uri="{FF2B5EF4-FFF2-40B4-BE49-F238E27FC236}">
                <a16:creationId xmlns:a16="http://schemas.microsoft.com/office/drawing/2014/main" id="{0E0652AB-1785-4203-8D63-C2D43C3C727D}"/>
              </a:ext>
            </a:extLst>
          </p:cNvPr>
          <p:cNvPicPr>
            <a:picLocks noChangeAspect="1"/>
          </p:cNvPicPr>
          <p:nvPr/>
        </p:nvPicPr>
        <p:blipFill>
          <a:blip r:embed="rId4"/>
          <a:stretch>
            <a:fillRect/>
          </a:stretch>
        </p:blipFill>
        <p:spPr>
          <a:xfrm>
            <a:off x="6930527" y="2102526"/>
            <a:ext cx="1524895" cy="1884040"/>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FD6A5B20-E793-4ED2-AA20-CCBD048462BE}"/>
              </a:ext>
            </a:extLst>
          </p:cNvPr>
          <p:cNvSpPr>
            <a:spLocks noGrp="1"/>
          </p:cNvSpPr>
          <p:nvPr>
            <p:ph type="title"/>
          </p:nvPr>
        </p:nvSpPr>
        <p:spPr/>
        <p:txBody>
          <a:bodyPr/>
          <a:lstStyle/>
          <a:p>
            <a:endParaRPr lang="fr-FR" dirty="0"/>
          </a:p>
        </p:txBody>
      </p:sp>
      <p:sp>
        <p:nvSpPr>
          <p:cNvPr id="13" name="Espace réservé du contenu 12">
            <a:extLst>
              <a:ext uri="{FF2B5EF4-FFF2-40B4-BE49-F238E27FC236}">
                <a16:creationId xmlns:a16="http://schemas.microsoft.com/office/drawing/2014/main" id="{3B95672F-624D-4137-AE16-05C6B25BC5A0}"/>
              </a:ext>
            </a:extLst>
          </p:cNvPr>
          <p:cNvSpPr>
            <a:spLocks noGrp="1"/>
          </p:cNvSpPr>
          <p:nvPr>
            <p:ph idx="1"/>
          </p:nvPr>
        </p:nvSpPr>
        <p:spPr/>
        <p:txBody>
          <a:bodyPr>
            <a:normAutofit lnSpcReduction="10000"/>
          </a:bodyPr>
          <a:lstStyle/>
          <a:p>
            <a:r>
              <a:rPr lang="fr-FR" dirty="0"/>
              <a:t>Balise principale</a:t>
            </a:r>
          </a:p>
          <a:p>
            <a:pPr lvl="2"/>
            <a:r>
              <a:rPr lang="fr-FR" dirty="0"/>
              <a:t>html</a:t>
            </a:r>
          </a:p>
          <a:p>
            <a:endParaRPr lang="fr-FR" dirty="0"/>
          </a:p>
          <a:p>
            <a:r>
              <a:rPr lang="fr-FR" dirty="0"/>
              <a:t>Balises enfants </a:t>
            </a:r>
          </a:p>
          <a:p>
            <a:pPr lvl="2"/>
            <a:endParaRPr lang="fr-FR" dirty="0"/>
          </a:p>
          <a:p>
            <a:pPr lvl="2"/>
            <a:r>
              <a:rPr lang="fr-FR" dirty="0" err="1"/>
              <a:t>head</a:t>
            </a:r>
            <a:endParaRPr lang="fr-FR" dirty="0"/>
          </a:p>
          <a:p>
            <a:pPr lvl="3"/>
            <a:r>
              <a:rPr lang="fr-FR" dirty="0"/>
              <a:t>Cerveau de la page, non affichable</a:t>
            </a:r>
          </a:p>
          <a:p>
            <a:pPr lvl="3"/>
            <a:endParaRPr lang="fr-FR" dirty="0"/>
          </a:p>
          <a:p>
            <a:pPr lvl="2"/>
            <a:endParaRPr lang="fr-FR" dirty="0"/>
          </a:p>
          <a:p>
            <a:pPr lvl="2"/>
            <a:r>
              <a:rPr lang="fr-FR" dirty="0"/>
              <a:t>body</a:t>
            </a:r>
          </a:p>
          <a:p>
            <a:pPr lvl="3"/>
            <a:r>
              <a:rPr lang="fr-FR" dirty="0"/>
              <a:t>corps affichable de la page </a:t>
            </a:r>
          </a:p>
        </p:txBody>
      </p:sp>
      <p:sp>
        <p:nvSpPr>
          <p:cNvPr id="9" name="Rectangle : coins arrondis 8">
            <a:extLst>
              <a:ext uri="{FF2B5EF4-FFF2-40B4-BE49-F238E27FC236}">
                <a16:creationId xmlns:a16="http://schemas.microsoft.com/office/drawing/2014/main" id="{0E46CE39-1A6E-40B6-A19E-2763617D9F0A}"/>
              </a:ext>
            </a:extLst>
          </p:cNvPr>
          <p:cNvSpPr/>
          <p:nvPr/>
        </p:nvSpPr>
        <p:spPr>
          <a:xfrm>
            <a:off x="5792602" y="2120630"/>
            <a:ext cx="2710816" cy="2232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html</a:t>
            </a:r>
          </a:p>
        </p:txBody>
      </p:sp>
      <p:sp>
        <p:nvSpPr>
          <p:cNvPr id="10" name="Rectangle : coins arrondis 9">
            <a:extLst>
              <a:ext uri="{FF2B5EF4-FFF2-40B4-BE49-F238E27FC236}">
                <a16:creationId xmlns:a16="http://schemas.microsoft.com/office/drawing/2014/main" id="{53F9F639-E645-4E55-A5CE-03DA501B98A3}"/>
              </a:ext>
            </a:extLst>
          </p:cNvPr>
          <p:cNvSpPr/>
          <p:nvPr/>
        </p:nvSpPr>
        <p:spPr>
          <a:xfrm rot="27501">
            <a:off x="5990453" y="2588682"/>
            <a:ext cx="2376264" cy="75608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err="1"/>
              <a:t>head</a:t>
            </a:r>
            <a:endParaRPr lang="fr-FR" dirty="0"/>
          </a:p>
        </p:txBody>
      </p:sp>
      <p:sp>
        <p:nvSpPr>
          <p:cNvPr id="11" name="Rectangle : coins arrondis 10">
            <a:extLst>
              <a:ext uri="{FF2B5EF4-FFF2-40B4-BE49-F238E27FC236}">
                <a16:creationId xmlns:a16="http://schemas.microsoft.com/office/drawing/2014/main" id="{46D53978-C680-4818-81FF-1611FCF1D9AA}"/>
              </a:ext>
            </a:extLst>
          </p:cNvPr>
          <p:cNvSpPr/>
          <p:nvPr/>
        </p:nvSpPr>
        <p:spPr>
          <a:xfrm rot="27501">
            <a:off x="5936618" y="3434776"/>
            <a:ext cx="2376264" cy="75608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fr-FR" dirty="0"/>
              <a:t>body</a:t>
            </a:r>
          </a:p>
        </p:txBody>
      </p:sp>
    </p:spTree>
    <p:extLst>
      <p:ext uri="{BB962C8B-B14F-4D97-AF65-F5344CB8AC3E}">
        <p14:creationId xmlns:p14="http://schemas.microsoft.com/office/powerpoint/2010/main" val="19315236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9DD1-1085-41FE-B45C-1892A8B45330}"/>
              </a:ext>
            </a:extLst>
          </p:cNvPr>
          <p:cNvSpPr>
            <a:spLocks noGrp="1"/>
          </p:cNvSpPr>
          <p:nvPr>
            <p:ph type="title"/>
          </p:nvPr>
        </p:nvSpPr>
        <p:spPr/>
        <p:txBody>
          <a:bodyPr/>
          <a:lstStyle/>
          <a:p>
            <a:r>
              <a:rPr lang="fr-FR" dirty="0" err="1"/>
              <a:t>head</a:t>
            </a:r>
            <a:endParaRPr lang="fr-FR" dirty="0"/>
          </a:p>
        </p:txBody>
      </p:sp>
      <p:sp>
        <p:nvSpPr>
          <p:cNvPr id="3" name="Espace réservé du contenu 2">
            <a:extLst>
              <a:ext uri="{FF2B5EF4-FFF2-40B4-BE49-F238E27FC236}">
                <a16:creationId xmlns:a16="http://schemas.microsoft.com/office/drawing/2014/main" id="{25624DC9-0918-40C8-B445-545BE012A93C}"/>
              </a:ext>
            </a:extLst>
          </p:cNvPr>
          <p:cNvSpPr>
            <a:spLocks noGrp="1"/>
          </p:cNvSpPr>
          <p:nvPr>
            <p:ph idx="1"/>
          </p:nvPr>
        </p:nvSpPr>
        <p:spPr/>
        <p:txBody>
          <a:bodyPr>
            <a:normAutofit/>
          </a:bodyPr>
          <a:lstStyle/>
          <a:p>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head</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section logique de la page</a:t>
            </a:r>
            <a:endParaRPr lang="fr-FR" dirty="0"/>
          </a:p>
          <a:p>
            <a:r>
              <a:rPr lang="fr-FR" dirty="0"/>
              <a:t>Peux contenir </a:t>
            </a:r>
          </a:p>
          <a:p>
            <a:pPr lvl="1"/>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title</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titre de l'onglet</a:t>
            </a:r>
          </a:p>
          <a:p>
            <a:pPr lvl="1"/>
            <a:r>
              <a:rPr lang="en-US" dirty="0">
                <a:solidFill>
                  <a:srgbClr val="D3D0C8"/>
                </a:solidFill>
                <a:latin typeface="Consolas" panose="020B0609020204030204" pitchFamily="49" charset="0"/>
              </a:rPr>
              <a:t>&lt;</a:t>
            </a:r>
            <a:r>
              <a:rPr lang="en-US" dirty="0">
                <a:solidFill>
                  <a:srgbClr val="F2777A"/>
                </a:solidFill>
                <a:latin typeface="Consolas" panose="020B0609020204030204" pitchFamily="49" charset="0"/>
              </a:rPr>
              <a:t>link</a:t>
            </a:r>
            <a:r>
              <a:rPr lang="en-US" dirty="0">
                <a:solidFill>
                  <a:srgbClr val="D3D0C8"/>
                </a:solidFill>
                <a:latin typeface="Consolas" panose="020B0609020204030204" pitchFamily="49" charset="0"/>
              </a:rPr>
              <a:t> </a:t>
            </a:r>
            <a:r>
              <a:rPr lang="en-US" dirty="0" err="1">
                <a:solidFill>
                  <a:srgbClr val="6699CC"/>
                </a:solidFill>
                <a:latin typeface="Consolas" panose="020B0609020204030204" pitchFamily="49" charset="0"/>
              </a:rPr>
              <a:t>rel</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stylesheet</a:t>
            </a:r>
            <a:r>
              <a:rPr lang="en-US" dirty="0">
                <a:solidFill>
                  <a:srgbClr val="D3D0C8"/>
                </a:solidFill>
                <a:latin typeface="Consolas" panose="020B0609020204030204" pitchFamily="49" charset="0"/>
              </a:rPr>
              <a:t>"</a:t>
            </a:r>
          </a:p>
          <a:p>
            <a:pPr marL="457200" lvl="1" indent="0">
              <a:buNone/>
            </a:pPr>
            <a:r>
              <a:rPr lang="en-US" dirty="0">
                <a:solidFill>
                  <a:srgbClr val="6699CC"/>
                </a:solidFill>
                <a:latin typeface="Consolas" panose="020B0609020204030204" pitchFamily="49" charset="0"/>
              </a:rPr>
              <a:t>		type</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text/</a:t>
            </a:r>
            <a:r>
              <a:rPr lang="en-US" dirty="0" err="1">
                <a:solidFill>
                  <a:srgbClr val="99CC99"/>
                </a:solidFill>
                <a:latin typeface="Consolas" panose="020B0609020204030204" pitchFamily="49" charset="0"/>
              </a:rPr>
              <a:t>css</a:t>
            </a:r>
            <a:r>
              <a:rPr lang="en-US" dirty="0">
                <a:solidFill>
                  <a:srgbClr val="D3D0C8"/>
                </a:solidFill>
                <a:latin typeface="Consolas" panose="020B0609020204030204" pitchFamily="49" charset="0"/>
              </a:rPr>
              <a:t>"</a:t>
            </a:r>
          </a:p>
          <a:p>
            <a:pPr marL="0" indent="0">
              <a:buNone/>
            </a:pPr>
            <a:r>
              <a:rPr lang="fr-FR" dirty="0">
                <a:solidFill>
                  <a:srgbClr val="6699CC"/>
                </a:solidFill>
                <a:latin typeface="Consolas" panose="020B0609020204030204" pitchFamily="49" charset="0"/>
              </a:rPr>
              <a:t>		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main.css</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Feuille de style</a:t>
            </a:r>
          </a:p>
          <a:p>
            <a:pPr lvl="1"/>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 </a:t>
            </a:r>
            <a:r>
              <a:rPr lang="fr-FR"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main.js</a:t>
            </a:r>
            <a:r>
              <a:rPr lang="fr-FR" dirty="0">
                <a:solidFill>
                  <a:srgbClr val="D3D0C8"/>
                </a:solidFill>
                <a:latin typeface="Consolas" panose="020B0609020204030204" pitchFamily="49" charset="0"/>
              </a:rPr>
              <a:t>"&gt;&lt;/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Section de script </a:t>
            </a:r>
          </a:p>
          <a:p>
            <a:endParaRPr lang="en-US" dirty="0">
              <a:solidFill>
                <a:srgbClr val="D3D0C8"/>
              </a:solidFill>
              <a:latin typeface="Consolas" panose="020B0609020204030204" pitchFamily="49" charset="0"/>
            </a:endParaRPr>
          </a:p>
          <a:p>
            <a:pPr lvl="1"/>
            <a:endParaRPr lang="fr-FR" dirty="0"/>
          </a:p>
        </p:txBody>
      </p:sp>
    </p:spTree>
    <p:extLst>
      <p:ext uri="{BB962C8B-B14F-4D97-AF65-F5344CB8AC3E}">
        <p14:creationId xmlns:p14="http://schemas.microsoft.com/office/powerpoint/2010/main" val="118740249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6DE70-D052-4E08-AA8D-3610D28FB6F3}"/>
              </a:ext>
            </a:extLst>
          </p:cNvPr>
          <p:cNvSpPr>
            <a:spLocks noGrp="1"/>
          </p:cNvSpPr>
          <p:nvPr>
            <p:ph type="title"/>
          </p:nvPr>
        </p:nvSpPr>
        <p:spPr/>
        <p:txBody>
          <a:bodyPr/>
          <a:lstStyle/>
          <a:p>
            <a:r>
              <a:rPr lang="fr-FR" dirty="0"/>
              <a:t>body</a:t>
            </a:r>
          </a:p>
        </p:txBody>
      </p:sp>
      <p:sp>
        <p:nvSpPr>
          <p:cNvPr id="3" name="Espace réservé du contenu 2">
            <a:extLst>
              <a:ext uri="{FF2B5EF4-FFF2-40B4-BE49-F238E27FC236}">
                <a16:creationId xmlns:a16="http://schemas.microsoft.com/office/drawing/2014/main" id="{A9CB56F2-8BD3-4B6B-8AA3-9C3C30365057}"/>
              </a:ext>
            </a:extLst>
          </p:cNvPr>
          <p:cNvSpPr>
            <a:spLocks noGrp="1"/>
          </p:cNvSpPr>
          <p:nvPr>
            <p:ph idx="1"/>
          </p:nvPr>
        </p:nvSpPr>
        <p:spPr/>
        <p:txBody>
          <a:bodyPr/>
          <a:lstStyle/>
          <a:p>
            <a:endParaRPr lang="fr-FR" dirty="0"/>
          </a:p>
          <a:p>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body</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Corps de la page </a:t>
            </a: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contient toutes les balises représentant du contenu affichable</a:t>
            </a:r>
            <a:endParaRPr lang="fr-FR" dirty="0"/>
          </a:p>
        </p:txBody>
      </p:sp>
    </p:spTree>
    <p:extLst>
      <p:ext uri="{BB962C8B-B14F-4D97-AF65-F5344CB8AC3E}">
        <p14:creationId xmlns:p14="http://schemas.microsoft.com/office/powerpoint/2010/main" val="3253028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C04930-5DB6-465D-AD5D-F99A8F646FEE}"/>
              </a:ext>
            </a:extLst>
          </p:cNvPr>
          <p:cNvSpPr>
            <a:spLocks noGrp="1"/>
          </p:cNvSpPr>
          <p:nvPr>
            <p:ph type="title"/>
          </p:nvPr>
        </p:nvSpPr>
        <p:spPr/>
        <p:txBody>
          <a:bodyPr/>
          <a:lstStyle/>
          <a:p>
            <a:r>
              <a:rPr lang="fr-FR" dirty="0"/>
              <a:t>identifier les balises</a:t>
            </a:r>
          </a:p>
        </p:txBody>
      </p:sp>
      <p:sp>
        <p:nvSpPr>
          <p:cNvPr id="3" name="Espace réservé du contenu 2">
            <a:extLst>
              <a:ext uri="{FF2B5EF4-FFF2-40B4-BE49-F238E27FC236}">
                <a16:creationId xmlns:a16="http://schemas.microsoft.com/office/drawing/2014/main" id="{AFC67129-985D-4DF3-BDDF-1E44F7BF177C}"/>
              </a:ext>
            </a:extLst>
          </p:cNvPr>
          <p:cNvSpPr>
            <a:spLocks noGrp="1"/>
          </p:cNvSpPr>
          <p:nvPr>
            <p:ph idx="1"/>
          </p:nvPr>
        </p:nvSpPr>
        <p:spPr/>
        <p:txBody>
          <a:bodyPr/>
          <a:lstStyle/>
          <a:p>
            <a:r>
              <a:rPr lang="fr-FR" dirty="0"/>
              <a:t>id="</a:t>
            </a:r>
            <a:r>
              <a:rPr lang="fr-FR" dirty="0" err="1"/>
              <a:t>IdentifiantUnique</a:t>
            </a:r>
            <a:r>
              <a:rPr lang="fr-FR" dirty="0"/>
              <a:t>"</a:t>
            </a:r>
          </a:p>
          <a:p>
            <a:pPr lvl="1"/>
            <a:r>
              <a:rPr lang="fr-FR" dirty="0"/>
              <a:t>Identifie coté Navigateur  </a:t>
            </a:r>
            <a:r>
              <a:rPr lang="fr-FR" dirty="0" err="1"/>
              <a:t>css</a:t>
            </a:r>
            <a:r>
              <a:rPr lang="fr-FR" dirty="0"/>
              <a:t>/</a:t>
            </a:r>
            <a:r>
              <a:rPr lang="fr-FR" dirty="0" err="1"/>
              <a:t>js</a:t>
            </a:r>
            <a:r>
              <a:rPr lang="fr-FR" dirty="0"/>
              <a:t> </a:t>
            </a:r>
            <a:r>
              <a:rPr lang="fr-FR" sz="1800" dirty="0"/>
              <a:t>(client)</a:t>
            </a:r>
            <a:endParaRPr lang="fr-FR" dirty="0"/>
          </a:p>
          <a:p>
            <a:pPr lvl="1"/>
            <a:r>
              <a:rPr lang="fr-FR" dirty="0"/>
              <a:t>Règle </a:t>
            </a:r>
            <a:r>
              <a:rPr lang="fr-FR" b="1" u="sng" dirty="0"/>
              <a:t>d'unicité globale </a:t>
            </a:r>
            <a:r>
              <a:rPr lang="fr-FR" dirty="0"/>
              <a:t>à la page </a:t>
            </a:r>
          </a:p>
          <a:p>
            <a:pPr lvl="1"/>
            <a:r>
              <a:rPr lang="fr-FR" dirty="0"/>
              <a:t>Sur toutes les balises a mettre en forme </a:t>
            </a:r>
            <a:r>
              <a:rPr lang="fr-FR" dirty="0" err="1"/>
              <a:t>css</a:t>
            </a:r>
            <a:endParaRPr lang="fr-FR" dirty="0"/>
          </a:p>
          <a:p>
            <a:endParaRPr lang="fr-FR" dirty="0"/>
          </a:p>
          <a:p>
            <a:r>
              <a:rPr lang="fr-FR" dirty="0" err="1"/>
              <a:t>name</a:t>
            </a:r>
            <a:r>
              <a:rPr lang="fr-FR" dirty="0"/>
              <a:t>="</a:t>
            </a:r>
            <a:r>
              <a:rPr lang="fr-FR" dirty="0" err="1"/>
              <a:t>nomUnique</a:t>
            </a:r>
            <a:r>
              <a:rPr lang="fr-FR" dirty="0"/>
              <a:t>"</a:t>
            </a:r>
          </a:p>
          <a:p>
            <a:pPr lvl="1"/>
            <a:r>
              <a:rPr lang="fr-FR" dirty="0"/>
              <a:t>Identifie les inputs coté client serveur </a:t>
            </a:r>
            <a:r>
              <a:rPr lang="fr-FR" dirty="0" err="1"/>
              <a:t>php</a:t>
            </a:r>
            <a:r>
              <a:rPr lang="fr-FR" dirty="0"/>
              <a:t>/</a:t>
            </a:r>
            <a:r>
              <a:rPr lang="fr-FR" dirty="0" err="1"/>
              <a:t>asp</a:t>
            </a:r>
            <a:endParaRPr lang="fr-FR" dirty="0"/>
          </a:p>
          <a:p>
            <a:pPr lvl="1"/>
            <a:r>
              <a:rPr lang="fr-FR" dirty="0"/>
              <a:t>présent sur les balises </a:t>
            </a:r>
          </a:p>
          <a:p>
            <a:pPr lvl="4"/>
            <a:r>
              <a:rPr lang="fr-FR" dirty="0" err="1"/>
              <a:t>form</a:t>
            </a:r>
            <a:endParaRPr lang="fr-FR" dirty="0"/>
          </a:p>
          <a:p>
            <a:pPr lvl="4"/>
            <a:r>
              <a:rPr lang="fr-FR" dirty="0"/>
              <a:t>input, </a:t>
            </a:r>
            <a:r>
              <a:rPr lang="fr-FR" dirty="0" err="1"/>
              <a:t>texterea</a:t>
            </a:r>
            <a:r>
              <a:rPr lang="fr-FR" dirty="0"/>
              <a:t>, champs de formulaire …</a:t>
            </a:r>
          </a:p>
        </p:txBody>
      </p:sp>
    </p:spTree>
    <p:extLst>
      <p:ext uri="{BB962C8B-B14F-4D97-AF65-F5344CB8AC3E}">
        <p14:creationId xmlns:p14="http://schemas.microsoft.com/office/powerpoint/2010/main" val="34798297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D456B4-A70D-4957-88CC-34ADB5E7E2AB}"/>
              </a:ext>
            </a:extLst>
          </p:cNvPr>
          <p:cNvSpPr>
            <a:spLocks noGrp="1"/>
          </p:cNvSpPr>
          <p:nvPr>
            <p:ph type="title"/>
          </p:nvPr>
        </p:nvSpPr>
        <p:spPr/>
        <p:txBody>
          <a:bodyPr/>
          <a:lstStyle/>
          <a:p>
            <a:r>
              <a:rPr lang="fr-FR" dirty="0"/>
              <a:t>balises de structures</a:t>
            </a:r>
          </a:p>
        </p:txBody>
      </p:sp>
      <p:sp>
        <p:nvSpPr>
          <p:cNvPr id="3" name="Espace réservé du contenu 2">
            <a:extLst>
              <a:ext uri="{FF2B5EF4-FFF2-40B4-BE49-F238E27FC236}">
                <a16:creationId xmlns:a16="http://schemas.microsoft.com/office/drawing/2014/main" id="{64FF321C-3BCF-40B8-BA64-0049D2794891}"/>
              </a:ext>
            </a:extLst>
          </p:cNvPr>
          <p:cNvSpPr>
            <a:spLocks noGrp="1"/>
          </p:cNvSpPr>
          <p:nvPr>
            <p:ph idx="1"/>
          </p:nvPr>
        </p:nvSpPr>
        <p:spPr/>
        <p:txBody>
          <a:bodyPr>
            <a:normAutofit fontScale="92500"/>
          </a:bodyPr>
          <a:lstStyle/>
          <a:p>
            <a:r>
              <a:rPr lang="fr-FR" dirty="0"/>
              <a:t> </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div</a:t>
            </a:r>
            <a:r>
              <a:rPr lang="fr-FR" dirty="0">
                <a:solidFill>
                  <a:srgbClr val="D3D0C8"/>
                </a:solidFill>
                <a:latin typeface="Consolas" panose="020B0609020204030204" pitchFamily="49" charset="0"/>
              </a:rPr>
              <a:t>&gt;</a:t>
            </a:r>
          </a:p>
          <a:p>
            <a:pPr lvl="2"/>
            <a:r>
              <a:rPr lang="fr-FR" dirty="0"/>
              <a:t>un bloc prenant tout l'espace en largeur </a:t>
            </a:r>
          </a:p>
          <a:p>
            <a:pPr lvl="2"/>
            <a:r>
              <a:rPr lang="fr-FR" dirty="0"/>
              <a:t>affecte le flux d'affichage </a:t>
            </a:r>
          </a:p>
          <a:p>
            <a:pPr lvl="3"/>
            <a:r>
              <a:rPr lang="fr-FR" dirty="0"/>
              <a:t>précédant = au dessus, suivant = au dessous</a:t>
            </a:r>
          </a:p>
          <a:p>
            <a:endParaRPr lang="fr-FR" dirty="0"/>
          </a:p>
          <a:p>
            <a:r>
              <a:rPr lang="fr-FR" dirty="0"/>
              <a:t> </a:t>
            </a:r>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span</a:t>
            </a:r>
            <a:r>
              <a:rPr lang="fr-FR" dirty="0">
                <a:solidFill>
                  <a:srgbClr val="D3D0C8"/>
                </a:solidFill>
                <a:latin typeface="Consolas" panose="020B0609020204030204" pitchFamily="49" charset="0"/>
              </a:rPr>
              <a:t>&gt;</a:t>
            </a:r>
            <a:endParaRPr lang="fr-FR" dirty="0"/>
          </a:p>
          <a:p>
            <a:pPr lvl="2"/>
            <a:r>
              <a:rPr lang="fr-FR" dirty="0"/>
              <a:t>une zone en ligne pour mettre en forme sans prendre d'espace supérieur au contenu</a:t>
            </a:r>
          </a:p>
          <a:p>
            <a:pPr lvl="2"/>
            <a:r>
              <a:rPr lang="fr-FR" dirty="0"/>
              <a:t>n'affecte pas le flux d'affichage</a:t>
            </a:r>
          </a:p>
          <a:p>
            <a:endParaRPr lang="fr-FR" dirty="0"/>
          </a:p>
        </p:txBody>
      </p:sp>
      <p:grpSp>
        <p:nvGrpSpPr>
          <p:cNvPr id="5" name="Groupe 4">
            <a:extLst>
              <a:ext uri="{FF2B5EF4-FFF2-40B4-BE49-F238E27FC236}">
                <a16:creationId xmlns:a16="http://schemas.microsoft.com/office/drawing/2014/main" id="{B3DEC99F-BB9A-4648-A620-8A620F927EA1}"/>
              </a:ext>
            </a:extLst>
          </p:cNvPr>
          <p:cNvGrpSpPr/>
          <p:nvPr/>
        </p:nvGrpSpPr>
        <p:grpSpPr>
          <a:xfrm rot="170974">
            <a:off x="5804596" y="2114600"/>
            <a:ext cx="2711811" cy="2184447"/>
            <a:chOff x="7020272" y="3933056"/>
            <a:chExt cx="1728193" cy="1296144"/>
          </a:xfrm>
        </p:grpSpPr>
        <p:sp>
          <p:nvSpPr>
            <p:cNvPr id="6" name="Rectangle à coins arrondis 7">
              <a:extLst>
                <a:ext uri="{FF2B5EF4-FFF2-40B4-BE49-F238E27FC236}">
                  <a16:creationId xmlns:a16="http://schemas.microsoft.com/office/drawing/2014/main" id="{04C8B430-468E-4195-BB58-52D1672DEFEC}"/>
                </a:ext>
              </a:extLst>
            </p:cNvPr>
            <p:cNvSpPr/>
            <p:nvPr/>
          </p:nvSpPr>
          <p:spPr>
            <a:xfrm>
              <a:off x="7020273"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div</a:t>
              </a:r>
            </a:p>
          </p:txBody>
        </p:sp>
        <p:sp>
          <p:nvSpPr>
            <p:cNvPr id="7" name="Rectangle à coins arrondis 8">
              <a:extLst>
                <a:ext uri="{FF2B5EF4-FFF2-40B4-BE49-F238E27FC236}">
                  <a16:creationId xmlns:a16="http://schemas.microsoft.com/office/drawing/2014/main" id="{410199E7-9892-455A-BC04-0545F8018C93}"/>
                </a:ext>
              </a:extLst>
            </p:cNvPr>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chemeClr val="bg1"/>
                  </a:solidFill>
                </a:rPr>
                <a:t>div</a:t>
              </a:r>
            </a:p>
          </p:txBody>
        </p:sp>
        <p:sp>
          <p:nvSpPr>
            <p:cNvPr id="8" name="Rectangle à coins arrondis 9">
              <a:extLst>
                <a:ext uri="{FF2B5EF4-FFF2-40B4-BE49-F238E27FC236}">
                  <a16:creationId xmlns:a16="http://schemas.microsoft.com/office/drawing/2014/main" id="{EA188F6A-8806-4089-AFCE-1CB4256D634E}"/>
                </a:ext>
              </a:extLst>
            </p:cNvPr>
            <p:cNvSpPr/>
            <p:nvPr/>
          </p:nvSpPr>
          <p:spPr>
            <a:xfrm>
              <a:off x="7380312" y="4869160"/>
              <a:ext cx="1296144" cy="288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000" b="1" dirty="0"/>
                <a:t>div</a:t>
              </a:r>
              <a:endParaRPr lang="fr-FR" sz="3600" b="1" dirty="0"/>
            </a:p>
          </p:txBody>
        </p:sp>
        <p:sp>
          <p:nvSpPr>
            <p:cNvPr id="9" name="Rectangle à coins arrondis 10">
              <a:extLst>
                <a:ext uri="{FF2B5EF4-FFF2-40B4-BE49-F238E27FC236}">
                  <a16:creationId xmlns:a16="http://schemas.microsoft.com/office/drawing/2014/main" id="{271A86B6-5F9E-4003-8C8F-4E18F10CBD4A}"/>
                </a:ext>
              </a:extLst>
            </p:cNvPr>
            <p:cNvSpPr/>
            <p:nvPr/>
          </p:nvSpPr>
          <p:spPr>
            <a:xfrm>
              <a:off x="7343220" y="4438831"/>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sp>
          <p:nvSpPr>
            <p:cNvPr id="10" name="Rectangle à coins arrondis 11">
              <a:extLst>
                <a:ext uri="{FF2B5EF4-FFF2-40B4-BE49-F238E27FC236}">
                  <a16:creationId xmlns:a16="http://schemas.microsoft.com/office/drawing/2014/main" id="{D146D0E8-5BCE-4723-9273-570010F0D3C2}"/>
                </a:ext>
              </a:extLst>
            </p:cNvPr>
            <p:cNvSpPr/>
            <p:nvPr/>
          </p:nvSpPr>
          <p:spPr>
            <a:xfrm>
              <a:off x="8028384" y="4437112"/>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grpSp>
    </p:spTree>
    <p:extLst>
      <p:ext uri="{BB962C8B-B14F-4D97-AF65-F5344CB8AC3E}">
        <p14:creationId xmlns:p14="http://schemas.microsoft.com/office/powerpoint/2010/main" val="5508602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 </a:t>
            </a:r>
            <a:r>
              <a:rPr lang="fr-FR" sz="1600" dirty="0">
                <a:solidFill>
                  <a:srgbClr val="D3D0C8"/>
                </a:solidFill>
                <a:latin typeface="Consolas" panose="020B0609020204030204" pitchFamily="49" charset="0"/>
              </a:rPr>
              <a:t>&lt;</a:t>
            </a:r>
            <a:r>
              <a:rPr lang="fr-FR" sz="1600" dirty="0">
                <a:solidFill>
                  <a:srgbClr val="F2777A"/>
                </a:solidFill>
                <a:latin typeface="Consolas" panose="020B0609020204030204" pitchFamily="49" charset="0"/>
              </a:rPr>
              <a:t>table</a:t>
            </a:r>
            <a:r>
              <a:rPr lang="fr-FR" sz="1600" dirty="0">
                <a:solidFill>
                  <a:srgbClr val="D3D0C8"/>
                </a:solidFill>
                <a:latin typeface="Consolas" panose="020B0609020204030204" pitchFamily="49" charset="0"/>
              </a:rPr>
              <a:t>&gt;</a:t>
            </a:r>
            <a:endParaRPr lang="fr-FR" sz="1600" dirty="0"/>
          </a:p>
          <a:p>
            <a:pPr lvl="1"/>
            <a:r>
              <a:rPr lang="fr-FR" sz="1400" dirty="0"/>
              <a:t>structure</a:t>
            </a:r>
          </a:p>
          <a:p>
            <a:pPr lvl="2"/>
            <a:r>
              <a:rPr lang="fr-FR" sz="1200"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thead</a:t>
            </a:r>
            <a:r>
              <a:rPr lang="fr-FR" sz="1400" dirty="0">
                <a:solidFill>
                  <a:srgbClr val="D3D0C8"/>
                </a:solidFill>
                <a:latin typeface="Consolas" panose="020B0609020204030204" pitchFamily="49" charset="0"/>
              </a:rPr>
              <a:t>&gt;</a:t>
            </a:r>
            <a:r>
              <a:rPr lang="fr-FR" sz="1400" dirty="0">
                <a:latin typeface="Consolas" panose="020B0609020204030204" pitchFamily="49" charset="0"/>
              </a:rPr>
              <a:t>&amp;</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tfooter</a:t>
            </a:r>
            <a:r>
              <a:rPr lang="fr-FR" sz="1400" dirty="0">
                <a:solidFill>
                  <a:srgbClr val="D3D0C8"/>
                </a:solidFill>
                <a:latin typeface="Consolas" panose="020B0609020204030204" pitchFamily="49" charset="0"/>
              </a:rPr>
              <a:t>&gt;</a:t>
            </a:r>
            <a:r>
              <a:rPr lang="fr-FR" sz="1400" dirty="0"/>
              <a:t>  sert à définir des sections de balises explicitement pour l'en tête et le pied de page</a:t>
            </a:r>
          </a:p>
          <a:p>
            <a:pPr lvl="2"/>
            <a:r>
              <a:rPr lang="fr-FR" sz="1400" b="1" i="1"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tboody</a:t>
            </a:r>
            <a:r>
              <a:rPr lang="fr-FR" sz="1400" dirty="0">
                <a:solidFill>
                  <a:srgbClr val="D3D0C8"/>
                </a:solidFill>
                <a:latin typeface="Consolas" panose="020B0609020204030204" pitchFamily="49" charset="0"/>
              </a:rPr>
              <a:t>&gt;</a:t>
            </a:r>
            <a:r>
              <a:rPr lang="fr-FR" sz="1400" dirty="0"/>
              <a:t>sert à définir le corps du tableaux si </a:t>
            </a:r>
            <a:r>
              <a:rPr lang="fr-FR" sz="1400" i="1" dirty="0" err="1"/>
              <a:t>tbody</a:t>
            </a:r>
            <a:r>
              <a:rPr lang="fr-FR" sz="1400" i="1" dirty="0"/>
              <a:t> et/ou </a:t>
            </a:r>
            <a:r>
              <a:rPr lang="fr-FR" sz="1400" i="1" dirty="0" err="1"/>
              <a:t>tfooter</a:t>
            </a:r>
            <a:r>
              <a:rPr lang="fr-FR" sz="1400" i="1" dirty="0"/>
              <a:t> est définit</a:t>
            </a:r>
          </a:p>
          <a:p>
            <a:pPr lvl="1"/>
            <a:endParaRPr lang="fr-FR" sz="1400" dirty="0"/>
          </a:p>
          <a:p>
            <a:pPr lvl="1"/>
            <a:r>
              <a:rPr lang="fr-FR" sz="1400" dirty="0"/>
              <a:t>Création de lignes</a:t>
            </a:r>
          </a:p>
          <a:p>
            <a:pPr marL="1158875" lvl="4"/>
            <a:r>
              <a:rPr lang="fr-FR" sz="1200" dirty="0">
                <a:latin typeface="Consolas" panose="020B0609020204030204" pitchFamily="49" charset="0"/>
              </a:rPr>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tr</a:t>
            </a:r>
            <a:r>
              <a:rPr lang="fr-FR" sz="1200" dirty="0">
                <a:solidFill>
                  <a:srgbClr val="D3D0C8"/>
                </a:solidFill>
                <a:latin typeface="Consolas" panose="020B0609020204030204" pitchFamily="49" charset="0"/>
              </a:rPr>
              <a:t>&gt;</a:t>
            </a:r>
            <a:r>
              <a:rPr lang="fr-FR" sz="1200" b="1" i="1" dirty="0">
                <a:solidFill>
                  <a:srgbClr val="C00000"/>
                </a:solidFill>
              </a:rPr>
              <a:t> (Table-</a:t>
            </a:r>
            <a:r>
              <a:rPr lang="fr-FR" sz="1200" b="1" i="1" dirty="0" err="1">
                <a:solidFill>
                  <a:srgbClr val="C00000"/>
                </a:solidFill>
              </a:rPr>
              <a:t>row</a:t>
            </a:r>
            <a:r>
              <a:rPr lang="fr-FR" sz="1200" b="1" i="1" dirty="0">
                <a:solidFill>
                  <a:srgbClr val="C00000"/>
                </a:solidFill>
              </a:rPr>
              <a:t>)</a:t>
            </a:r>
            <a:r>
              <a:rPr lang="fr-FR" sz="1200" dirty="0"/>
              <a:t> : définit une ligne</a:t>
            </a:r>
          </a:p>
          <a:p>
            <a:pPr marL="1158875" lvl="8"/>
            <a:r>
              <a:rPr lang="fr-FR" sz="1200" dirty="0">
                <a:solidFill>
                  <a:prstClr val="black"/>
                </a:solidFill>
              </a:rPr>
              <a:t>On y insère un ou des </a:t>
            </a:r>
            <a:r>
              <a:rPr lang="fr-FR" sz="1200" b="1" dirty="0">
                <a:solidFill>
                  <a:prstClr val="black"/>
                </a:solidFill>
              </a:rPr>
              <a:t>cellules (td ou th)</a:t>
            </a:r>
            <a:endParaRPr lang="fr-FR" sz="1200" b="1" dirty="0"/>
          </a:p>
          <a:p>
            <a:pPr marL="1158875" lvl="4"/>
            <a:endParaRPr lang="fr-FR" sz="1200" b="1" i="1" dirty="0">
              <a:solidFill>
                <a:srgbClr val="C00000"/>
              </a:solidFill>
            </a:endParaRPr>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td</a:t>
            </a:r>
            <a:r>
              <a:rPr lang="fr-FR" sz="1200" dirty="0">
                <a:solidFill>
                  <a:srgbClr val="D3D0C8"/>
                </a:solidFill>
                <a:latin typeface="Consolas" panose="020B0609020204030204" pitchFamily="49" charset="0"/>
              </a:rPr>
              <a:t>&gt;</a:t>
            </a:r>
            <a:r>
              <a:rPr lang="fr-FR" sz="1200" b="1" i="1" dirty="0">
                <a:solidFill>
                  <a:srgbClr val="C00000"/>
                </a:solidFill>
              </a:rPr>
              <a:t> (Table-data-</a:t>
            </a:r>
            <a:r>
              <a:rPr lang="fr-FR" sz="1200" b="1" i="1" dirty="0" err="1">
                <a:solidFill>
                  <a:srgbClr val="C00000"/>
                </a:solidFill>
              </a:rPr>
              <a:t>cell</a:t>
            </a:r>
            <a:r>
              <a:rPr lang="fr-FR" sz="1200" b="1" i="1" dirty="0">
                <a:solidFill>
                  <a:srgbClr val="C00000"/>
                </a:solidFill>
              </a:rPr>
              <a:t>)</a:t>
            </a:r>
            <a:r>
              <a:rPr lang="fr-FR" sz="1200" dirty="0"/>
              <a:t> : définit une cellule du données</a:t>
            </a:r>
          </a:p>
          <a:p>
            <a:pPr marL="1706563" lvl="8"/>
            <a:r>
              <a:rPr lang="fr-FR" sz="1200" dirty="0"/>
              <a:t>On y insère un </a:t>
            </a:r>
            <a:r>
              <a:rPr lang="fr-FR" sz="1200" b="1" dirty="0"/>
              <a:t>du contenu html</a:t>
            </a:r>
          </a:p>
          <a:p>
            <a:pPr marL="1706563" lvl="8"/>
            <a:endParaRPr lang="fr-FR" sz="1200" b="1" dirty="0"/>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th</a:t>
            </a:r>
            <a:r>
              <a:rPr lang="fr-FR" sz="1200" dirty="0">
                <a:solidFill>
                  <a:srgbClr val="D3D0C8"/>
                </a:solidFill>
                <a:latin typeface="Consolas" panose="020B0609020204030204" pitchFamily="49" charset="0"/>
              </a:rPr>
              <a:t>&gt;</a:t>
            </a:r>
            <a:r>
              <a:rPr lang="fr-FR" sz="1200" b="1" i="1" dirty="0">
                <a:solidFill>
                  <a:srgbClr val="C00000"/>
                </a:solidFill>
              </a:rPr>
              <a:t> (Table-header-</a:t>
            </a:r>
            <a:r>
              <a:rPr lang="fr-FR" sz="1200" b="1" i="1" dirty="0" err="1">
                <a:solidFill>
                  <a:srgbClr val="C00000"/>
                </a:solidFill>
              </a:rPr>
              <a:t>cell</a:t>
            </a:r>
            <a:r>
              <a:rPr lang="fr-FR" sz="1200" b="1" i="1" dirty="0">
                <a:solidFill>
                  <a:srgbClr val="C00000"/>
                </a:solidFill>
              </a:rPr>
              <a:t>)</a:t>
            </a:r>
            <a:r>
              <a:rPr lang="fr-FR" sz="1200" dirty="0"/>
              <a:t> : définit une cellule du typée en tête </a:t>
            </a:r>
          </a:p>
          <a:p>
            <a:pPr marL="1706563" lvl="8"/>
            <a:r>
              <a:rPr lang="fr-FR" sz="1200" dirty="0"/>
              <a:t>On y insère un </a:t>
            </a:r>
            <a:r>
              <a:rPr lang="fr-FR" sz="1200" b="1" dirty="0"/>
              <a:t>du contenu html</a:t>
            </a:r>
          </a:p>
          <a:p>
            <a:pPr marL="1706563" lvl="8"/>
            <a:r>
              <a:rPr lang="fr-FR" sz="1200" b="1" dirty="0"/>
              <a:t>cellule déjà gras et centrée</a:t>
            </a:r>
          </a:p>
          <a:p>
            <a:pPr marL="2149475" lvl="7"/>
            <a:endParaRPr lang="fr-FR" sz="1100" b="1" dirty="0"/>
          </a:p>
        </p:txBody>
      </p:sp>
      <p:sp>
        <p:nvSpPr>
          <p:cNvPr id="4" name="Rectangle 13"/>
          <p:cNvSpPr>
            <a:spLocks noGrp="1" noChangeArrowheads="1"/>
          </p:cNvSpPr>
          <p:nvPr>
            <p:ph type="sldNum" sz="quarter" idx="12"/>
          </p:nvPr>
        </p:nvSpPr>
        <p:spPr>
          <a:xfrm>
            <a:off x="7884368" y="6444578"/>
            <a:ext cx="589746" cy="270570"/>
          </a:xfrm>
          <a:noFill/>
        </p:spPr>
        <p:txBody>
          <a:bodyPr>
            <a:normAutofit lnSpcReduction="10000"/>
          </a:bodyPr>
          <a:lstStyle/>
          <a:p>
            <a:fld id="{D0E731D8-F5EB-4F9B-86C1-C3C0F6B5B5FB}" type="slidenum">
              <a:rPr lang="fr-FR" smtClean="0"/>
              <a:pPr/>
              <a:t>186</a:t>
            </a:fld>
            <a:endParaRPr lang="fr-FR" dirty="0"/>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rgbClr val="FFFDDD"/>
                  </a:solidFill>
                </a:rPr>
                <a:t>&lt;table&gt;</a:t>
              </a:r>
            </a:p>
          </p:txBody>
        </p:sp>
        <p:sp>
          <p:nvSpPr>
            <p:cNvPr id="24" name="Rectangle 23"/>
            <p:cNvSpPr/>
            <p:nvPr/>
          </p:nvSpPr>
          <p:spPr>
            <a:xfrm>
              <a:off x="4899531" y="1630772"/>
              <a:ext cx="3128853" cy="31663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a:t>&lt;</a:t>
              </a:r>
              <a:r>
                <a:rPr lang="fr-FR" b="1" dirty="0" err="1"/>
                <a:t>thead</a:t>
              </a:r>
              <a:r>
                <a:rPr lang="fr-FR" b="1" dirty="0"/>
                <a:t>&gt;</a:t>
              </a:r>
              <a:r>
                <a:rPr lang="fr-FR" dirty="0"/>
                <a:t>, </a:t>
              </a:r>
            </a:p>
            <a:p>
              <a:pPr algn="ctr"/>
              <a:r>
                <a:rPr lang="fr-FR" b="1" dirty="0"/>
                <a:t>&lt;</a:t>
              </a:r>
              <a:r>
                <a:rPr lang="fr-FR" b="1" dirty="0" err="1"/>
                <a:t>tbody</a:t>
              </a:r>
              <a:r>
                <a:rPr lang="fr-FR" b="1" dirty="0"/>
                <a:t>&gt;,</a:t>
              </a:r>
              <a:endParaRPr lang="fr-FR" dirty="0"/>
            </a:p>
            <a:p>
              <a:pPr algn="ctr"/>
              <a:r>
                <a:rPr lang="fr-FR" b="1" dirty="0"/>
                <a:t>&lt;</a:t>
              </a:r>
              <a:r>
                <a:rPr lang="fr-FR" b="1" dirty="0" err="1"/>
                <a:t>tfooter</a:t>
              </a:r>
              <a:r>
                <a:rPr lang="fr-FR" b="1" dirty="0"/>
                <a:t>&gt;</a:t>
              </a:r>
              <a:r>
                <a:rPr lang="fr-FR" dirty="0"/>
                <a:t> </a:t>
              </a:r>
            </a:p>
          </p:txBody>
        </p:sp>
        <p:grpSp>
          <p:nvGrpSpPr>
            <p:cNvPr id="25" name="Groupe 16"/>
            <p:cNvGrpSpPr/>
            <p:nvPr/>
          </p:nvGrpSpPr>
          <p:grpSpPr>
            <a:xfrm>
              <a:off x="4992330" y="2572515"/>
              <a:ext cx="2828651" cy="2152628"/>
              <a:chOff x="5172350" y="2320487"/>
              <a:chExt cx="2828651" cy="2152628"/>
            </a:xfrm>
          </p:grpSpPr>
          <p:sp>
            <p:nvSpPr>
              <p:cNvPr id="27" name="Rectangle 26"/>
              <p:cNvSpPr/>
              <p:nvPr/>
            </p:nvSpPr>
            <p:spPr>
              <a:xfrm>
                <a:off x="5172350" y="2320487"/>
                <a:ext cx="2828651" cy="2152628"/>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sz="2400" b="1" dirty="0"/>
                  <a:t>&lt;tr&gt;</a:t>
                </a:r>
                <a:endParaRPr lang="fr-FR" sz="2400" dirty="0"/>
              </a:p>
            </p:txBody>
          </p:sp>
          <p:sp>
            <p:nvSpPr>
              <p:cNvPr id="28" name="Rectangle 27"/>
              <p:cNvSpPr/>
              <p:nvPr/>
            </p:nvSpPr>
            <p:spPr>
              <a:xfrm>
                <a:off x="5465003" y="2748762"/>
                <a:ext cx="2383361" cy="1472328"/>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2000" b="1" dirty="0"/>
                  <a:t>&lt;td&gt; ou &lt;th&gt;</a:t>
                </a:r>
              </a:p>
            </p:txBody>
          </p:sp>
          <p:sp>
            <p:nvSpPr>
              <p:cNvPr id="29" name="Rectangle 28"/>
              <p:cNvSpPr/>
              <p:nvPr/>
            </p:nvSpPr>
            <p:spPr>
              <a:xfrm>
                <a:off x="6264188" y="2957923"/>
                <a:ext cx="1404155" cy="1155153"/>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dirty="0"/>
                  <a:t>contenu de cellule</a:t>
                </a:r>
              </a:p>
            </p:txBody>
          </p:sp>
        </p:grpSp>
      </p:grpSp>
    </p:spTree>
    <p:extLst>
      <p:ext uri="{BB962C8B-B14F-4D97-AF65-F5344CB8AC3E}">
        <p14:creationId xmlns:p14="http://schemas.microsoft.com/office/powerpoint/2010/main" val="22715766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tableaux :</a:t>
            </a:r>
          </a:p>
          <a:p>
            <a:r>
              <a:rPr lang="fr-FR" dirty="0"/>
              <a:t>Le comportement des cellules de tableaux est configurable pour les fusion de cellules en ligne ou en colonnes avec les attributs suivants sur les </a:t>
            </a:r>
            <a:r>
              <a:rPr lang="fr-FR" sz="26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td</a:t>
            </a:r>
            <a:r>
              <a:rPr lang="fr-FR" sz="2100" dirty="0">
                <a:solidFill>
                  <a:srgbClr val="D3D0C8"/>
                </a:solidFill>
                <a:latin typeface="Consolas" panose="020B0609020204030204" pitchFamily="49" charset="0"/>
              </a:rPr>
              <a:t>&gt;</a:t>
            </a:r>
            <a:r>
              <a:rPr lang="fr-FR" sz="2100" b="1" i="1" dirty="0">
                <a:solidFill>
                  <a:srgbClr val="C00000"/>
                </a:solidFill>
              </a:rPr>
              <a:t>  &amp;</a:t>
            </a:r>
            <a:r>
              <a:rPr lang="fr-FR" sz="2100" b="1" i="1" dirty="0"/>
              <a:t> </a:t>
            </a:r>
            <a:r>
              <a:rPr lang="fr-FR" sz="21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th</a:t>
            </a:r>
            <a:r>
              <a:rPr lang="fr-FR" sz="2100" dirty="0">
                <a:solidFill>
                  <a:srgbClr val="D3D0C8"/>
                </a:solidFill>
                <a:latin typeface="Consolas" panose="020B0609020204030204" pitchFamily="49" charset="0"/>
              </a:rPr>
              <a:t>&gt;</a:t>
            </a:r>
            <a:r>
              <a:rPr lang="fr-FR" sz="2100" b="1" i="1" dirty="0">
                <a:solidFill>
                  <a:srgbClr val="C00000"/>
                </a:solidFill>
              </a:rPr>
              <a:t> </a:t>
            </a:r>
            <a:endParaRPr lang="fr-FR" sz="5700" dirty="0"/>
          </a:p>
          <a:p>
            <a:pPr lvl="2"/>
            <a:r>
              <a:rPr lang="en-US" dirty="0" err="1">
                <a:solidFill>
                  <a:srgbClr val="6699CC"/>
                </a:solidFill>
                <a:latin typeface="Consolas" panose="020B0609020204030204" pitchFamily="49" charset="0"/>
              </a:rPr>
              <a:t>colspan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en-US" dirty="0" err="1">
                <a:solidFill>
                  <a:srgbClr val="6699CC"/>
                </a:solidFill>
                <a:latin typeface="Consolas" panose="020B0609020204030204" pitchFamily="49" charset="0"/>
              </a:rPr>
              <a:t>colspn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verticalement</a:t>
            </a:r>
          </a:p>
          <a:p>
            <a:pPr marL="1341438" lvl="8"/>
            <a:endParaRPr lang="fr-FR" dirty="0"/>
          </a:p>
          <a:p>
            <a:pPr marL="1341438" lvl="8"/>
            <a:r>
              <a:rPr lang="fr-FR" dirty="0"/>
              <a:t>On y insère un chiffre</a:t>
            </a:r>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187</a:t>
            </a:fld>
            <a:endParaRPr lang="fr-FR"/>
          </a:p>
        </p:txBody>
      </p:sp>
      <p:graphicFrame>
        <p:nvGraphicFramePr>
          <p:cNvPr id="13" name="Tableau 12"/>
          <p:cNvGraphicFramePr>
            <a:graphicFrameLocks noGrp="1"/>
          </p:cNvGraphicFramePr>
          <p:nvPr/>
        </p:nvGraphicFramePr>
        <p:xfrm>
          <a:off x="5857884" y="2071678"/>
          <a:ext cx="2643206" cy="1491648"/>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97216">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97216">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97216">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cxnSp>
        <p:nvCxnSpPr>
          <p:cNvPr id="22" name="Connecteur droit avec flèche 21"/>
          <p:cNvCxnSpPr>
            <a:cxnSpLocks/>
          </p:cNvCxnSpPr>
          <p:nvPr/>
        </p:nvCxnSpPr>
        <p:spPr>
          <a:xfrm flipV="1">
            <a:off x="4355976" y="2531750"/>
            <a:ext cx="1359032" cy="6558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cxnSpLocks/>
          </p:cNvCxnSpPr>
          <p:nvPr/>
        </p:nvCxnSpPr>
        <p:spPr>
          <a:xfrm flipV="1">
            <a:off x="5036347" y="3563326"/>
            <a:ext cx="1035851" cy="12077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95983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fontScale="92500" lnSpcReduction="20000"/>
          </a:bodyPr>
          <a:lstStyle/>
          <a:p>
            <a:r>
              <a:rPr lang="fr-FR" dirty="0">
                <a:latin typeface="Consolas" panose="020B0609020204030204" pitchFamily="49" charset="0"/>
                <a:cs typeface="Consolas" panose="020B0609020204030204" pitchFamily="49" charset="0"/>
              </a:rPr>
              <a:t>La balise </a:t>
            </a:r>
            <a:r>
              <a:rPr lang="fr-FR" dirty="0">
                <a:solidFill>
                  <a:schemeClr val="bg1">
                    <a:lumMod val="50000"/>
                  </a:schemeClr>
                </a:solidFill>
                <a:latin typeface="Consolas" panose="020B0609020204030204" pitchFamily="49" charset="0"/>
                <a:cs typeface="Consolas" panose="020B0609020204030204" pitchFamily="49" charset="0"/>
              </a:rPr>
              <a:t>&lt;</a:t>
            </a:r>
            <a:r>
              <a:rPr lang="fr-FR" dirty="0" err="1">
                <a:solidFill>
                  <a:srgbClr val="F2777A"/>
                </a:solidFill>
                <a:latin typeface="Consolas" panose="020B0609020204030204" pitchFamily="49" charset="0"/>
                <a:cs typeface="Consolas" panose="020B0609020204030204" pitchFamily="49" charset="0"/>
              </a:rPr>
              <a:t>form</a:t>
            </a:r>
            <a:r>
              <a:rPr lang="fr-FR" dirty="0">
                <a:solidFill>
                  <a:schemeClr val="bg1">
                    <a:lumMod val="50000"/>
                  </a:schemeClr>
                </a:solidFill>
                <a:latin typeface="Consolas" panose="020B0609020204030204" pitchFamily="49" charset="0"/>
                <a:cs typeface="Consolas" panose="020B0609020204030204" pitchFamily="49" charset="0"/>
              </a:rPr>
              <a:t>&gt;</a:t>
            </a:r>
            <a:r>
              <a:rPr lang="fr-FR" dirty="0">
                <a:latin typeface="Consolas" panose="020B0609020204030204" pitchFamily="49" charset="0"/>
                <a:cs typeface="Consolas" panose="020B0609020204030204" pitchFamily="49" charset="0"/>
              </a:rPr>
              <a:t> englobe tous les champs du formulaire</a:t>
            </a:r>
          </a:p>
          <a:p>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action </a:t>
            </a:r>
          </a:p>
          <a:p>
            <a:pPr lvl="2"/>
            <a:r>
              <a:rPr lang="fr-FR" dirty="0">
                <a:latin typeface="Consolas" panose="020B0609020204030204" pitchFamily="49" charset="0"/>
                <a:cs typeface="Consolas" panose="020B0609020204030204" pitchFamily="49" charset="0"/>
              </a:rPr>
              <a:t>url de la page serveur qui réceptionne le formulaire</a:t>
            </a:r>
          </a:p>
          <a:p>
            <a:pPr lvl="2"/>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t>
            </a:r>
            <a:r>
              <a:rPr lang="fr-FR" dirty="0" err="1">
                <a:latin typeface="Consolas" panose="020B0609020204030204" pitchFamily="49" charset="0"/>
                <a:cs typeface="Consolas" panose="020B0609020204030204" pitchFamily="49" charset="0"/>
              </a:rPr>
              <a:t>method</a:t>
            </a:r>
            <a:r>
              <a:rPr lang="fr-FR" dirty="0">
                <a:latin typeface="Consolas" panose="020B0609020204030204" pitchFamily="49" charset="0"/>
                <a:cs typeface="Consolas" panose="020B0609020204030204" pitchFamily="49" charset="0"/>
              </a:rPr>
              <a:t> </a:t>
            </a:r>
          </a:p>
          <a:p>
            <a:pPr lvl="2"/>
            <a:endParaRPr lang="fr-FR" b="1" i="1" u="sng"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GET</a:t>
            </a:r>
            <a:r>
              <a:rPr lang="fr-FR" dirty="0">
                <a:latin typeface="Consolas" panose="020B0609020204030204" pitchFamily="49" charset="0"/>
                <a:cs typeface="Consolas" panose="020B0609020204030204" pitchFamily="49" charset="0"/>
              </a:rPr>
              <a:t> : envoie le contenu du formulaire condensé dans l'adresse url précédé par </a:t>
            </a:r>
            <a:r>
              <a:rPr lang="fr-FR" sz="20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 et séparés par </a:t>
            </a:r>
            <a:r>
              <a:rPr lang="fr-FR" sz="2000" b="1" dirty="0">
                <a:latin typeface="Consolas" panose="020B0609020204030204" pitchFamily="49" charset="0"/>
                <a:cs typeface="Consolas" panose="020B0609020204030204" pitchFamily="49" charset="0"/>
              </a:rPr>
              <a:t>&amp;</a:t>
            </a:r>
            <a:endParaRPr lang="fr-FR" b="1" dirty="0">
              <a:latin typeface="Consolas" panose="020B0609020204030204" pitchFamily="49" charset="0"/>
              <a:cs typeface="Consolas" panose="020B0609020204030204" pitchFamily="49" charset="0"/>
            </a:endParaRPr>
          </a:p>
          <a:p>
            <a:pPr lvl="3"/>
            <a:r>
              <a:rPr lang="fr-FR" dirty="0">
                <a:latin typeface="Consolas" panose="020B0609020204030204" pitchFamily="49" charset="0"/>
                <a:cs typeface="Consolas" panose="020B0609020204030204" pitchFamily="49" charset="0"/>
              </a:rPr>
              <a:t>a.php</a:t>
            </a:r>
            <a:r>
              <a:rPr lang="fr-FR" sz="18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champ1=value&amp;champ2=val</a:t>
            </a:r>
          </a:p>
          <a:p>
            <a:pPr lvl="3"/>
            <a:endParaRPr lang="fr-FR"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POST</a:t>
            </a:r>
            <a:r>
              <a:rPr lang="fr-FR" dirty="0">
                <a:latin typeface="Consolas" panose="020B0609020204030204" pitchFamily="49" charset="0"/>
                <a:cs typeface="Consolas" panose="020B0609020204030204" pitchFamily="49" charset="0"/>
              </a:rPr>
              <a:t> : envoie dans le contenu du paquet http</a:t>
            </a: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a:t>
            </a:r>
            <a:r>
              <a:rPr lang="fr-FR" dirty="0" err="1"/>
              <a:t>a.php</a:t>
            </a:r>
            <a:r>
              <a:rPr lang="fr-FR" dirty="0"/>
              <a:t>" </a:t>
            </a:r>
            <a:r>
              <a:rPr lang="fr-FR" dirty="0" err="1"/>
              <a:t>method</a:t>
            </a:r>
            <a:r>
              <a:rPr lang="fr-FR" dirty="0"/>
              <a:t>="GET|POST"&gt;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58343627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lnSpcReduction="10000"/>
          </a:bodyPr>
          <a:lstStyle/>
          <a:p>
            <a:r>
              <a:rPr lang="fr-FR" dirty="0">
                <a:latin typeface="Consolas" panose="020B0609020204030204" pitchFamily="49" charset="0"/>
                <a:cs typeface="Consolas" panose="020B0609020204030204" pitchFamily="49" charset="0"/>
              </a:rPr>
              <a:t>Différents types d'input </a:t>
            </a:r>
          </a:p>
          <a:p>
            <a:pPr lvl="1"/>
            <a:r>
              <a:rPr lang="en-US" b="1" u="sng" dirty="0">
                <a:latin typeface="Consolas" panose="020B0609020204030204" pitchFamily="49" charset="0"/>
                <a:cs typeface="Consolas" panose="020B0609020204030204" pitchFamily="49" charset="0"/>
              </a:rPr>
              <a:t>html 4.01 </a:t>
            </a:r>
            <a:r>
              <a:rPr lang="en-US" dirty="0">
                <a:latin typeface="Consolas" panose="020B0609020204030204" pitchFamily="49" charset="0"/>
                <a:cs typeface="Consolas" panose="020B0609020204030204" pitchFamily="49" charset="0"/>
              </a:rPr>
              <a:t>: text, checkbox, file, radio, hidden, password, </a:t>
            </a:r>
            <a:r>
              <a:rPr lang="en-US" sz="1700" i="1" dirty="0" err="1">
                <a:latin typeface="Consolas" panose="020B0609020204030204" pitchFamily="49" charset="0"/>
                <a:cs typeface="Consolas" panose="020B0609020204030204" pitchFamily="49" charset="0"/>
              </a:rPr>
              <a:t>textarea</a:t>
            </a:r>
            <a:r>
              <a:rPr lang="en-US" sz="1700" i="1" dirty="0">
                <a:latin typeface="Consolas" panose="020B0609020204030204" pitchFamily="49" charset="0"/>
                <a:cs typeface="Consolas" panose="020B0609020204030204" pitchFamily="49" charset="0"/>
              </a:rPr>
              <a:t>*</a:t>
            </a:r>
          </a:p>
          <a:p>
            <a:pPr lvl="1"/>
            <a:endParaRPr lang="en-US" b="1" u="sng" dirty="0">
              <a:latin typeface="Consolas" panose="020B0609020204030204" pitchFamily="49" charset="0"/>
              <a:cs typeface="Consolas" panose="020B0609020204030204" pitchFamily="49" charset="0"/>
            </a:endParaRPr>
          </a:p>
          <a:p>
            <a:pPr lvl="1"/>
            <a:r>
              <a:rPr lang="en-US" b="1" u="sng" dirty="0">
                <a:latin typeface="Consolas" panose="020B0609020204030204" pitchFamily="49" charset="0"/>
                <a:cs typeface="Consolas" panose="020B0609020204030204" pitchFamily="49" charset="0"/>
              </a:rPr>
              <a:t>html 5 </a:t>
            </a:r>
            <a:r>
              <a:rPr lang="en-US" dirty="0">
                <a:latin typeface="Consolas" panose="020B0609020204030204" pitchFamily="49" charset="0"/>
                <a:cs typeface="Consolas" panose="020B0609020204030204" pitchFamily="49" charset="0"/>
              </a:rPr>
              <a:t>: number, range, search, </a:t>
            </a:r>
            <a:r>
              <a:rPr lang="en-US" dirty="0" err="1">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 mail,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week, color, month, image, date, datetime</a:t>
            </a:r>
          </a:p>
          <a:p>
            <a:pPr lvl="1"/>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2 input spéciaux :</a:t>
            </a:r>
          </a:p>
          <a:p>
            <a:pPr lvl="1"/>
            <a:r>
              <a:rPr lang="fr-FR" dirty="0">
                <a:latin typeface="Consolas" panose="020B0609020204030204" pitchFamily="49" charset="0"/>
                <a:cs typeface="Consolas" panose="020B0609020204030204" pitchFamily="49" charset="0"/>
              </a:rPr>
              <a:t>reset </a:t>
            </a:r>
            <a:r>
              <a:rPr lang="fr-FR" dirty="0">
                <a:latin typeface="Consolas" panose="020B0609020204030204" pitchFamily="49" charset="0"/>
                <a:cs typeface="Consolas" panose="020B0609020204030204" pitchFamily="49" charset="0"/>
                <a:sym typeface="Wingdings" panose="05000000000000000000" pitchFamily="2" charset="2"/>
              </a:rPr>
              <a:t> remet tous les champs a la valeur présent dans value=""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submit</a:t>
            </a:r>
            <a:endParaRPr lang="fr-FR" dirty="0">
              <a:latin typeface="Consolas" panose="020B0609020204030204" pitchFamily="49" charset="0"/>
              <a:cs typeface="Consolas" panose="020B0609020204030204" pitchFamily="49" charset="0"/>
            </a:endParaRP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 </a:t>
            </a:r>
            <a:r>
              <a:rPr lang="fr-FR" dirty="0" err="1"/>
              <a:t>method</a:t>
            </a:r>
            <a:r>
              <a:rPr lang="fr-FR" dirty="0"/>
              <a: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2848550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a:t>
            </a:r>
          </a:p>
        </p:txBody>
      </p:sp>
      <p:sp>
        <p:nvSpPr>
          <p:cNvPr id="3" name="Espace réservé du contenu 2"/>
          <p:cNvSpPr>
            <a:spLocks noGrp="1"/>
          </p:cNvSpPr>
          <p:nvPr>
            <p:ph idx="1"/>
          </p:nvPr>
        </p:nvSpPr>
        <p:spPr/>
        <p:txBody>
          <a:bodyPr>
            <a:normAutofit lnSpcReduction="10000"/>
          </a:bodyPr>
          <a:lstStyle/>
          <a:p>
            <a:r>
              <a:rPr lang="fr-FR" dirty="0"/>
              <a:t>Types de données </a:t>
            </a:r>
          </a:p>
          <a:p>
            <a:pPr lvl="1"/>
            <a:r>
              <a:rPr lang="fr-FR" dirty="0"/>
              <a:t>numérique</a:t>
            </a:r>
          </a:p>
          <a:p>
            <a:pPr lvl="2"/>
            <a:r>
              <a:rPr lang="fr-FR" sz="2800" b="1" i="1" dirty="0" err="1"/>
              <a:t>Number</a:t>
            </a:r>
            <a:endParaRPr lang="fr-FR" b="1" i="1" dirty="0"/>
          </a:p>
          <a:p>
            <a:pPr lvl="1"/>
            <a:r>
              <a:rPr lang="fr-FR" dirty="0"/>
              <a:t>Etat </a:t>
            </a:r>
            <a:r>
              <a:rPr lang="fr-FR" dirty="0" err="1"/>
              <a:t>booleen</a:t>
            </a:r>
            <a:r>
              <a:rPr lang="fr-FR" dirty="0"/>
              <a:t> </a:t>
            </a:r>
          </a:p>
          <a:p>
            <a:pPr lvl="2"/>
            <a:r>
              <a:rPr lang="fr-FR" sz="2800" b="1" i="1" dirty="0" err="1"/>
              <a:t>Boolean</a:t>
            </a:r>
            <a:endParaRPr lang="fr-FR" b="1" i="1" dirty="0"/>
          </a:p>
          <a:p>
            <a:pPr lvl="1"/>
            <a:r>
              <a:rPr lang="fr-FR" dirty="0"/>
              <a:t>Date </a:t>
            </a:r>
          </a:p>
          <a:p>
            <a:pPr lvl="2"/>
            <a:r>
              <a:rPr lang="fr-FR" sz="2800" b="1" i="1" dirty="0"/>
              <a:t>Date</a:t>
            </a:r>
            <a:endParaRPr lang="fr-FR" b="1" i="1" dirty="0"/>
          </a:p>
          <a:p>
            <a:pPr lvl="1"/>
            <a:r>
              <a:rPr lang="fr-FR" dirty="0"/>
              <a:t>Chaine de caractères</a:t>
            </a:r>
          </a:p>
          <a:p>
            <a:pPr lvl="2"/>
            <a:r>
              <a:rPr lang="fr-FR" sz="2800" b="1" i="1" dirty="0"/>
              <a:t>String</a:t>
            </a:r>
            <a:endParaRPr lang="fr-FR" b="1" i="1" dirty="0"/>
          </a:p>
          <a:p>
            <a:pPr lvl="1"/>
            <a:r>
              <a:rPr lang="fr-FR" dirty="0"/>
              <a:t>Tableaux </a:t>
            </a:r>
          </a:p>
          <a:p>
            <a:pPr lvl="2"/>
            <a:r>
              <a:rPr lang="fr-FR" sz="2800" b="1" i="1" dirty="0" err="1"/>
              <a:t>Array</a:t>
            </a:r>
            <a:endParaRPr lang="fr-FR" b="1" i="1" dirty="0"/>
          </a:p>
        </p:txBody>
      </p:sp>
      <p:sp>
        <p:nvSpPr>
          <p:cNvPr id="5" name="Espace réservé du contenu 4"/>
          <p:cNvSpPr>
            <a:spLocks noGrp="1"/>
          </p:cNvSpPr>
          <p:nvPr>
            <p:ph sz="quarter" idx="13"/>
          </p:nvPr>
        </p:nvSpPr>
        <p:spPr/>
        <p:txBody>
          <a:bodyPr>
            <a:noAutofit/>
          </a:bodyPr>
          <a:lstStyle/>
          <a:p>
            <a:pPr>
              <a:buNone/>
            </a:pPr>
            <a:r>
              <a:rPr lang="fr-FR" sz="3200" b="1" dirty="0"/>
              <a:t>Attention</a:t>
            </a:r>
            <a:r>
              <a:rPr lang="fr-FR" sz="3200" dirty="0"/>
              <a:t> </a:t>
            </a:r>
            <a:endParaRPr lang="fr-FR" sz="2000" dirty="0"/>
          </a:p>
          <a:p>
            <a:pPr>
              <a:buNone/>
            </a:pPr>
            <a:r>
              <a:rPr lang="fr-FR" sz="2000" dirty="0"/>
              <a:t>les valeurs</a:t>
            </a:r>
          </a:p>
          <a:p>
            <a:pPr>
              <a:buNone/>
            </a:pPr>
            <a:r>
              <a:rPr lang="fr-FR" sz="2000" dirty="0"/>
              <a:t>décimales sont signifié par</a:t>
            </a:r>
          </a:p>
          <a:p>
            <a:pPr algn="ctr">
              <a:buNone/>
            </a:pPr>
            <a:r>
              <a:rPr lang="fr-FR" sz="2000" dirty="0"/>
              <a:t> </a:t>
            </a:r>
            <a:r>
              <a:rPr lang="fr-FR" sz="3200" b="1" dirty="0"/>
              <a:t>. </a:t>
            </a:r>
            <a:r>
              <a:rPr lang="fr-FR" sz="1800" b="1" dirty="0"/>
              <a:t>(point)</a:t>
            </a:r>
            <a:endParaRPr lang="fr-FR" sz="3200" b="1" dirty="0"/>
          </a:p>
          <a:p>
            <a:pPr>
              <a:buNone/>
            </a:pPr>
            <a:r>
              <a:rPr lang="fr-FR" sz="2000" dirty="0"/>
              <a:t>  et non par</a:t>
            </a:r>
          </a:p>
          <a:p>
            <a:pPr algn="ctr">
              <a:buNone/>
            </a:pPr>
            <a:r>
              <a:rPr lang="fr-FR" sz="2000" dirty="0"/>
              <a:t> </a:t>
            </a:r>
            <a:r>
              <a:rPr lang="fr-FR" sz="3200" dirty="0"/>
              <a:t>,</a:t>
            </a:r>
            <a:r>
              <a:rPr lang="fr-FR" sz="1800" dirty="0"/>
              <a:t>(virgule)</a:t>
            </a:r>
            <a:endParaRPr lang="fr-FR" sz="12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E7F51BD-69F4-430D-90FB-7C822ACC9143}"/>
              </a:ext>
            </a:extLst>
          </p:cNvPr>
          <p:cNvSpPr>
            <a:spLocks noGrp="1"/>
          </p:cNvSpPr>
          <p:nvPr>
            <p:ph type="title"/>
          </p:nvPr>
        </p:nvSpPr>
        <p:spPr/>
        <p:txBody>
          <a:bodyPr/>
          <a:lstStyle/>
          <a:p>
            <a:r>
              <a:rPr lang="fr-FR" dirty="0"/>
              <a:t>Les listes</a:t>
            </a:r>
          </a:p>
        </p:txBody>
      </p:sp>
      <p:sp>
        <p:nvSpPr>
          <p:cNvPr id="6" name="Espace réservé du contenu 5">
            <a:extLst>
              <a:ext uri="{FF2B5EF4-FFF2-40B4-BE49-F238E27FC236}">
                <a16:creationId xmlns:a16="http://schemas.microsoft.com/office/drawing/2014/main" id="{23389176-AB67-4C6A-8AF6-DFF596194D42}"/>
              </a:ext>
            </a:extLst>
          </p:cNvPr>
          <p:cNvSpPr>
            <a:spLocks noGrp="1"/>
          </p:cNvSpPr>
          <p:nvPr>
            <p:ph idx="1"/>
          </p:nvPr>
        </p:nvSpPr>
        <p:spPr/>
        <p:txBody>
          <a:bodyPr/>
          <a:lstStyle/>
          <a:p>
            <a:r>
              <a:rPr lang="fr-FR" dirty="0"/>
              <a:t>Les listes sont </a:t>
            </a:r>
            <a:r>
              <a:rPr lang="fr-FR" dirty="0" err="1"/>
              <a:t>imbricables</a:t>
            </a:r>
            <a:endParaRPr lang="fr-FR" dirty="0"/>
          </a:p>
          <a:p>
            <a:r>
              <a:rPr lang="fr-FR" dirty="0"/>
              <a:t>Liste simple sans puce</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dl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a:t>
            </a:r>
            <a:endParaRPr lang="fr-FR" dirty="0"/>
          </a:p>
          <a:p>
            <a:pPr lvl="2"/>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Listes de puces simples</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ul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à puces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 de puces numérotées</a:t>
            </a:r>
          </a:p>
          <a:p>
            <a:pPr lvl="1"/>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ol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numérotées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a:t>
            </a:r>
            <a:endParaRPr lang="fr-FR" dirty="0"/>
          </a:p>
          <a:p>
            <a:endParaRPr lang="fr-FR" dirty="0"/>
          </a:p>
          <a:p>
            <a:pPr lvl="1"/>
            <a:endParaRPr lang="fr-FR" dirty="0"/>
          </a:p>
        </p:txBody>
      </p:sp>
    </p:spTree>
    <p:extLst>
      <p:ext uri="{BB962C8B-B14F-4D97-AF65-F5344CB8AC3E}">
        <p14:creationId xmlns:p14="http://schemas.microsoft.com/office/powerpoint/2010/main" val="16081724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DFBF0-19BD-45A6-9901-8FE27917A726}"/>
              </a:ext>
            </a:extLst>
          </p:cNvPr>
          <p:cNvSpPr>
            <a:spLocks noGrp="1"/>
          </p:cNvSpPr>
          <p:nvPr>
            <p:ph type="title"/>
          </p:nvPr>
        </p:nvSpPr>
        <p:spPr/>
        <p:txBody>
          <a:bodyPr/>
          <a:lstStyle/>
          <a:p>
            <a:r>
              <a:rPr lang="fr-FR" dirty="0"/>
              <a:t>balises courantes</a:t>
            </a:r>
          </a:p>
        </p:txBody>
      </p:sp>
      <p:sp>
        <p:nvSpPr>
          <p:cNvPr id="3" name="Espace réservé du contenu 2">
            <a:extLst>
              <a:ext uri="{FF2B5EF4-FFF2-40B4-BE49-F238E27FC236}">
                <a16:creationId xmlns:a16="http://schemas.microsoft.com/office/drawing/2014/main" id="{862845D0-16CF-4912-A6DC-EC088E54897E}"/>
              </a:ext>
            </a:extLst>
          </p:cNvPr>
          <p:cNvSpPr>
            <a:spLocks noGrp="1"/>
          </p:cNvSpPr>
          <p:nvPr>
            <p:ph idx="1"/>
          </p:nvPr>
        </p:nvSpPr>
        <p:spPr/>
        <p:txBody>
          <a:bodyPr>
            <a:normAutofit fontScale="85000" lnSpcReduction="20000"/>
          </a:bodyPr>
          <a:lstStyle/>
          <a:p>
            <a:r>
              <a:rPr lang="fr-FR" dirty="0"/>
              <a:t>images</a:t>
            </a:r>
          </a:p>
          <a:p>
            <a:pPr lvl="2"/>
            <a:r>
              <a:rPr lang="fr-FR" dirty="0"/>
              <a:t> </a:t>
            </a:r>
            <a:r>
              <a:rPr lang="fr-FR" dirty="0">
                <a:solidFill>
                  <a:srgbClr val="D3D0C8"/>
                </a:solidFill>
                <a:latin typeface="Consolas" panose="020B0609020204030204" pitchFamily="49" charset="0"/>
              </a:rPr>
              <a:t>&lt;</a:t>
            </a:r>
            <a:r>
              <a:rPr lang="fr-FR" sz="2600" b="1" dirty="0" err="1">
                <a:solidFill>
                  <a:srgbClr val="F2777A"/>
                </a:solidFill>
                <a:latin typeface="Consolas" panose="020B0609020204030204" pitchFamily="49" charset="0"/>
              </a:rPr>
              <a:t>img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img.jpg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alt</a:t>
            </a:r>
            <a:r>
              <a:rPr lang="fr-FR" dirty="0">
                <a:solidFill>
                  <a:srgbClr val="D3D0C8"/>
                </a:solidFill>
                <a:latin typeface="Consolas" panose="020B0609020204030204" pitchFamily="49" charset="0"/>
              </a:rPr>
              <a:t>="</a:t>
            </a:r>
            <a:r>
              <a:rPr lang="fr-FR" sz="2000" dirty="0">
                <a:solidFill>
                  <a:srgbClr val="99CC99"/>
                </a:solidFill>
                <a:latin typeface="Consolas" panose="020B0609020204030204" pitchFamily="49" charset="0"/>
              </a:rPr>
              <a:t>texte alternatif</a:t>
            </a:r>
            <a:r>
              <a:rPr lang="fr-FR" dirty="0">
                <a:solidFill>
                  <a:srgbClr val="D3D0C8"/>
                </a:solidFill>
                <a:latin typeface="Consolas" panose="020B0609020204030204" pitchFamily="49" charset="0"/>
              </a:rPr>
              <a:t>"/&gt;</a:t>
            </a:r>
          </a:p>
          <a:p>
            <a:pPr lvl="2"/>
            <a:endParaRPr lang="fr-FR" dirty="0"/>
          </a:p>
          <a:p>
            <a:r>
              <a:rPr lang="fr-FR" dirty="0"/>
              <a:t>liens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http://lien.fr/</a:t>
            </a:r>
            <a:r>
              <a:rPr lang="fr-FR" dirty="0">
                <a:solidFill>
                  <a:srgbClr val="D3D0C8"/>
                </a:solidFill>
                <a:latin typeface="Consolas" panose="020B0609020204030204" pitchFamily="49" charset="0"/>
              </a:rPr>
              <a:t>"&gt;</a:t>
            </a:r>
            <a:r>
              <a:rPr lang="fr-FR" sz="2000" b="1" u="sng" dirty="0">
                <a:solidFill>
                  <a:schemeClr val="bg1">
                    <a:lumMod val="50000"/>
                  </a:schemeClr>
                </a:solidFill>
                <a:latin typeface="Consolas" panose="020B0609020204030204" pitchFamily="49" charset="0"/>
              </a:rPr>
              <a:t>zone cliquable</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&gt;</a:t>
            </a:r>
          </a:p>
          <a:p>
            <a:endParaRPr lang="fr-FR" dirty="0"/>
          </a:p>
          <a:p>
            <a:r>
              <a:rPr lang="fr-FR" dirty="0"/>
              <a:t>Saut de ligne</a:t>
            </a:r>
          </a:p>
          <a:p>
            <a:pPr lvl="2"/>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br</a:t>
            </a:r>
            <a:r>
              <a:rPr lang="fr-FR" dirty="0">
                <a:solidFill>
                  <a:srgbClr val="D3D0C8"/>
                </a:solidFill>
                <a:latin typeface="Consolas" panose="020B0609020204030204" pitchFamily="49" charset="0"/>
              </a:rPr>
              <a:t>/&gt;</a:t>
            </a:r>
          </a:p>
          <a:p>
            <a:endParaRPr lang="fr-FR" dirty="0">
              <a:latin typeface="Consolas" panose="020B0609020204030204" pitchFamily="49" charset="0"/>
            </a:endParaRPr>
          </a:p>
          <a:p>
            <a:r>
              <a:rPr lang="fr-FR" dirty="0">
                <a:latin typeface="Consolas" panose="020B0609020204030204" pitchFamily="49" charset="0"/>
              </a:rPr>
              <a:t>Gras, souligné, grand, petit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r>
              <a:rPr lang="en-US" dirty="0" err="1">
                <a:solidFill>
                  <a:schemeClr val="bg1">
                    <a:lumMod val="50000"/>
                  </a:schemeClr>
                </a:solidFill>
                <a:latin typeface="Consolas" panose="020B0609020204030204" pitchFamily="49" charset="0"/>
              </a:rPr>
              <a:t>souligné</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bold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grand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petit</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p>
          <a:p>
            <a:pPr lvl="2"/>
            <a:endParaRPr lang="fr-FR" dirty="0">
              <a:latin typeface="Consolas" panose="020B0609020204030204" pitchFamily="49" charset="0"/>
            </a:endParaRPr>
          </a:p>
          <a:p>
            <a:pPr lvl="2"/>
            <a:endParaRPr lang="fr-FR" dirty="0"/>
          </a:p>
          <a:p>
            <a:endParaRPr lang="fr-FR" dirty="0"/>
          </a:p>
        </p:txBody>
      </p:sp>
    </p:spTree>
    <p:extLst>
      <p:ext uri="{BB962C8B-B14F-4D97-AF65-F5344CB8AC3E}">
        <p14:creationId xmlns:p14="http://schemas.microsoft.com/office/powerpoint/2010/main" val="17395393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endParaRPr lang="fr-FR" dirty="0"/>
          </a:p>
          <a:p>
            <a:pPr lvl="2"/>
            <a:r>
              <a:rPr lang="fr-FR" dirty="0"/>
              <a:t>La structure d'un fichier HTML</a:t>
            </a:r>
          </a:p>
          <a:p>
            <a:pPr lvl="2"/>
            <a:endParaRPr lang="fr-FR" dirty="0"/>
          </a:p>
          <a:p>
            <a:pPr lvl="2"/>
            <a:endParaRPr lang="fr-FR" dirty="0"/>
          </a:p>
          <a:p>
            <a:pPr lvl="2"/>
            <a:r>
              <a:rPr lang="fr-FR" dirty="0"/>
              <a:t>Différentes balises de structures du HTML</a:t>
            </a:r>
          </a:p>
        </p:txBody>
      </p:sp>
    </p:spTree>
    <p:extLst>
      <p:ext uri="{BB962C8B-B14F-4D97-AF65-F5344CB8AC3E}">
        <p14:creationId xmlns:p14="http://schemas.microsoft.com/office/powerpoint/2010/main" val="31127682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193</a:t>
            </a:fld>
            <a:endParaRPr lang="fr-F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194</a:t>
            </a:fld>
            <a:endParaRPr lang="fr-F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195</a:t>
            </a:fld>
            <a:endParaRPr lang="fr-F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594" name="AutoShape 2"/>
          <p:cNvSpPr>
            <a:spLocks noGrp="1" noChangeArrowheads="1"/>
          </p:cNvSpPr>
          <p:nvPr>
            <p:ph type="title"/>
          </p:nvPr>
        </p:nvSpPr>
        <p:spPr/>
        <p:txBody>
          <a:bodyPr/>
          <a:lstStyle/>
          <a:p>
            <a:r>
              <a:rPr lang="fr-FR"/>
              <a:t>SVG et animations SMIL</a:t>
            </a:r>
          </a:p>
        </p:txBody>
      </p:sp>
      <p:sp>
        <p:nvSpPr>
          <p:cNvPr id="2030595" name="Rectangle 3"/>
          <p:cNvSpPr>
            <a:spLocks noGrp="1" noChangeArrowheads="1"/>
          </p:cNvSpPr>
          <p:nvPr>
            <p:ph idx="1"/>
          </p:nvPr>
        </p:nvSpPr>
        <p:spPr/>
        <p:txBody>
          <a:bodyPr/>
          <a:lstStyle/>
          <a:p>
            <a:r>
              <a:rPr lang="fr-FR" dirty="0"/>
              <a:t>SMIL 2.0 pour les animations</a:t>
            </a:r>
          </a:p>
          <a:p>
            <a:pPr lvl="1"/>
            <a:r>
              <a:rPr lang="fr-FR" dirty="0"/>
              <a:t> SVG intègre la syntaxe SMIL 2.0 pour la gestion des animations</a:t>
            </a:r>
          </a:p>
        </p:txBody>
      </p:sp>
      <p:sp>
        <p:nvSpPr>
          <p:cNvPr id="5" name="Rectangle 13"/>
          <p:cNvSpPr>
            <a:spLocks noGrp="1" noChangeArrowheads="1"/>
          </p:cNvSpPr>
          <p:nvPr>
            <p:ph type="sldNum" sz="quarter" idx="12"/>
          </p:nvPr>
        </p:nvSpPr>
        <p:spPr/>
        <p:txBody>
          <a:bodyPr/>
          <a:lstStyle/>
          <a:p>
            <a:fld id="{BBC552CA-B8A2-4072-B964-393F9242276B}" type="slidenum">
              <a:rPr lang="fr-FR" smtClean="0"/>
              <a:pPr/>
              <a:t>196</a:t>
            </a:fld>
            <a:endParaRPr lang="fr-F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197</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198</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199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typeof</a:t>
            </a:r>
            <a:endParaRPr lang="fr-FR" dirty="0"/>
          </a:p>
        </p:txBody>
      </p:sp>
      <p:sp>
        <p:nvSpPr>
          <p:cNvPr id="3" name="Espace réservé du contenu 2"/>
          <p:cNvSpPr>
            <a:spLocks noGrp="1"/>
          </p:cNvSpPr>
          <p:nvPr>
            <p:ph idx="1"/>
          </p:nvPr>
        </p:nvSpPr>
        <p:spPr/>
        <p:txBody>
          <a:bodyPr/>
          <a:lstStyle/>
          <a:p>
            <a:pPr marL="342900" lvl="2" indent="-342900"/>
            <a:r>
              <a:rPr lang="fr-FR" dirty="0"/>
              <a:t>Détection de type d'un variable </a:t>
            </a:r>
          </a:p>
          <a:p>
            <a:pPr marL="800100" lvl="3" indent="-342900"/>
            <a:r>
              <a:rPr lang="fr-FR" dirty="0" err="1"/>
              <a:t>typeof</a:t>
            </a:r>
            <a:endParaRPr lang="fr-FR" dirty="0"/>
          </a:p>
          <a:p>
            <a:pPr marL="342900" lvl="2" indent="-342900">
              <a:buNone/>
            </a:pPr>
            <a:endParaRPr lang="fr-FR" dirty="0"/>
          </a:p>
          <a:p>
            <a:pPr marL="342900" lvl="2" indent="-342900"/>
            <a:endParaRPr lang="fr-FR" dirty="0"/>
          </a:p>
          <a:p>
            <a:pPr marL="342900" lvl="2" indent="-342900">
              <a:buNone/>
            </a:pPr>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p:txBody>
      </p:sp>
      <p:sp>
        <p:nvSpPr>
          <p:cNvPr id="4" name="Rectangle 3"/>
          <p:cNvSpPr/>
          <p:nvPr/>
        </p:nvSpPr>
        <p:spPr>
          <a:xfrm>
            <a:off x="2286000" y="2071678"/>
            <a:ext cx="4572000" cy="3416320"/>
          </a:xfrm>
          <a:prstGeom prst="rect">
            <a:avLst/>
          </a:prstGeom>
        </p:spPr>
        <p:txBody>
          <a:bodyPr>
            <a:spAutoFit/>
          </a:bodyPr>
          <a:lstStyle/>
          <a:p>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42</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number</a:t>
            </a:r>
            <a:r>
              <a:rPr lang="fr-FR" b="0" dirty="0">
                <a:solidFill>
                  <a:srgbClr val="5A7B8C"/>
                </a:solidFill>
                <a:latin typeface="Consolas"/>
              </a:rPr>
              <a:t>"</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568C3B"/>
                </a:solidFill>
                <a:latin typeface="Consolas"/>
              </a:rPr>
              <a:t>blubber</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"string"</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true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boolean</a:t>
            </a:r>
            <a:r>
              <a:rPr lang="fr-FR" b="0" dirty="0">
                <a:solidFill>
                  <a:srgbClr val="5A7B8C"/>
                </a:solidFill>
                <a:latin typeface="Consolas"/>
              </a:rPr>
              <a:t>"</a:t>
            </a:r>
            <a:endParaRPr lang="fr-FR" b="0" dirty="0">
              <a:solidFill>
                <a:srgbClr val="7EA2B4"/>
              </a:solidFill>
              <a:latin typeface="Consolas"/>
            </a:endParaRPr>
          </a:p>
          <a:p>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D22D72"/>
                </a:solidFill>
                <a:latin typeface="Consolas"/>
              </a:rPr>
              <a:t>declaredButUndefinedVariable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undefined</a:t>
            </a:r>
            <a:r>
              <a:rPr lang="fr-FR" b="0" dirty="0">
                <a:solidFill>
                  <a:srgbClr val="5A7B8C"/>
                </a:solidFill>
                <a:latin typeface="Consolas"/>
              </a:rPr>
              <a:t>";</a:t>
            </a:r>
            <a:endParaRPr lang="fr-FR" b="0" dirty="0">
              <a:solidFill>
                <a:srgbClr val="7EA2B4"/>
              </a:solidFill>
              <a:latin typeface="Consolas"/>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200</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201</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202</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77500" lnSpcReduction="20000"/>
          </a:bodyPr>
          <a:lstStyle/>
          <a:p>
            <a:fld id="{D0E731D8-F5EB-4F9B-86C1-C3C0F6B5B5FB}" type="slidenum">
              <a:rPr lang="fr-FR" smtClean="0"/>
              <a:pPr/>
              <a:t>203</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204</a:t>
            </a:fld>
            <a:endParaRPr lang="fr-F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205</a:t>
            </a:fld>
            <a:endParaRPr lang="fr-F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206</a:t>
            </a:fld>
            <a:endParaRPr lang="fr-F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207</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208</a:t>
            </a:fld>
            <a:endParaRPr lang="fr-F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209</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Transtypage</a:t>
            </a:r>
          </a:p>
        </p:txBody>
      </p:sp>
      <p:sp>
        <p:nvSpPr>
          <p:cNvPr id="3" name="Espace réservé du contenu 2"/>
          <p:cNvSpPr>
            <a:spLocks noGrp="1"/>
          </p:cNvSpPr>
          <p:nvPr>
            <p:ph idx="1"/>
          </p:nvPr>
        </p:nvSpPr>
        <p:spPr/>
        <p:txBody>
          <a:bodyPr/>
          <a:lstStyle/>
          <a:p>
            <a:pPr marL="342900" lvl="2" indent="-342900"/>
            <a:r>
              <a:rPr lang="fr-FR" dirty="0"/>
              <a:t> Conversion de type</a:t>
            </a:r>
          </a:p>
          <a:p>
            <a:pPr marL="800100" lvl="3" indent="-342900"/>
            <a:r>
              <a:rPr lang="fr-FR" dirty="0"/>
              <a:t>Chaine vers numérique</a:t>
            </a:r>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r>
              <a:rPr lang="fr-FR" dirty="0"/>
              <a:t>Chaine vers Date</a:t>
            </a:r>
          </a:p>
          <a:p>
            <a:endParaRPr lang="fr-FR" dirty="0"/>
          </a:p>
          <a:p>
            <a:endParaRPr lang="fr-FR" dirty="0"/>
          </a:p>
          <a:p>
            <a:endParaRPr lang="fr-FR" dirty="0"/>
          </a:p>
        </p:txBody>
      </p:sp>
      <p:sp>
        <p:nvSpPr>
          <p:cNvPr id="4" name="Rectangle 3"/>
          <p:cNvSpPr/>
          <p:nvPr/>
        </p:nvSpPr>
        <p:spPr>
          <a:xfrm>
            <a:off x="2071670" y="2143116"/>
            <a:ext cx="4572000" cy="1200329"/>
          </a:xfrm>
          <a:prstGeom prst="rect">
            <a:avLst/>
          </a:prstGeom>
        </p:spPr>
        <p:txBody>
          <a:bodyPr>
            <a:spAutoFit/>
          </a:bodyPr>
          <a:lstStyle/>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parseFloat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a:t>
            </a:r>
            <a:r>
              <a:rPr lang="fr-FR" b="0" dirty="0" err="1">
                <a:solidFill>
                  <a:srgbClr val="5A7B8C"/>
                </a:solidFill>
                <a:latin typeface="Consolas"/>
              </a:rPr>
              <a:t>decimal</a:t>
            </a:r>
            <a:endParaRPr lang="fr-FR" b="0" dirty="0">
              <a:solidFill>
                <a:srgbClr val="7EA2B4"/>
              </a:solidFill>
              <a:latin typeface="Consolas"/>
            </a:endParaRPr>
          </a:p>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parseInt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entier</a:t>
            </a:r>
            <a:endParaRPr lang="fr-FR" b="0" dirty="0">
              <a:solidFill>
                <a:srgbClr val="7EA2B4"/>
              </a:solidFill>
              <a:latin typeface="Consolas"/>
            </a:endParaRPr>
          </a:p>
        </p:txBody>
      </p:sp>
      <p:sp>
        <p:nvSpPr>
          <p:cNvPr id="5" name="Rectangle 4"/>
          <p:cNvSpPr/>
          <p:nvPr/>
        </p:nvSpPr>
        <p:spPr>
          <a:xfrm>
            <a:off x="1714480" y="4071942"/>
            <a:ext cx="5500710" cy="2031325"/>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date1</a:t>
            </a:r>
            <a:r>
              <a:rPr lang="en-US" b="0" dirty="0">
                <a:solidFill>
                  <a:srgbClr val="7EA2B4"/>
                </a:solidFill>
                <a:latin typeface="Consolas"/>
              </a:rPr>
              <a:t> = new Date('</a:t>
            </a:r>
            <a:r>
              <a:rPr lang="en-US" b="0" dirty="0">
                <a:solidFill>
                  <a:srgbClr val="568C3B"/>
                </a:solidFill>
                <a:latin typeface="Consolas"/>
              </a:rPr>
              <a:t>December 17, 1995 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a:p>
            <a:endParaRPr lang="en-US" b="0" dirty="0">
              <a:solidFill>
                <a:srgbClr val="5D5DB1"/>
              </a:solidFill>
              <a:latin typeface="Consolas"/>
            </a:endParaRPr>
          </a:p>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date2</a:t>
            </a:r>
            <a:r>
              <a:rPr lang="en-US" b="0" dirty="0">
                <a:solidFill>
                  <a:srgbClr val="7EA2B4"/>
                </a:solidFill>
                <a:latin typeface="Consolas"/>
              </a:rPr>
              <a:t> = new Date('</a:t>
            </a:r>
            <a:r>
              <a:rPr lang="en-US" b="0" dirty="0">
                <a:solidFill>
                  <a:srgbClr val="568C3B"/>
                </a:solidFill>
                <a:latin typeface="Consolas"/>
              </a:rPr>
              <a:t>1995-12-17T03:24:00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210</a:t>
            </a:fld>
            <a:endParaRPr lang="fr-F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211</a:t>
            </a:fld>
            <a:endParaRPr lang="fr-FR" sz="1400" b="1"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 &amp; Arithmétiques</a:t>
            </a:r>
          </a:p>
        </p:txBody>
      </p:sp>
      <p:sp>
        <p:nvSpPr>
          <p:cNvPr id="3" name="Espace réservé du contenu 2"/>
          <p:cNvSpPr>
            <a:spLocks noGrp="1"/>
          </p:cNvSpPr>
          <p:nvPr>
            <p:ph idx="1"/>
          </p:nvPr>
        </p:nvSpPr>
        <p:spPr/>
        <p:txBody>
          <a:bodyPr>
            <a:normAutofit fontScale="85000" lnSpcReduction="20000"/>
          </a:bodyPr>
          <a:lstStyle/>
          <a:p>
            <a:r>
              <a:rPr lang="fr-FR" dirty="0"/>
              <a:t>Opérateurs arithmétiques</a:t>
            </a:r>
          </a:p>
          <a:p>
            <a:pPr algn="ctr">
              <a:buNone/>
            </a:pPr>
            <a:r>
              <a:rPr lang="fr-FR" b="1" i="1" dirty="0"/>
              <a:t>+</a:t>
            </a:r>
            <a:r>
              <a:rPr lang="fr-FR" dirty="0"/>
              <a:t>, </a:t>
            </a:r>
            <a:r>
              <a:rPr lang="fr-FR" b="1" i="1" dirty="0"/>
              <a:t>-</a:t>
            </a:r>
            <a:r>
              <a:rPr lang="fr-FR" dirty="0"/>
              <a:t> </a:t>
            </a:r>
            <a:r>
              <a:rPr lang="fr-FR" dirty="0">
                <a:sym typeface="Wingdings" pitchFamily="2" charset="2"/>
              </a:rPr>
              <a:t> addition, soustraction</a:t>
            </a:r>
          </a:p>
          <a:p>
            <a:pPr>
              <a:buNone/>
            </a:pPr>
            <a:r>
              <a:rPr lang="fr-FR" dirty="0">
                <a:sym typeface="Wingdings" pitchFamily="2" charset="2"/>
              </a:rPr>
              <a:t>			++, -- 	 incrémentation ou décrémentation</a:t>
            </a:r>
            <a:endParaRPr lang="fr-FR" dirty="0"/>
          </a:p>
          <a:p>
            <a:pPr algn="ctr">
              <a:buNone/>
            </a:pPr>
            <a:r>
              <a:rPr lang="fr-FR" dirty="0"/>
              <a:t> </a:t>
            </a:r>
            <a:r>
              <a:rPr lang="fr-FR" b="1" i="1" dirty="0"/>
              <a:t>*</a:t>
            </a:r>
            <a:r>
              <a:rPr lang="fr-FR" dirty="0"/>
              <a:t>, </a:t>
            </a:r>
            <a:r>
              <a:rPr lang="fr-FR" b="1" i="1" dirty="0"/>
              <a:t>/</a:t>
            </a:r>
            <a:r>
              <a:rPr lang="fr-FR" dirty="0"/>
              <a:t> </a:t>
            </a:r>
            <a:r>
              <a:rPr lang="fr-FR" dirty="0">
                <a:sym typeface="Wingdings" pitchFamily="2" charset="2"/>
              </a:rPr>
              <a:t>multiplication, division </a:t>
            </a:r>
            <a:endParaRPr lang="fr-FR" dirty="0"/>
          </a:p>
          <a:p>
            <a:pPr algn="ctr">
              <a:buNone/>
            </a:pPr>
            <a:r>
              <a:rPr lang="fr-FR" dirty="0"/>
              <a:t> </a:t>
            </a:r>
            <a:r>
              <a:rPr lang="fr-FR" b="1" i="1" dirty="0" err="1"/>
              <a:t>mod</a:t>
            </a:r>
            <a:r>
              <a:rPr lang="fr-FR" dirty="0"/>
              <a:t> </a:t>
            </a:r>
            <a:r>
              <a:rPr lang="fr-FR" dirty="0">
                <a:sym typeface="Wingdings" pitchFamily="2" charset="2"/>
              </a:rPr>
              <a:t> modulo (reste de division euclidienne)</a:t>
            </a:r>
            <a:endParaRPr lang="fr-FR" dirty="0"/>
          </a:p>
          <a:p>
            <a:endParaRPr lang="fr-FR" dirty="0"/>
          </a:p>
          <a:p>
            <a:r>
              <a:rPr lang="fr-FR" dirty="0"/>
              <a:t>Opérateurs logiques</a:t>
            </a:r>
          </a:p>
          <a:p>
            <a:pPr>
              <a:buNone/>
              <a:tabLst>
                <a:tab pos="2773363" algn="l"/>
              </a:tabLst>
            </a:pPr>
            <a:r>
              <a:rPr lang="fr-FR" dirty="0"/>
              <a:t>	</a:t>
            </a:r>
            <a:r>
              <a:rPr lang="fr-FR" b="1" i="1" dirty="0"/>
              <a:t>&amp;&amp;</a:t>
            </a:r>
            <a:r>
              <a:rPr lang="fr-FR" dirty="0"/>
              <a:t> , </a:t>
            </a:r>
            <a:r>
              <a:rPr lang="fr-FR" b="1" i="1" dirty="0"/>
              <a:t>||</a:t>
            </a:r>
            <a:r>
              <a:rPr lang="fr-FR" dirty="0"/>
              <a:t> 	</a:t>
            </a:r>
            <a:r>
              <a:rPr lang="fr-FR" dirty="0">
                <a:sym typeface="Wingdings" pitchFamily="2" charset="2"/>
              </a:rPr>
              <a:t> et, ou</a:t>
            </a:r>
          </a:p>
          <a:p>
            <a:pPr>
              <a:buNone/>
              <a:tabLst>
                <a:tab pos="2773363" algn="l"/>
              </a:tabLst>
            </a:pP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sup, </a:t>
            </a:r>
            <a:r>
              <a:rPr lang="fr-FR" dirty="0" err="1">
                <a:sym typeface="Wingdings" pitchFamily="2" charset="2"/>
              </a:rPr>
              <a:t>inf</a:t>
            </a:r>
            <a:r>
              <a:rPr lang="fr-FR" dirty="0">
                <a:sym typeface="Wingdings" pitchFamily="2" charset="2"/>
              </a:rPr>
              <a:t>, </a:t>
            </a:r>
            <a:r>
              <a:rPr lang="fr-FR" dirty="0" err="1">
                <a:sym typeface="Wingdings" pitchFamily="2" charset="2"/>
              </a:rPr>
              <a:t>inf</a:t>
            </a:r>
            <a:r>
              <a:rPr lang="fr-FR" dirty="0">
                <a:sym typeface="Wingdings" pitchFamily="2" charset="2"/>
              </a:rPr>
              <a:t> ou égal, sup ou égal</a:t>
            </a:r>
          </a:p>
          <a:p>
            <a:pPr>
              <a:buNone/>
              <a:tabLst>
                <a:tab pos="2773363" algn="l"/>
              </a:tabLst>
            </a:pPr>
            <a:r>
              <a:rPr lang="fr-FR" dirty="0">
                <a:sym typeface="Wingdings" pitchFamily="2" charset="2"/>
              </a:rPr>
              <a:t>	!	 NON </a:t>
            </a:r>
            <a:r>
              <a:rPr lang="fr-FR" dirty="0" err="1">
                <a:sym typeface="Wingdings" pitchFamily="2" charset="2"/>
              </a:rPr>
              <a:t>booleen</a:t>
            </a:r>
            <a:endParaRPr lang="fr-FR" dirty="0">
              <a:sym typeface="Wingdings" pitchFamily="2" charset="2"/>
            </a:endParaRPr>
          </a:p>
          <a:p>
            <a:pPr>
              <a:buNone/>
              <a:tabLst>
                <a:tab pos="2773363" algn="l"/>
              </a:tabLst>
            </a:pPr>
            <a:r>
              <a:rPr lang="fr-FR" dirty="0">
                <a:sym typeface="Wingdings" pitchFamily="2" charset="2"/>
              </a:rPr>
              <a:t>	==, !=	strictement égal, différent</a:t>
            </a:r>
          </a:p>
          <a:p>
            <a:pPr>
              <a:buNone/>
              <a:tabLst>
                <a:tab pos="2773363" algn="l"/>
              </a:tabLst>
            </a:pPr>
            <a:r>
              <a:rPr lang="fr-FR" dirty="0">
                <a:sym typeface="Wingdings" pitchFamily="2" charset="2"/>
              </a:rPr>
              <a:t>	===, !==	égal en valeur et en type, 	différent en valeur et en type</a:t>
            </a:r>
            <a:endParaRPr lang="fr-FR" dirty="0"/>
          </a:p>
          <a:p>
            <a:endParaRPr lang="fr-FR" dirty="0"/>
          </a:p>
          <a:p>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Tant que</a:t>
            </a:r>
          </a:p>
          <a:p>
            <a:pPr lvl="2"/>
            <a:r>
              <a:rPr lang="fr-FR" dirty="0"/>
              <a:t>Le nombre de tours est inconnu</a:t>
            </a:r>
          </a:p>
          <a:p>
            <a:pPr lvl="2"/>
            <a:r>
              <a:rPr lang="fr-FR" dirty="0"/>
              <a:t>La condition est vérifiée au début de chaque tours</a:t>
            </a:r>
          </a:p>
          <a:p>
            <a:pPr lvl="2"/>
            <a:r>
              <a:rPr lang="fr-FR" dirty="0"/>
              <a:t>Exécution de contenu pas obligatoire</a:t>
            </a:r>
          </a:p>
          <a:p>
            <a:endParaRPr lang="fr-FR" dirty="0"/>
          </a:p>
        </p:txBody>
      </p:sp>
      <p:sp>
        <p:nvSpPr>
          <p:cNvPr id="4" name="Rectangle 3"/>
          <p:cNvSpPr/>
          <p:nvPr/>
        </p:nvSpPr>
        <p:spPr>
          <a:xfrm>
            <a:off x="2286000" y="3871745"/>
            <a:ext cx="4572000" cy="1200329"/>
          </a:xfrm>
          <a:prstGeom prst="rect">
            <a:avLst/>
          </a:prstGeom>
        </p:spPr>
        <p:txBody>
          <a:bodyPr>
            <a:spAutoFit/>
          </a:bodyPr>
          <a:lstStyle/>
          <a:p>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p>
          <a:p>
            <a:r>
              <a:rPr lang="fr-FR" b="0" dirty="0">
                <a:solidFill>
                  <a:srgbClr val="7EA2B4"/>
                </a:solidFill>
                <a:latin typeface="Consolas"/>
              </a:rPr>
              <a:t>{</a:t>
            </a:r>
          </a:p>
          <a:p>
            <a:r>
              <a:rPr lang="fr-FR" dirty="0">
                <a:solidFill>
                  <a:srgbClr val="7EA2B4"/>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Faire … tant que</a:t>
            </a:r>
          </a:p>
          <a:p>
            <a:pPr lvl="2"/>
            <a:r>
              <a:rPr lang="fr-FR" dirty="0"/>
              <a:t>Le nombre de tours est inconnu</a:t>
            </a:r>
          </a:p>
          <a:p>
            <a:pPr lvl="2"/>
            <a:r>
              <a:rPr lang="fr-FR" dirty="0"/>
              <a:t>La condition est vérifiée a la fin de chaque tours</a:t>
            </a:r>
          </a:p>
          <a:p>
            <a:pPr lvl="2"/>
            <a:r>
              <a:rPr lang="fr-FR" dirty="0"/>
              <a:t>Exécution de contenu obligatoire au moins un fois</a:t>
            </a:r>
          </a:p>
          <a:p>
            <a:endParaRPr lang="fr-FR" dirty="0"/>
          </a:p>
        </p:txBody>
      </p:sp>
      <p:sp>
        <p:nvSpPr>
          <p:cNvPr id="5" name="Espace réservé du contenu 4"/>
          <p:cNvSpPr>
            <a:spLocks noGrp="1"/>
          </p:cNvSpPr>
          <p:nvPr>
            <p:ph sz="quarter" idx="13"/>
          </p:nvPr>
        </p:nvSpPr>
        <p:spPr/>
        <p:txBody>
          <a:bodyPr>
            <a:noAutofit/>
          </a:bodyPr>
          <a:lstStyle/>
          <a:p>
            <a:pPr algn="ctr">
              <a:buNone/>
            </a:pPr>
            <a:r>
              <a:rPr lang="fr-FR" sz="2400" u="sng" dirty="0"/>
              <a:t>ATTENTION</a:t>
            </a:r>
          </a:p>
          <a:p>
            <a:pPr algn="ctr">
              <a:buNone/>
            </a:pPr>
            <a:r>
              <a:rPr lang="fr-FR" sz="2400" dirty="0"/>
              <a:t>un ; </a:t>
            </a:r>
            <a:r>
              <a:rPr lang="fr-FR" sz="2400" b="1" dirty="0"/>
              <a:t>(</a:t>
            </a:r>
            <a:r>
              <a:rPr lang="fr-FR" sz="2000" b="1" i="1" dirty="0"/>
              <a:t>point virgule </a:t>
            </a:r>
            <a:r>
              <a:rPr lang="fr-FR" sz="2400" b="1" i="1" dirty="0"/>
              <a:t>)</a:t>
            </a:r>
            <a:endParaRPr lang="fr-FR" sz="2400" dirty="0"/>
          </a:p>
          <a:p>
            <a:pPr>
              <a:buNone/>
            </a:pPr>
            <a:r>
              <a:rPr lang="fr-FR" sz="2400" dirty="0"/>
              <a:t>est nécessaire </a:t>
            </a:r>
          </a:p>
          <a:p>
            <a:pPr>
              <a:buNone/>
            </a:pPr>
            <a:r>
              <a:rPr lang="fr-FR" sz="2400" dirty="0"/>
              <a:t>après la fin de la</a:t>
            </a:r>
          </a:p>
          <a:p>
            <a:pPr>
              <a:buNone/>
            </a:pPr>
            <a:r>
              <a:rPr lang="fr-FR" sz="2400" dirty="0"/>
              <a:t> condition du  </a:t>
            </a:r>
            <a:r>
              <a:rPr lang="fr-FR" sz="2400" dirty="0" err="1"/>
              <a:t>while</a:t>
            </a:r>
            <a:endParaRPr lang="fr-FR" sz="2400" dirty="0"/>
          </a:p>
        </p:txBody>
      </p:sp>
      <p:sp>
        <p:nvSpPr>
          <p:cNvPr id="4" name="Rectangle 3"/>
          <p:cNvSpPr/>
          <p:nvPr/>
        </p:nvSpPr>
        <p:spPr>
          <a:xfrm>
            <a:off x="1143008" y="4572008"/>
            <a:ext cx="4572000" cy="923330"/>
          </a:xfrm>
          <a:prstGeom prst="rect">
            <a:avLst/>
          </a:prstGeom>
        </p:spPr>
        <p:txBody>
          <a:bodyPr>
            <a:spAutoFit/>
          </a:bodyPr>
          <a:lstStyle/>
          <a:p>
            <a:r>
              <a:rPr lang="fr-FR" b="0" dirty="0">
                <a:solidFill>
                  <a:srgbClr val="5D5DB1"/>
                </a:solidFill>
                <a:latin typeface="Consolas"/>
              </a:rPr>
              <a:t>do</a:t>
            </a:r>
            <a:r>
              <a:rPr lang="fr-FR" b="0" dirty="0">
                <a:solidFill>
                  <a:srgbClr val="7EA2B4"/>
                </a:solidFill>
                <a:latin typeface="Consolas"/>
              </a:rPr>
              <a:t>{</a:t>
            </a:r>
          </a:p>
          <a:p>
            <a:r>
              <a:rPr lang="fr-FR" b="0" dirty="0">
                <a:solidFill>
                  <a:srgbClr val="D22D72"/>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r>
              <a:rPr lang="fr-FR" b="1" dirty="0">
                <a:solidFill>
                  <a:srgbClr val="7EA2B4"/>
                </a:solidFill>
                <a:latin typeface="Consolas"/>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Pour</a:t>
            </a:r>
          </a:p>
          <a:p>
            <a:pPr lvl="2"/>
            <a:r>
              <a:rPr lang="fr-FR" dirty="0"/>
              <a:t>Le nombre de tours est connu</a:t>
            </a:r>
          </a:p>
          <a:p>
            <a:pPr lvl="2"/>
            <a:r>
              <a:rPr lang="fr-FR" dirty="0"/>
              <a:t>un l'</a:t>
            </a:r>
            <a:r>
              <a:rPr lang="fr-FR" dirty="0" err="1"/>
              <a:t>ittérateur</a:t>
            </a:r>
            <a:r>
              <a:rPr lang="fr-FR" dirty="0"/>
              <a:t> est instancié au départ </a:t>
            </a:r>
          </a:p>
          <a:p>
            <a:pPr lvl="2"/>
            <a:r>
              <a:rPr lang="fr-FR" dirty="0"/>
              <a:t>l'</a:t>
            </a:r>
            <a:r>
              <a:rPr lang="fr-FR" dirty="0" err="1"/>
              <a:t>ittérateur</a:t>
            </a:r>
            <a:r>
              <a:rPr lang="fr-FR" dirty="0"/>
              <a:t> est incrémenté a chaque tour</a:t>
            </a:r>
          </a:p>
          <a:p>
            <a:pPr lvl="2"/>
            <a:r>
              <a:rPr lang="fr-FR" dirty="0"/>
              <a:t>La condition est vérifiée a la fin de chaque tours</a:t>
            </a:r>
          </a:p>
          <a:p>
            <a:pPr lvl="2"/>
            <a:r>
              <a:rPr lang="fr-FR" dirty="0"/>
              <a:t>Exécution de contenu obligatoire</a:t>
            </a:r>
          </a:p>
          <a:p>
            <a:pPr>
              <a:buNone/>
            </a:pPr>
            <a:endParaRPr lang="fr-FR" dirty="0"/>
          </a:p>
        </p:txBody>
      </p:sp>
      <p:sp>
        <p:nvSpPr>
          <p:cNvPr id="4" name="Rectangle 3"/>
          <p:cNvSpPr/>
          <p:nvPr/>
        </p:nvSpPr>
        <p:spPr>
          <a:xfrm>
            <a:off x="2286000" y="4371811"/>
            <a:ext cx="4572000" cy="1200329"/>
          </a:xfrm>
          <a:prstGeom prst="rect">
            <a:avLst/>
          </a:prstGeom>
        </p:spPr>
        <p:txBody>
          <a:bodyPr>
            <a:spAutoFit/>
          </a:bodyPr>
          <a:lstStyle/>
          <a:p>
            <a:r>
              <a:rPr lang="fr-FR" b="0" dirty="0">
                <a:solidFill>
                  <a:srgbClr val="5D5DB1"/>
                </a:solidFill>
                <a:latin typeface="Consolas"/>
              </a:rPr>
              <a:t>for</a:t>
            </a:r>
            <a:r>
              <a:rPr lang="fr-FR" b="0" dirty="0">
                <a:solidFill>
                  <a:srgbClr val="7EA2B4"/>
                </a:solidFill>
                <a:latin typeface="Consolas"/>
              </a:rPr>
              <a:t>(</a:t>
            </a:r>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&lt;</a:t>
            </a:r>
            <a:r>
              <a:rPr lang="fr-FR" b="0" dirty="0">
                <a:solidFill>
                  <a:srgbClr val="935C25"/>
                </a:solidFill>
                <a:latin typeface="Consolas"/>
              </a:rPr>
              <a:t>10</a:t>
            </a:r>
            <a:r>
              <a:rPr lang="fr-FR" b="0" dirty="0">
                <a:solidFill>
                  <a:srgbClr val="7EA2B4"/>
                </a:solidFill>
                <a:latin typeface="Consolas"/>
              </a:rPr>
              <a:t>;</a:t>
            </a:r>
            <a:r>
              <a:rPr lang="fr-FR" b="0" dirty="0">
                <a:solidFill>
                  <a:srgbClr val="D22D72"/>
                </a:solidFill>
                <a:latin typeface="Consolas"/>
              </a:rPr>
              <a:t>i</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92500" lnSpcReduction="10000"/>
          </a:bodyPr>
          <a:lstStyle/>
          <a:p>
            <a:pPr>
              <a:defRPr/>
            </a:pPr>
            <a:r>
              <a:rPr lang="fr-FR" dirty="0">
                <a:ea typeface="MS Mincho" pitchFamily="49" charset="-128"/>
              </a:rPr>
              <a:t>Initialisation groupée : </a:t>
            </a:r>
          </a:p>
          <a:p>
            <a:pPr algn="ctr">
              <a:buNone/>
              <a:defRPr/>
            </a:pPr>
            <a:r>
              <a:rPr lang="fr-FR" dirty="0">
                <a:ea typeface="MS Mincho" pitchFamily="49" charset="-128"/>
              </a:rPr>
              <a:t>var </a:t>
            </a:r>
            <a:r>
              <a:rPr lang="fr-FR" dirty="0" err="1">
                <a:ea typeface="MS Mincho" pitchFamily="49" charset="-128"/>
              </a:rPr>
              <a:t>prenoms</a:t>
            </a:r>
            <a:r>
              <a:rPr lang="fr-FR" dirty="0">
                <a:ea typeface="MS Mincho" pitchFamily="49" charset="-128"/>
              </a:rPr>
              <a:t> = [‘Alex’, ‘Pascal’, ‘Laurent’]; </a:t>
            </a:r>
          </a:p>
          <a:p>
            <a:pPr>
              <a:defRPr/>
            </a:pPr>
            <a:r>
              <a:rPr lang="fr-FR" dirty="0">
                <a:ea typeface="MS Mincho" pitchFamily="49" charset="-128"/>
              </a:rPr>
              <a:t>Lire ou modifier par l’index : </a:t>
            </a:r>
          </a:p>
          <a:p>
            <a:pPr algn="ctr">
              <a:buNone/>
              <a:defRPr/>
            </a:pPr>
            <a:r>
              <a:rPr lang="fr-FR" dirty="0" err="1">
                <a:ea typeface="MS Mincho" pitchFamily="49" charset="-128"/>
              </a:rPr>
              <a:t>prenoms</a:t>
            </a:r>
            <a:r>
              <a:rPr lang="fr-FR" dirty="0">
                <a:ea typeface="MS Mincho" pitchFamily="49" charset="-128"/>
              </a:rPr>
              <a:t>[0] = ‘Nikola’; </a:t>
            </a:r>
          </a:p>
          <a:p>
            <a:pPr>
              <a:defRPr/>
            </a:pPr>
            <a:r>
              <a:rPr lang="fr-FR" dirty="0">
                <a:ea typeface="MS Mincho" pitchFamily="49" charset="-128"/>
              </a:rPr>
              <a:t>Taille d'</a:t>
            </a:r>
            <a:r>
              <a:rPr lang="fr-FR" dirty="0" err="1">
                <a:ea typeface="MS Mincho" pitchFamily="49" charset="-128"/>
              </a:rPr>
              <a:t>array</a:t>
            </a:r>
            <a:r>
              <a:rPr lang="fr-FR" dirty="0">
                <a:ea typeface="MS Mincho" pitchFamily="49" charset="-128"/>
              </a:rPr>
              <a:t> </a:t>
            </a:r>
          </a:p>
          <a:p>
            <a:pPr algn="ctr">
              <a:buNone/>
              <a:defRPr/>
            </a:pPr>
            <a:r>
              <a:rPr lang="fr-FR" dirty="0" err="1">
                <a:ea typeface="MS Mincho" pitchFamily="49" charset="-128"/>
              </a:rPr>
              <a:t>prenom.length</a:t>
            </a:r>
            <a:endParaRPr lang="fr-FR" dirty="0">
              <a:ea typeface="MS Mincho" pitchFamily="49" charset="-128"/>
            </a:endParaRPr>
          </a:p>
          <a:p>
            <a:pPr>
              <a:defRPr/>
            </a:pPr>
            <a:r>
              <a:rPr lang="fr-FR" dirty="0">
                <a:ea typeface="MS Mincho" pitchFamily="49" charset="-128"/>
              </a:rPr>
              <a:t>Sélectionner :</a:t>
            </a:r>
          </a:p>
          <a:p>
            <a:pPr algn="ctr">
              <a:buNone/>
              <a:defRPr/>
            </a:pPr>
            <a:r>
              <a:rPr lang="fr-FR" dirty="0">
                <a:ea typeface="MS Mincho" pitchFamily="49" charset="-128"/>
              </a:rPr>
              <a:t>slice( </a:t>
            </a:r>
            <a:r>
              <a:rPr lang="fr-FR" dirty="0" err="1">
                <a:ea typeface="MS Mincho" pitchFamily="49" charset="-128"/>
              </a:rPr>
              <a:t>idxDbt</a:t>
            </a:r>
            <a:r>
              <a:rPr lang="fr-FR" dirty="0">
                <a:ea typeface="MS Mincho" pitchFamily="49" charset="-128"/>
              </a:rPr>
              <a:t>[, </a:t>
            </a:r>
            <a:r>
              <a:rPr lang="fr-FR" dirty="0" err="1">
                <a:ea typeface="MS Mincho" pitchFamily="49" charset="-128"/>
              </a:rPr>
              <a:t>idxFin</a:t>
            </a:r>
            <a:r>
              <a:rPr lang="fr-FR" dirty="0">
                <a:ea typeface="MS Mincho" pitchFamily="49" charset="-128"/>
              </a:rPr>
              <a:t>])</a:t>
            </a:r>
          </a:p>
          <a:p>
            <a:pPr>
              <a:defRPr/>
            </a:pPr>
            <a:r>
              <a:rPr lang="fr-FR" dirty="0">
                <a:ea typeface="MS Mincho" pitchFamily="49" charset="-128"/>
              </a:rPr>
              <a:t>Parcours avec for in </a:t>
            </a:r>
          </a:p>
          <a:p>
            <a:pPr algn="ctr">
              <a:buNone/>
              <a:defRPr/>
            </a:pPr>
            <a:r>
              <a:rPr lang="fr-FR" dirty="0">
                <a:ea typeface="MS Mincho" pitchFamily="49" charset="-128"/>
              </a:rPr>
              <a:t>for( i in </a:t>
            </a:r>
            <a:r>
              <a:rPr lang="fr-FR" dirty="0" err="1">
                <a:ea typeface="MS Mincho" pitchFamily="49" charset="-128"/>
              </a:rPr>
              <a:t>prenoms</a:t>
            </a:r>
            <a:r>
              <a:rPr lang="fr-FR" dirty="0">
                <a:ea typeface="MS Mincho" pitchFamily="49" charset="-128"/>
              </a:rPr>
              <a:t>){…code…}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a:bodyPr>
          <a:lstStyle/>
          <a:p>
            <a:pPr>
              <a:defRPr/>
            </a:pPr>
            <a:r>
              <a:rPr lang="fr-FR" dirty="0">
                <a:ea typeface="MS Mincho" pitchFamily="49" charset="-128"/>
              </a:rPr>
              <a:t>Listage </a:t>
            </a:r>
          </a:p>
          <a:p>
            <a:pPr algn="ctr">
              <a:buNone/>
              <a:defRPr/>
            </a:pPr>
            <a:r>
              <a:rPr lang="fr-FR" dirty="0" err="1">
                <a:ea typeface="MS Mincho" pitchFamily="49" charset="-128"/>
              </a:rPr>
              <a:t>prenoms.join</a:t>
            </a:r>
            <a:r>
              <a:rPr lang="fr-FR" dirty="0">
                <a:ea typeface="MS Mincho" pitchFamily="49" charset="-128"/>
              </a:rPr>
              <a:t>(‘;’); </a:t>
            </a:r>
          </a:p>
          <a:p>
            <a:pPr lvl="1">
              <a:defRPr/>
            </a:pPr>
            <a:r>
              <a:rPr lang="fr-FR" dirty="0">
                <a:ea typeface="MS Mincho" pitchFamily="49" charset="-128"/>
              </a:rPr>
              <a:t> (</a:t>
            </a:r>
            <a:r>
              <a:rPr lang="fr-FR" dirty="0" err="1">
                <a:ea typeface="MS Mincho" pitchFamily="49" charset="-128"/>
              </a:rPr>
              <a:t>join</a:t>
            </a:r>
            <a:r>
              <a:rPr lang="fr-FR" dirty="0">
                <a:ea typeface="MS Mincho" pitchFamily="49" charset="-128"/>
              </a:rPr>
              <a:t>() sep = « , ») et </a:t>
            </a:r>
            <a:r>
              <a:rPr lang="fr-FR" dirty="0" err="1">
                <a:ea typeface="MS Mincho" pitchFamily="49" charset="-128"/>
              </a:rPr>
              <a:t>toString</a:t>
            </a:r>
            <a:r>
              <a:rPr lang="fr-FR" dirty="0">
                <a:ea typeface="MS Mincho" pitchFamily="49" charset="-128"/>
              </a:rPr>
              <a:t>() (idem </a:t>
            </a:r>
            <a:r>
              <a:rPr lang="fr-FR" dirty="0" err="1">
                <a:ea typeface="MS Mincho" pitchFamily="49" charset="-128"/>
              </a:rPr>
              <a:t>join</a:t>
            </a:r>
            <a:r>
              <a:rPr lang="fr-FR" dirty="0">
                <a:ea typeface="MS Mincho" pitchFamily="49" charset="-128"/>
              </a:rPr>
              <a:t>() )</a:t>
            </a:r>
          </a:p>
          <a:p>
            <a:pPr>
              <a:defRPr/>
            </a:pPr>
            <a:r>
              <a:rPr lang="fr-FR" dirty="0">
                <a:ea typeface="MS Mincho" pitchFamily="49" charset="-128"/>
              </a:rPr>
              <a:t>Tri </a:t>
            </a:r>
          </a:p>
          <a:p>
            <a:pPr algn="ctr">
              <a:buNone/>
              <a:defRPr/>
            </a:pPr>
            <a:r>
              <a:rPr lang="fr-FR" dirty="0" err="1">
                <a:ea typeface="MS Mincho" pitchFamily="49" charset="-128"/>
              </a:rPr>
              <a:t>prenoms.sort</a:t>
            </a:r>
            <a:r>
              <a:rPr lang="fr-FR" dirty="0">
                <a:ea typeface="MS Mincho" pitchFamily="49" charset="-128"/>
              </a:rPr>
              <a:t>();  </a:t>
            </a:r>
            <a:r>
              <a:rPr lang="fr-FR" i="1" dirty="0">
                <a:ea typeface="MS Mincho" pitchFamily="49" charset="-128"/>
              </a:rPr>
              <a:t>ou </a:t>
            </a:r>
          </a:p>
          <a:p>
            <a:pPr algn="ctr">
              <a:buNone/>
              <a:defRPr/>
            </a:pPr>
            <a:r>
              <a:rPr lang="fr-FR" dirty="0">
                <a:ea typeface="MS Mincho" pitchFamily="49" charset="-128"/>
              </a:rPr>
              <a:t> </a:t>
            </a:r>
            <a:r>
              <a:rPr lang="fr-FR" dirty="0" err="1">
                <a:ea typeface="MS Mincho" pitchFamily="49" charset="-128"/>
              </a:rPr>
              <a:t>numbers.sort</a:t>
            </a:r>
            <a:r>
              <a:rPr lang="fr-FR" dirty="0">
                <a:ea typeface="MS Mincho" pitchFamily="49" charset="-128"/>
              </a:rPr>
              <a:t>( </a:t>
            </a:r>
            <a:r>
              <a:rPr lang="fr-FR" dirty="0" err="1">
                <a:ea typeface="MS Mincho" pitchFamily="49" charset="-128"/>
              </a:rPr>
              <a:t>function</a:t>
            </a:r>
            <a:r>
              <a:rPr lang="fr-FR" dirty="0">
                <a:ea typeface="MS Mincho" pitchFamily="49" charset="-128"/>
              </a:rPr>
              <a:t>(</a:t>
            </a:r>
            <a:r>
              <a:rPr lang="fr-FR" dirty="0" err="1">
                <a:ea typeface="MS Mincho" pitchFamily="49" charset="-128"/>
              </a:rPr>
              <a:t>a,b</a:t>
            </a:r>
            <a:r>
              <a:rPr lang="fr-FR" dirty="0">
                <a:ea typeface="MS Mincho" pitchFamily="49" charset="-128"/>
              </a:rPr>
              <a:t>){return a - b})</a:t>
            </a:r>
          </a:p>
          <a:p>
            <a:pPr>
              <a:defRPr/>
            </a:pPr>
            <a:r>
              <a:rPr lang="fr-FR" dirty="0">
                <a:ea typeface="MS Mincho" pitchFamily="49" charset="-128"/>
              </a:rPr>
              <a:t>Concaténation de tableaux </a:t>
            </a:r>
          </a:p>
          <a:p>
            <a:pPr algn="ctr">
              <a:buNone/>
              <a:defRPr/>
            </a:pPr>
            <a:r>
              <a:rPr lang="fr-FR" dirty="0" err="1">
                <a:ea typeface="MS Mincho" pitchFamily="49" charset="-128"/>
              </a:rPr>
              <a:t>prenoms.concat</a:t>
            </a:r>
            <a:r>
              <a:rPr lang="fr-FR" dirty="0">
                <a:ea typeface="MS Mincho" pitchFamily="49" charset="-128"/>
              </a:rPr>
              <a:t>( prenoms2);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70000" lnSpcReduction="20000"/>
          </a:bodyPr>
          <a:lstStyle/>
          <a:p>
            <a:pPr>
              <a:defRPr/>
            </a:pPr>
            <a:r>
              <a:rPr lang="fr-FR" dirty="0">
                <a:ea typeface="MS Mincho" pitchFamily="49" charset="-128"/>
              </a:rPr>
              <a:t>Supprimer des éléments : </a:t>
            </a:r>
          </a:p>
          <a:p>
            <a:pPr lvl="1">
              <a:defRPr/>
            </a:pPr>
            <a:r>
              <a:rPr lang="fr-FR" dirty="0">
                <a:ea typeface="MS Mincho" pitchFamily="49" charset="-128"/>
              </a:rPr>
              <a:t>pop() </a:t>
            </a:r>
          </a:p>
          <a:p>
            <a:pPr lvl="2">
              <a:defRPr/>
            </a:pPr>
            <a:r>
              <a:rPr lang="fr-FR" dirty="0">
                <a:ea typeface="MS Mincho" pitchFamily="49" charset="-128"/>
              </a:rPr>
              <a:t>le dernier et le renvoie,</a:t>
            </a:r>
          </a:p>
          <a:p>
            <a:pPr lvl="1">
              <a:defRPr/>
            </a:pPr>
            <a:r>
              <a:rPr lang="fr-FR" dirty="0">
                <a:ea typeface="MS Mincho" pitchFamily="49" charset="-128"/>
              </a:rPr>
              <a:t>shift() </a:t>
            </a:r>
          </a:p>
          <a:p>
            <a:pPr lvl="2">
              <a:defRPr/>
            </a:pPr>
            <a:r>
              <a:rPr lang="fr-FR" dirty="0">
                <a:ea typeface="MS Mincho" pitchFamily="49" charset="-128"/>
              </a:rPr>
              <a:t>le premier</a:t>
            </a:r>
          </a:p>
          <a:p>
            <a:pPr>
              <a:defRPr/>
            </a:pPr>
            <a:endParaRPr lang="fr-FR" dirty="0">
              <a:ea typeface="MS Mincho" pitchFamily="49" charset="-128"/>
            </a:endParaRPr>
          </a:p>
          <a:p>
            <a:pPr>
              <a:defRPr/>
            </a:pPr>
            <a:r>
              <a:rPr lang="fr-FR" dirty="0">
                <a:ea typeface="MS Mincho" pitchFamily="49" charset="-128"/>
              </a:rPr>
              <a:t>Ajouter des éléments :</a:t>
            </a:r>
          </a:p>
          <a:p>
            <a:pPr lvl="1">
              <a:defRPr/>
            </a:pPr>
            <a:r>
              <a:rPr lang="fr-FR" dirty="0">
                <a:ea typeface="MS Mincho" pitchFamily="49" charset="-128"/>
              </a:rPr>
              <a:t>push(</a:t>
            </a:r>
            <a:r>
              <a:rPr lang="fr-FR" dirty="0" err="1">
                <a:ea typeface="MS Mincho" pitchFamily="49" charset="-128"/>
              </a:rPr>
              <a:t>a,b</a:t>
            </a:r>
            <a:r>
              <a:rPr lang="fr-FR" dirty="0">
                <a:ea typeface="MS Mincho" pitchFamily="49" charset="-128"/>
              </a:rPr>
              <a:t>,…)</a:t>
            </a:r>
          </a:p>
          <a:p>
            <a:pPr lvl="2">
              <a:defRPr/>
            </a:pPr>
            <a:r>
              <a:rPr lang="fr-FR" dirty="0">
                <a:ea typeface="MS Mincho" pitchFamily="49" charset="-128"/>
              </a:rPr>
              <a:t> à la fin </a:t>
            </a:r>
          </a:p>
          <a:p>
            <a:pPr lvl="1">
              <a:defRPr/>
            </a:pPr>
            <a:r>
              <a:rPr lang="fr-FR" dirty="0" err="1">
                <a:ea typeface="MS Mincho" pitchFamily="49" charset="-128"/>
              </a:rPr>
              <a:t>unshift</a:t>
            </a:r>
            <a:r>
              <a:rPr lang="fr-FR" dirty="0">
                <a:ea typeface="MS Mincho" pitchFamily="49" charset="-128"/>
              </a:rPr>
              <a:t>(</a:t>
            </a:r>
            <a:r>
              <a:rPr lang="fr-FR" dirty="0" err="1">
                <a:ea typeface="MS Mincho" pitchFamily="49" charset="-128"/>
              </a:rPr>
              <a:t>a,b</a:t>
            </a:r>
            <a:r>
              <a:rPr lang="fr-FR" dirty="0">
                <a:ea typeface="MS Mincho" pitchFamily="49" charset="-128"/>
              </a:rPr>
              <a:t>,…)  </a:t>
            </a:r>
          </a:p>
          <a:p>
            <a:pPr lvl="2">
              <a:defRPr/>
            </a:pPr>
            <a:r>
              <a:rPr lang="fr-FR" dirty="0">
                <a:ea typeface="MS Mincho" pitchFamily="49" charset="-128"/>
              </a:rPr>
              <a:t>au début </a:t>
            </a:r>
          </a:p>
          <a:p>
            <a:pPr lvl="1">
              <a:defRPr/>
            </a:pPr>
            <a:r>
              <a:rPr lang="fr-FR" dirty="0" err="1">
                <a:ea typeface="MS Mincho" pitchFamily="49" charset="-128"/>
              </a:rPr>
              <a:t>splice</a:t>
            </a:r>
            <a:r>
              <a:rPr lang="fr-FR" dirty="0">
                <a:ea typeface="MS Mincho" pitchFamily="49" charset="-128"/>
              </a:rPr>
              <a:t>( </a:t>
            </a:r>
            <a:r>
              <a:rPr lang="fr-FR" dirty="0" err="1">
                <a:ea typeface="MS Mincho" pitchFamily="49" charset="-128"/>
              </a:rPr>
              <a:t>idx</a:t>
            </a:r>
            <a:r>
              <a:rPr lang="fr-FR" dirty="0">
                <a:ea typeface="MS Mincho" pitchFamily="49" charset="-128"/>
              </a:rPr>
              <a:t>, </a:t>
            </a:r>
            <a:r>
              <a:rPr lang="fr-FR" dirty="0" err="1">
                <a:ea typeface="MS Mincho" pitchFamily="49" charset="-128"/>
              </a:rPr>
              <a:t>nbr</a:t>
            </a:r>
            <a:r>
              <a:rPr lang="fr-FR" dirty="0">
                <a:ea typeface="MS Mincho" pitchFamily="49" charset="-128"/>
              </a:rPr>
              <a:t>, emt1, emt2…) </a:t>
            </a:r>
          </a:p>
          <a:p>
            <a:pPr lvl="2">
              <a:defRPr/>
            </a:pPr>
            <a:r>
              <a:rPr lang="fr-FR" dirty="0">
                <a:ea typeface="MS Mincho" pitchFamily="49" charset="-128"/>
              </a:rPr>
              <a:t>à partir de l’index</a:t>
            </a:r>
          </a:p>
          <a:p>
            <a:pPr>
              <a:defRPr/>
            </a:pPr>
            <a:endParaRPr lang="fr-FR" dirty="0">
              <a:ea typeface="MS Mincho" pitchFamily="49" charset="-128"/>
            </a:endParaRPr>
          </a:p>
          <a:p>
            <a:pPr>
              <a:defRPr/>
            </a:pPr>
            <a:r>
              <a:rPr lang="fr-FR" dirty="0">
                <a:ea typeface="MS Mincho" pitchFamily="49" charset="-128"/>
              </a:rPr>
              <a:t>Inverser l’ordre : reverse()</a:t>
            </a:r>
          </a:p>
          <a:p>
            <a:pPr>
              <a:buNone/>
              <a:defRPr/>
            </a:pPr>
            <a:r>
              <a:rPr lang="fr-FR" dirty="0">
                <a:ea typeface="MS Mincho" pitchFamily="49" charset="-128"/>
              </a:rPr>
              <a:t> </a:t>
            </a:r>
          </a:p>
          <a:p>
            <a:pPr>
              <a:buNone/>
              <a:defRPr/>
            </a:pPr>
            <a:r>
              <a:rPr lang="fr-FR" dirty="0">
                <a:ea typeface="MS Mincho" pitchFamily="49" charset="-128"/>
              </a:rPr>
              <a:t>Afficher le code : </a:t>
            </a:r>
            <a:r>
              <a:rPr lang="fr-FR" dirty="0" err="1">
                <a:ea typeface="MS Mincho" pitchFamily="49" charset="-128"/>
              </a:rPr>
              <a:t>toSource</a:t>
            </a:r>
            <a:r>
              <a:rPr lang="fr-FR" dirty="0">
                <a:ea typeface="MS Mincho" pitchFamily="49" charset="-128"/>
              </a:rPr>
              <a:t>() presque en notation JSON (pas sous MSIE6-)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if/</a:t>
            </a:r>
            <a:r>
              <a:rPr lang="fr-FR" dirty="0" err="1"/>
              <a:t>else</a:t>
            </a:r>
            <a:r>
              <a:rPr lang="fr-FR" dirty="0"/>
              <a:t> if / </a:t>
            </a:r>
            <a:r>
              <a:rPr lang="fr-FR" dirty="0" err="1"/>
              <a:t>else</a:t>
            </a:r>
            <a:endParaRPr lang="fr-FR" dirty="0"/>
          </a:p>
        </p:txBody>
      </p:sp>
      <p:sp>
        <p:nvSpPr>
          <p:cNvPr id="3" name="Espace réservé du contenu 2"/>
          <p:cNvSpPr>
            <a:spLocks noGrp="1"/>
          </p:cNvSpPr>
          <p:nvPr>
            <p:ph idx="1"/>
          </p:nvPr>
        </p:nvSpPr>
        <p:spPr/>
        <p:txBody>
          <a:bodyPr/>
          <a:lstStyle/>
          <a:p>
            <a:r>
              <a:rPr lang="fr-FR" dirty="0"/>
              <a:t>si condition</a:t>
            </a:r>
          </a:p>
          <a:p>
            <a:pPr algn="ctr">
              <a:buNone/>
            </a:pPr>
            <a:r>
              <a:rPr lang="fr-FR" b="1" dirty="0"/>
              <a:t>if</a:t>
            </a:r>
            <a:r>
              <a:rPr lang="fr-FR" dirty="0"/>
              <a:t> (condition){instruction;}</a:t>
            </a:r>
          </a:p>
          <a:p>
            <a:r>
              <a:rPr lang="fr-FR" dirty="0"/>
              <a:t>sinon si condition </a:t>
            </a:r>
          </a:p>
          <a:p>
            <a:pPr algn="ctr">
              <a:buNone/>
            </a:pPr>
            <a:r>
              <a:rPr lang="fr-FR" b="1" dirty="0" err="1"/>
              <a:t>else</a:t>
            </a:r>
            <a:r>
              <a:rPr lang="fr-FR" dirty="0"/>
              <a:t> </a:t>
            </a:r>
            <a:r>
              <a:rPr lang="fr-FR" b="1" dirty="0"/>
              <a:t>if </a:t>
            </a:r>
            <a:r>
              <a:rPr lang="fr-FR" dirty="0"/>
              <a:t>(condition){instruction;}</a:t>
            </a:r>
          </a:p>
          <a:p>
            <a:r>
              <a:rPr lang="fr-FR" dirty="0"/>
              <a:t>sinon</a:t>
            </a:r>
          </a:p>
          <a:p>
            <a:pPr algn="ctr">
              <a:buNone/>
            </a:pPr>
            <a:r>
              <a:rPr lang="fr-FR" b="1" dirty="0" err="1"/>
              <a:t>else</a:t>
            </a:r>
            <a:r>
              <a:rPr lang="fr-FR" dirty="0"/>
              <a:t> {instruction;}</a:t>
            </a:r>
          </a:p>
          <a:p>
            <a:r>
              <a:rPr lang="fr-FR" dirty="0"/>
              <a:t>ternaire</a:t>
            </a:r>
          </a:p>
          <a:p>
            <a:pPr algn="ctr">
              <a:buNone/>
            </a:pPr>
            <a:r>
              <a:rPr lang="fr-FR" dirty="0"/>
              <a:t>(condition)? </a:t>
            </a:r>
            <a:r>
              <a:rPr lang="fr-FR" dirty="0" err="1"/>
              <a:t>SiVrai</a:t>
            </a:r>
            <a:r>
              <a:rPr lang="fr-FR" dirty="0"/>
              <a:t>: </a:t>
            </a:r>
            <a:r>
              <a:rPr lang="fr-FR" dirty="0" err="1"/>
              <a:t>SiFaux</a:t>
            </a:r>
            <a:r>
              <a:rPr lang="fr-FR"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d’Orsys</a:t>
            </a:r>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a:t>
            </a:r>
            <a:r>
              <a:rPr lang="fr-FR" dirty="0" err="1"/>
              <a:t>switch</a:t>
            </a:r>
            <a:r>
              <a:rPr lang="fr-FR" dirty="0"/>
              <a:t>/ case / default</a:t>
            </a:r>
          </a:p>
        </p:txBody>
      </p:sp>
      <p:sp>
        <p:nvSpPr>
          <p:cNvPr id="3" name="Espace réservé du contenu 2"/>
          <p:cNvSpPr>
            <a:spLocks noGrp="1"/>
          </p:cNvSpPr>
          <p:nvPr>
            <p:ph idx="1"/>
          </p:nvPr>
        </p:nvSpPr>
        <p:spPr/>
        <p:txBody>
          <a:bodyPr/>
          <a:lstStyle/>
          <a:p>
            <a:r>
              <a:rPr lang="fr-FR" dirty="0"/>
              <a:t>selon cas </a:t>
            </a:r>
          </a:p>
          <a:p>
            <a:pPr>
              <a:buNone/>
            </a:pPr>
            <a:r>
              <a:rPr lang="fr-FR" dirty="0"/>
              <a:t>		</a:t>
            </a:r>
            <a:r>
              <a:rPr lang="fr-FR" b="1" dirty="0" err="1"/>
              <a:t>switch</a:t>
            </a:r>
            <a:r>
              <a:rPr lang="fr-FR" dirty="0"/>
              <a:t> (variable)</a:t>
            </a:r>
          </a:p>
          <a:p>
            <a:pPr>
              <a:buNone/>
            </a:pPr>
            <a:r>
              <a:rPr lang="fr-FR" dirty="0"/>
              <a:t>		{</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default</a:t>
            </a:r>
            <a:r>
              <a:rPr lang="fr-FR" dirty="0"/>
              <a:t>: instruction; </a:t>
            </a:r>
            <a:r>
              <a:rPr lang="fr-FR" b="1" dirty="0"/>
              <a:t>break</a:t>
            </a:r>
            <a:r>
              <a:rPr lang="fr-FR" dirty="0"/>
              <a:t>;</a:t>
            </a:r>
          </a:p>
          <a:p>
            <a:pPr>
              <a:buNone/>
            </a:pPr>
            <a:r>
              <a:rPr lang="fr-FR" dirty="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Simplification avec </a:t>
            </a:r>
            <a:r>
              <a:rPr lang="fr-FR" dirty="0" err="1"/>
              <a:t>with</a:t>
            </a:r>
            <a:r>
              <a:rPr lang="fr-FR" dirty="0"/>
              <a:t> quand on veut faire plusieurs opérations sur un objet, on peut utiliser </a:t>
            </a:r>
            <a:r>
              <a:rPr lang="fr-FR" dirty="0" err="1"/>
              <a:t>with</a:t>
            </a:r>
            <a:endParaRPr lang="fr-FR" dirty="0"/>
          </a:p>
          <a:p>
            <a:pPr lvl="1">
              <a:buNone/>
            </a:pPr>
            <a:endParaRPr lang="fr-FR" b="1" dirty="0"/>
          </a:p>
          <a:p>
            <a:pPr lvl="1">
              <a:buNone/>
            </a:pPr>
            <a:r>
              <a:rPr lang="fr-FR" b="1" dirty="0" err="1"/>
              <a:t>with</a:t>
            </a:r>
            <a:r>
              <a:rPr lang="fr-FR" b="1" dirty="0"/>
              <a:t> </a:t>
            </a:r>
            <a:r>
              <a:rPr lang="fr-FR" dirty="0"/>
              <a:t>( </a:t>
            </a:r>
            <a:r>
              <a:rPr lang="fr-FR" dirty="0" err="1"/>
              <a:t>objTxt.style</a:t>
            </a:r>
            <a:r>
              <a:rPr lang="fr-FR" dirty="0"/>
              <a:t>) {</a:t>
            </a:r>
          </a:p>
          <a:p>
            <a:pPr lvl="1">
              <a:buNone/>
            </a:pPr>
            <a:r>
              <a:rPr lang="fr-FR" dirty="0"/>
              <a:t>	border = ‘1px </a:t>
            </a:r>
            <a:r>
              <a:rPr lang="fr-FR" dirty="0" err="1"/>
              <a:t>solid</a:t>
            </a:r>
            <a:r>
              <a:rPr lang="fr-FR" dirty="0"/>
              <a:t> black’;	</a:t>
            </a:r>
          </a:p>
          <a:p>
            <a:pPr lvl="1">
              <a:buNone/>
            </a:pPr>
            <a:r>
              <a:rPr lang="fr-FR" dirty="0"/>
              <a:t>	</a:t>
            </a:r>
            <a:r>
              <a:rPr lang="fr-FR" dirty="0" err="1"/>
              <a:t>fontSize</a:t>
            </a:r>
            <a:r>
              <a:rPr lang="fr-FR" dirty="0"/>
              <a:t> = ‘12px’;				 </a:t>
            </a:r>
          </a:p>
          <a:p>
            <a:pPr lvl="1">
              <a:buNone/>
            </a:pPr>
            <a:r>
              <a:rPr lang="fr-FR" dirty="0"/>
              <a:t>	</a:t>
            </a:r>
            <a:r>
              <a:rPr lang="fr-FR" dirty="0" err="1"/>
              <a:t>fontWeight</a:t>
            </a:r>
            <a:r>
              <a:rPr lang="fr-FR" dirty="0"/>
              <a:t> = ‘bold’;</a:t>
            </a:r>
          </a:p>
          <a:p>
            <a:pPr lvl="1">
              <a:buNone/>
            </a:pPr>
            <a:r>
              <a:rPr lang="fr-FR" dirty="0"/>
              <a:t> }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Déclaration de fonction </a:t>
            </a:r>
          </a:p>
          <a:p>
            <a:pPr lvl="2"/>
            <a:r>
              <a:rPr lang="fr-FR" dirty="0"/>
              <a:t>Valeur de retour facultatif</a:t>
            </a:r>
          </a:p>
          <a:p>
            <a:pPr lvl="2"/>
            <a:r>
              <a:rPr lang="fr-FR" dirty="0"/>
              <a:t>arguments d'entrée facultatif</a:t>
            </a:r>
          </a:p>
          <a:p>
            <a:endParaRPr lang="fr-FR" dirty="0"/>
          </a:p>
          <a:p>
            <a:endParaRPr lang="fr-FR" dirty="0"/>
          </a:p>
          <a:p>
            <a:endParaRPr lang="fr-FR" dirty="0"/>
          </a:p>
          <a:p>
            <a:pPr lvl="4"/>
            <a:endParaRPr lang="fr-FR" dirty="0"/>
          </a:p>
          <a:p>
            <a:r>
              <a:rPr lang="fr-FR" dirty="0"/>
              <a:t>Appelle de fonction</a:t>
            </a:r>
          </a:p>
          <a:p>
            <a:pPr lvl="2"/>
            <a:r>
              <a:rPr lang="fr-FR" dirty="0"/>
              <a:t>Affectation du retour et variable d'entrée facultatif</a:t>
            </a:r>
          </a:p>
          <a:p>
            <a:endParaRPr lang="fr-FR" dirty="0"/>
          </a:p>
          <a:p>
            <a:endParaRPr lang="fr-FR" dirty="0"/>
          </a:p>
        </p:txBody>
      </p:sp>
      <p:sp>
        <p:nvSpPr>
          <p:cNvPr id="4" name="Rectangle 3"/>
          <p:cNvSpPr/>
          <p:nvPr/>
        </p:nvSpPr>
        <p:spPr>
          <a:xfrm>
            <a:off x="1428728" y="2643182"/>
            <a:ext cx="6215106" cy="2308324"/>
          </a:xfrm>
          <a:prstGeom prst="rect">
            <a:avLst/>
          </a:prstGeom>
        </p:spPr>
        <p:txBody>
          <a:bodyPr wrap="square">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a:t>
            </a:r>
          </a:p>
          <a:p>
            <a:r>
              <a:rPr lang="fr-FR" b="0" dirty="0">
                <a:solidFill>
                  <a:srgbClr val="5D5DB1"/>
                </a:solidFill>
                <a:latin typeface="Consolas"/>
              </a:rPr>
              <a:t>	</a:t>
            </a:r>
            <a:r>
              <a:rPr lang="fr-FR" b="1"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r>
              <a:rPr lang="fr-FR" b="0" dirty="0">
                <a:solidFill>
                  <a:srgbClr val="D22D72"/>
                </a:solidFill>
                <a:latin typeface="Consolas"/>
              </a:rPr>
              <a:t> argument1</a:t>
            </a:r>
            <a:r>
              <a:rPr lang="fr-FR" b="0" dirty="0">
                <a:solidFill>
                  <a:srgbClr val="7EA2B4"/>
                </a:solidFill>
                <a:latin typeface="Consolas"/>
              </a:rPr>
              <a:t> +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257FAD"/>
                </a:solidFill>
                <a:latin typeface="Consolas"/>
              </a:rPr>
              <a:t>	</a:t>
            </a:r>
            <a:r>
              <a:rPr lang="fr-FR" b="1" dirty="0">
                <a:solidFill>
                  <a:srgbClr val="5D5DB1"/>
                </a:solidFill>
                <a:latin typeface="Consolas"/>
              </a:rPr>
              <a:t>return</a:t>
            </a:r>
            <a:r>
              <a:rPr lang="fr-FR" b="1"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7EA2B4"/>
                </a:solidFill>
                <a:latin typeface="Consolas"/>
              </a:rPr>
              <a:t>}</a:t>
            </a:r>
          </a:p>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nomFonction2= </a:t>
            </a:r>
            <a:r>
              <a:rPr lang="fr-FR" b="0" dirty="0" err="1">
                <a:solidFill>
                  <a:srgbClr val="257FAD"/>
                </a:solidFill>
                <a:latin typeface="Consolas"/>
              </a:rPr>
              <a:t>nomFonction</a:t>
            </a:r>
            <a:r>
              <a:rPr lang="fr-FR" dirty="0">
                <a:solidFill>
                  <a:srgbClr val="7EA2B4"/>
                </a:solidFill>
                <a:latin typeface="Consolas"/>
              </a:rPr>
              <a:t>;</a:t>
            </a:r>
            <a:endParaRPr lang="fr-FR" b="0" dirty="0">
              <a:solidFill>
                <a:srgbClr val="7EA2B4"/>
              </a:solidFill>
              <a:latin typeface="Consolas"/>
            </a:endParaRPr>
          </a:p>
          <a:p>
            <a:endParaRPr lang="fr-FR" b="0" dirty="0">
              <a:solidFill>
                <a:srgbClr val="7EA2B4"/>
              </a:solidFill>
              <a:latin typeface="Consolas"/>
            </a:endParaRPr>
          </a:p>
        </p:txBody>
      </p:sp>
      <p:sp>
        <p:nvSpPr>
          <p:cNvPr id="5" name="Rectangle 4"/>
          <p:cNvSpPr/>
          <p:nvPr/>
        </p:nvSpPr>
        <p:spPr>
          <a:xfrm>
            <a:off x="2367684" y="5640189"/>
            <a:ext cx="4490332" cy="646331"/>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z</a:t>
            </a:r>
            <a:r>
              <a:rPr lang="fr-FR" b="0" dirty="0">
                <a:solidFill>
                  <a:srgbClr val="7EA2B4"/>
                </a:solidFill>
                <a:latin typeface="Consolas"/>
              </a:rPr>
              <a:t>=</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257FAD"/>
                </a:solidFill>
                <a:latin typeface="Consolas"/>
              </a:rPr>
              <a:t>nomFonction2</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Les arguments d'entrées non déclarées </a:t>
            </a:r>
          </a:p>
          <a:p>
            <a:pPr lvl="2"/>
            <a:endParaRPr lang="fr-FR" dirty="0"/>
          </a:p>
          <a:p>
            <a:pPr lvl="2"/>
            <a:r>
              <a:rPr lang="fr-FR" dirty="0"/>
              <a:t>un tableau des variables d'entrées auto déclarées</a:t>
            </a:r>
          </a:p>
          <a:p>
            <a:pPr lvl="2"/>
            <a:endParaRPr lang="fr-FR" dirty="0"/>
          </a:p>
          <a:p>
            <a:pPr lvl="2"/>
            <a:r>
              <a:rPr lang="fr-FR" dirty="0"/>
              <a:t>si pas d'argument d'entrée déclarée lors de la déclaration de la fonction</a:t>
            </a:r>
          </a:p>
          <a:p>
            <a:pPr lvl="2"/>
            <a:endParaRPr lang="fr-FR" dirty="0"/>
          </a:p>
          <a:p>
            <a:pPr lvl="2"/>
            <a:r>
              <a:rPr lang="fr-FR" dirty="0"/>
              <a:t>Mot clef : </a:t>
            </a:r>
            <a:r>
              <a:rPr lang="fr-FR" b="1" dirty="0"/>
              <a:t>a</a:t>
            </a:r>
            <a:r>
              <a:rPr lang="fr-FR" b="1" i="1" dirty="0"/>
              <a:t>rguments</a:t>
            </a:r>
            <a:endParaRPr lang="fr-FR" b="1" dirty="0"/>
          </a:p>
        </p:txBody>
      </p:sp>
      <p:sp>
        <p:nvSpPr>
          <p:cNvPr id="4" name="Rectangle 3"/>
          <p:cNvSpPr/>
          <p:nvPr/>
        </p:nvSpPr>
        <p:spPr>
          <a:xfrm>
            <a:off x="2286000" y="4800439"/>
            <a:ext cx="4572000" cy="1200329"/>
          </a:xfrm>
          <a:prstGeom prst="rect">
            <a:avLst/>
          </a:prstGeom>
        </p:spPr>
        <p:txBody>
          <a:bodyPr>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p>
          <a:p>
            <a:r>
              <a:rPr lang="fr-FR" b="0" dirty="0">
                <a:solidFill>
                  <a:srgbClr val="8A8A0F"/>
                </a:solidFill>
                <a:latin typeface="Consolas"/>
              </a:rPr>
              <a:t>	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a:solidFill>
                  <a:srgbClr val="D22D72"/>
                </a:solidFill>
                <a:latin typeface="Consolas"/>
              </a:rPr>
              <a:t>arguments</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a:t>
            </a:r>
          </a:p>
          <a:p>
            <a:r>
              <a:rPr lang="fr-FR" b="0" dirty="0">
                <a:solidFill>
                  <a:srgbClr val="7EA2B4"/>
                </a:solidFill>
                <a:latin typeface="Consolas"/>
              </a:rPr>
              <a:t>}</a:t>
            </a:r>
          </a:p>
          <a:p>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exceptions</a:t>
            </a:r>
          </a:p>
        </p:txBody>
      </p:sp>
      <p:sp>
        <p:nvSpPr>
          <p:cNvPr id="69635" name="Content Placeholder 2"/>
          <p:cNvSpPr>
            <a:spLocks noGrp="1"/>
          </p:cNvSpPr>
          <p:nvPr>
            <p:ph idx="1"/>
          </p:nvPr>
        </p:nvSpPr>
        <p:spPr/>
        <p:txBody>
          <a:bodyPr>
            <a:normAutofit fontScale="92500" lnSpcReduction="10000"/>
          </a:bodyPr>
          <a:lstStyle/>
          <a:p>
            <a:pPr marL="0" indent="0" eaLnBrk="1" hangingPunct="1">
              <a:buFont typeface="Arial" charset="0"/>
              <a:buNone/>
            </a:pPr>
            <a:r>
              <a:rPr lang="fr-FR" dirty="0">
                <a:ea typeface="MS Mincho" pitchFamily="49" charset="-128"/>
              </a:rPr>
              <a:t>En JS on peut aussi gérer les erreurs avec </a:t>
            </a:r>
            <a:r>
              <a:rPr lang="fr-FR" b="1" dirty="0" err="1">
                <a:ea typeface="MS Mincho" pitchFamily="49" charset="-128"/>
              </a:rPr>
              <a:t>try</a:t>
            </a:r>
            <a:r>
              <a:rPr lang="fr-FR" dirty="0">
                <a:ea typeface="MS Mincho" pitchFamily="49" charset="-128"/>
              </a:rPr>
              <a:t> (essaye), </a:t>
            </a:r>
            <a:r>
              <a:rPr lang="fr-FR" b="1" dirty="0">
                <a:ea typeface="MS Mincho" pitchFamily="49" charset="-128"/>
              </a:rPr>
              <a:t>catch</a:t>
            </a:r>
            <a:r>
              <a:rPr lang="fr-FR" dirty="0">
                <a:ea typeface="MS Mincho" pitchFamily="49" charset="-128"/>
              </a:rPr>
              <a:t> (attrape l’erreur), </a:t>
            </a:r>
            <a:r>
              <a:rPr lang="fr-FR" b="1" dirty="0" err="1">
                <a:ea typeface="MS Mincho" pitchFamily="49" charset="-128"/>
              </a:rPr>
              <a:t>finally</a:t>
            </a:r>
            <a:r>
              <a:rPr lang="fr-FR" dirty="0">
                <a:ea typeface="MS Mincho" pitchFamily="49" charset="-128"/>
              </a:rPr>
              <a:t> (finalement fait) et </a:t>
            </a:r>
            <a:r>
              <a:rPr lang="fr-FR" b="1" dirty="0" err="1">
                <a:ea typeface="MS Mincho" pitchFamily="49" charset="-128"/>
              </a:rPr>
              <a:t>throw</a:t>
            </a:r>
            <a:r>
              <a:rPr lang="fr-FR" dirty="0">
                <a:ea typeface="MS Mincho" pitchFamily="49" charset="-128"/>
              </a:rPr>
              <a:t> (renvoi l’erreur). </a:t>
            </a:r>
          </a:p>
          <a:p>
            <a:pPr marL="0" indent="0" eaLnBrk="1" hangingPunct="1">
              <a:buFont typeface="Arial" charset="0"/>
              <a:buNone/>
            </a:pPr>
            <a:r>
              <a:rPr lang="fr-FR" dirty="0">
                <a:ea typeface="MS Mincho" pitchFamily="49" charset="-128"/>
              </a:rPr>
              <a:t>Les exceptions prédéfinies sont </a:t>
            </a:r>
            <a:r>
              <a:rPr lang="fr-FR" dirty="0" err="1">
                <a:ea typeface="MS Mincho" pitchFamily="49" charset="-128"/>
              </a:rPr>
              <a:t>Eval</a:t>
            </a:r>
            <a:r>
              <a:rPr lang="fr-FR" dirty="0">
                <a:ea typeface="MS Mincho" pitchFamily="49" charset="-128"/>
              </a:rPr>
              <a:t>/Range/</a:t>
            </a:r>
            <a:r>
              <a:rPr lang="fr-FR" dirty="0" err="1">
                <a:ea typeface="MS Mincho" pitchFamily="49" charset="-128"/>
              </a:rPr>
              <a:t>Reference</a:t>
            </a:r>
            <a:r>
              <a:rPr lang="fr-FR" dirty="0">
                <a:ea typeface="MS Mincho" pitchFamily="49" charset="-128"/>
              </a:rPr>
              <a:t>/</a:t>
            </a:r>
            <a:r>
              <a:rPr lang="fr-FR" dirty="0" err="1">
                <a:ea typeface="MS Mincho" pitchFamily="49" charset="-128"/>
              </a:rPr>
              <a:t>Syntax</a:t>
            </a:r>
            <a:r>
              <a:rPr lang="fr-FR" dirty="0">
                <a:ea typeface="MS Mincho" pitchFamily="49" charset="-128"/>
              </a:rPr>
              <a:t>/Type/URI/</a:t>
            </a:r>
            <a:r>
              <a:rPr lang="fr-FR" dirty="0" err="1">
                <a:ea typeface="MS Mincho" pitchFamily="49" charset="-128"/>
              </a:rPr>
              <a:t>InternalError</a:t>
            </a:r>
            <a:r>
              <a:rPr lang="fr-FR" dirty="0">
                <a:ea typeface="MS Mincho" pitchFamily="49" charset="-128"/>
              </a:rPr>
              <a:t>.</a:t>
            </a:r>
          </a:p>
          <a:p>
            <a:pPr lvl="2" eaLnBrk="1" hangingPunct="1">
              <a:buFont typeface="Wingdings" pitchFamily="2" charset="2"/>
              <a:buNone/>
            </a:pPr>
            <a:r>
              <a:rPr lang="fr-FR" sz="1700" b="1" dirty="0" err="1">
                <a:solidFill>
                  <a:srgbClr val="009AD0"/>
                </a:solidFill>
                <a:ea typeface="MS Mincho" pitchFamily="49" charset="-128"/>
              </a:rPr>
              <a:t>try</a:t>
            </a: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 code qu’on essaye d’exécuter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b="1" dirty="0">
                <a:solidFill>
                  <a:srgbClr val="009AD0"/>
                </a:solidFill>
                <a:ea typeface="MS Mincho" pitchFamily="49" charset="-128"/>
              </a:rPr>
              <a:t>catch(</a:t>
            </a:r>
            <a:r>
              <a:rPr lang="fr-FR" sz="1700" dirty="0">
                <a:solidFill>
                  <a:srgbClr val="009AD0"/>
                </a:solidFill>
                <a:ea typeface="MS Mincho" pitchFamily="49" charset="-128"/>
              </a:rPr>
              <a:t>e)</a:t>
            </a: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 code d’autres erreurs</a:t>
            </a:r>
          </a:p>
          <a:p>
            <a:pPr lvl="2" eaLnBrk="1" hangingPunct="1">
              <a:buFont typeface="Wingdings" pitchFamily="2" charset="2"/>
              <a:buNone/>
            </a:pPr>
            <a:r>
              <a:rPr lang="fr-FR" sz="1700" dirty="0">
                <a:solidFill>
                  <a:srgbClr val="009AD0"/>
                </a:solidFill>
                <a:ea typeface="MS Mincho" pitchFamily="49" charset="-128"/>
              </a:rPr>
              <a:t>} </a:t>
            </a:r>
            <a:r>
              <a:rPr lang="fr-FR" sz="1700" b="1" dirty="0" err="1">
                <a:solidFill>
                  <a:srgbClr val="009AD0"/>
                </a:solidFill>
                <a:ea typeface="MS Mincho" pitchFamily="49" charset="-128"/>
              </a:rPr>
              <a:t>finally</a:t>
            </a:r>
            <a:endParaRPr lang="fr-FR" sz="1700" b="1" dirty="0">
              <a:solidFill>
                <a:srgbClr val="009AD0"/>
              </a:solidFill>
              <a:ea typeface="MS Mincho" pitchFamily="49" charset="-128"/>
            </a:endParaRP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exécuté obligatoirement</a:t>
            </a:r>
          </a:p>
          <a:p>
            <a:pPr lvl="2" eaLnBrk="1" hangingPunct="1">
              <a:buFont typeface="Wingdings" pitchFamily="2" charset="2"/>
              <a:buNone/>
            </a:pPr>
            <a:r>
              <a:rPr lang="fr-FR" sz="1700" dirty="0">
                <a:solidFill>
                  <a:srgbClr val="009AD0"/>
                </a:solidFill>
                <a:ea typeface="MS Mincho" pitchFamily="49" charset="-128"/>
              </a:rPr>
              <a:t>}</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C34FF88-6997-4912-8CAC-C6CAD57BC587}" type="slidenum">
              <a:rPr lang="en-JM" smtClean="0">
                <a:solidFill>
                  <a:schemeClr val="bg1"/>
                </a:solidFill>
              </a:rPr>
              <a:pPr fontAlgn="base">
                <a:spcBef>
                  <a:spcPct val="0"/>
                </a:spcBef>
                <a:spcAft>
                  <a:spcPct val="0"/>
                </a:spcAft>
                <a:defRPr/>
              </a:pPr>
              <a:t>34</a:t>
            </a:fld>
            <a:endParaRPr lang="en-JM">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1683" name="Content Placeholder 2"/>
          <p:cNvSpPr>
            <a:spLocks noGrp="1"/>
          </p:cNvSpPr>
          <p:nvPr>
            <p:ph idx="1"/>
          </p:nvPr>
        </p:nvSpPr>
        <p:spPr/>
        <p:txBody>
          <a:bodyPr>
            <a:normAutofit/>
          </a:bodyPr>
          <a:lstStyle/>
          <a:p>
            <a:pPr>
              <a:tabLst>
                <a:tab pos="8439150" algn="r"/>
              </a:tabLst>
            </a:pPr>
            <a:r>
              <a:rPr lang="fr-FR" dirty="0">
                <a:ea typeface="MS Mincho" pitchFamily="49" charset="-128"/>
              </a:rPr>
              <a:t>En </a:t>
            </a:r>
            <a:r>
              <a:rPr lang="fr-FR" dirty="0" err="1">
                <a:ea typeface="MS Mincho" pitchFamily="49" charset="-128"/>
              </a:rPr>
              <a:t>JavaSscript</a:t>
            </a:r>
            <a:r>
              <a:rPr lang="fr-FR" dirty="0">
                <a:ea typeface="MS Mincho" pitchFamily="49" charset="-128"/>
              </a:rPr>
              <a:t>, tout ceci donne :</a:t>
            </a:r>
          </a:p>
          <a:p>
            <a:pPr lvl="7">
              <a:tabLst>
                <a:tab pos="8439150" algn="r"/>
              </a:tabLst>
            </a:pPr>
            <a:r>
              <a:rPr lang="fr-FR" dirty="0">
                <a:ea typeface="MS Mincho" pitchFamily="49" charset="-128"/>
              </a:rPr>
              <a:t>Function.js</a:t>
            </a:r>
          </a:p>
          <a:p>
            <a:pPr marL="396875" lvl="7" indent="0">
              <a:buNone/>
              <a:tabLst>
                <a:tab pos="8439150" algn="r"/>
              </a:tabLst>
            </a:pP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Custom</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props</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plane</a:t>
            </a:r>
            <a:r>
              <a:rPr lang="fr-FR" b="0" dirty="0">
                <a:solidFill>
                  <a:srgbClr val="56B6C2"/>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C678DD"/>
                </a:solidFill>
                <a:effectLst/>
                <a:latin typeface="Consolas" panose="020B0609020204030204" pitchFamily="49" charset="0"/>
              </a:rPr>
              <a:t>   function</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init</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E5C07B"/>
                </a:solidFill>
                <a:effectLst/>
                <a:latin typeface="Consolas" panose="020B0609020204030204" pitchFamily="49" charset="0"/>
              </a:rPr>
              <a:t>      </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couleur</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props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color</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init</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myCutsom</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Custom</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color</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a:solidFill>
                  <a:srgbClr val="E06C75"/>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couleur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'marron’</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a:solidFill>
                  <a:srgbClr val="E06C75"/>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plane</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onCustomEvent</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 … }</a:t>
            </a:r>
          </a:p>
          <a:p>
            <a:pPr marL="396875" lvl="7" indent="0">
              <a:buNone/>
              <a:tabLst>
                <a:tab pos="8439150" algn="r"/>
              </a:tabLst>
            </a:pPr>
            <a:endParaRPr lang="fr-FR" b="0" dirty="0">
              <a:solidFill>
                <a:srgbClr val="ABB2BF"/>
              </a:solidFill>
              <a:effectLst/>
              <a:latin typeface="Consolas" panose="020B0609020204030204" pitchFamily="49"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F0925A1-4DF1-4D7D-966F-52D7B6F987A3}" type="slidenum">
              <a:rPr lang="en-JM" smtClean="0">
                <a:solidFill>
                  <a:schemeClr val="bg1"/>
                </a:solidFill>
              </a:rPr>
              <a:pPr fontAlgn="base">
                <a:spcBef>
                  <a:spcPct val="0"/>
                </a:spcBef>
                <a:spcAft>
                  <a:spcPct val="0"/>
                </a:spcAft>
                <a:defRPr/>
              </a:pPr>
              <a:t>35</a:t>
            </a:fld>
            <a:endParaRPr lang="en-JM">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solidFill>
                  <a:schemeClr val="tx1"/>
                </a:solidFill>
              </a:rPr>
              <a:t>Il existe des mots clés réservés à la manipulation des objets.</a:t>
            </a:r>
          </a:p>
          <a:p>
            <a:pPr marL="400050" lvl="1" indent="0" eaLnBrk="1" hangingPunct="1">
              <a:buFont typeface="Arial" charset="0"/>
              <a:buNone/>
              <a:defRPr/>
            </a:pPr>
            <a:endParaRPr lang="fr-FR" sz="1800" b="1" dirty="0">
              <a:solidFill>
                <a:srgbClr val="009AD0"/>
              </a:solidFill>
            </a:endParaRPr>
          </a:p>
          <a:p>
            <a:pPr marL="400050" lvl="1" indent="0" eaLnBrk="1" hangingPunct="1">
              <a:buFont typeface="Arial" charset="0"/>
              <a:buNone/>
              <a:defRPr/>
            </a:pPr>
            <a:r>
              <a:rPr lang="fr-FR" sz="1800" b="1" dirty="0" err="1">
                <a:solidFill>
                  <a:srgbClr val="009AD0"/>
                </a:solidFill>
              </a:rPr>
              <a:t>this</a:t>
            </a:r>
            <a:endParaRPr lang="fr-FR" sz="1800" b="1" dirty="0">
              <a:solidFill>
                <a:srgbClr val="009AD0"/>
              </a:solidFill>
            </a:endParaRPr>
          </a:p>
          <a:p>
            <a:pPr lvl="1" eaLnBrk="1" hangingPunct="1">
              <a:defRPr/>
            </a:pPr>
            <a:r>
              <a:rPr lang="fr-FR" sz="1800" dirty="0" err="1">
                <a:ea typeface="MS Mincho" pitchFamily="49" charset="-128"/>
              </a:rPr>
              <a:t>this</a:t>
            </a:r>
            <a:r>
              <a:rPr lang="fr-FR" sz="1800" dirty="0">
                <a:ea typeface="MS Mincho" pitchFamily="49" charset="-128"/>
              </a:rPr>
              <a:t> = objet courant, à savoir:</a:t>
            </a:r>
            <a:br>
              <a:rPr lang="fr-FR" sz="1800" dirty="0">
                <a:ea typeface="MS Mincho" pitchFamily="49" charset="-128"/>
              </a:rPr>
            </a:br>
            <a:r>
              <a:rPr lang="fr-FR" sz="1800" dirty="0">
                <a:ea typeface="MS Mincho" pitchFamily="49" charset="-128"/>
              </a:rPr>
              <a:t>niveau global : objet </a:t>
            </a:r>
            <a:r>
              <a:rPr lang="fr-FR" sz="1800" dirty="0" err="1">
                <a:ea typeface="MS Mincho" pitchFamily="49" charset="-128"/>
              </a:rPr>
              <a:t>window</a:t>
            </a:r>
            <a:r>
              <a:rPr lang="fr-FR" sz="1800" dirty="0">
                <a:ea typeface="MS Mincho" pitchFamily="49" charset="-128"/>
              </a:rPr>
              <a:t> courant (frame)</a:t>
            </a:r>
            <a:br>
              <a:rPr lang="fr-FR" sz="1800" dirty="0">
                <a:ea typeface="MS Mincho" pitchFamily="49" charset="-128"/>
              </a:rPr>
            </a:br>
            <a:r>
              <a:rPr lang="fr-FR" sz="1800" dirty="0">
                <a:ea typeface="MS Mincho" pitchFamily="49" charset="-128"/>
              </a:rPr>
              <a:t>fonction / méthode : l’objet associé à la méthode</a:t>
            </a:r>
            <a:br>
              <a:rPr lang="fr-FR" sz="1800" dirty="0">
                <a:ea typeface="MS Mincho" pitchFamily="49" charset="-128"/>
              </a:rPr>
            </a:br>
            <a:r>
              <a:rPr lang="fr-FR" sz="1800" dirty="0">
                <a:ea typeface="MS Mincho" pitchFamily="49" charset="-128"/>
              </a:rPr>
              <a:t>événements : objet déclencheur.</a:t>
            </a:r>
          </a:p>
          <a:p>
            <a:pPr marL="400050" lvl="1" indent="0" eaLnBrk="1" hangingPunct="1">
              <a:buFont typeface="Arial" charset="0"/>
              <a:buNone/>
              <a:defRPr/>
            </a:pPr>
            <a:endParaRPr lang="fr-FR" sz="1800" dirty="0">
              <a:ea typeface="MS Mincho" pitchFamily="49" charset="-128"/>
            </a:endParaRPr>
          </a:p>
          <a:p>
            <a:pPr marL="400050" lvl="1" indent="0" eaLnBrk="1" hangingPunct="1">
              <a:buFont typeface="Arial" charset="0"/>
              <a:buNone/>
              <a:defRPr/>
            </a:pPr>
            <a:r>
              <a:rPr lang="fr-FR" sz="1800" b="1" dirty="0">
                <a:solidFill>
                  <a:srgbClr val="009AD0"/>
                </a:solidFill>
              </a:rPr>
              <a:t>new et </a:t>
            </a:r>
            <a:r>
              <a:rPr lang="fr-FR" sz="1800" b="1" dirty="0" err="1">
                <a:solidFill>
                  <a:srgbClr val="009AD0"/>
                </a:solidFill>
              </a:rPr>
              <a:t>delete</a:t>
            </a:r>
            <a:endParaRPr lang="fr-FR" sz="1800" b="1" dirty="0">
              <a:solidFill>
                <a:srgbClr val="009AD0"/>
              </a:solidFill>
            </a:endParaRPr>
          </a:p>
          <a:p>
            <a:pPr lvl="1" eaLnBrk="1" hangingPunct="1">
              <a:defRPr/>
            </a:pPr>
            <a:r>
              <a:rPr lang="fr-FR" sz="1800" dirty="0">
                <a:ea typeface="MS Mincho" pitchFamily="49" charset="-128"/>
              </a:rPr>
              <a:t>opérateur new pour créer (allouer) un nouvel objet.</a:t>
            </a:r>
          </a:p>
          <a:p>
            <a:pPr lvl="1" eaLnBrk="1" hangingPunct="1">
              <a:defRPr/>
            </a:pPr>
            <a:r>
              <a:rPr lang="fr-FR" sz="1800" dirty="0">
                <a:ea typeface="MS Mincho" pitchFamily="49" charset="-128"/>
              </a:rPr>
              <a:t>chaîne non-allouée et </a:t>
            </a:r>
            <a:r>
              <a:rPr lang="fr-FR" sz="1800" dirty="0" err="1">
                <a:ea typeface="MS Mincho" pitchFamily="49" charset="-128"/>
              </a:rPr>
              <a:t>null</a:t>
            </a:r>
            <a:endParaRPr lang="fr-FR" sz="1800" dirty="0">
              <a:ea typeface="MS Mincho" pitchFamily="49" charset="-128"/>
            </a:endParaRPr>
          </a:p>
          <a:p>
            <a:pPr lvl="1" eaLnBrk="1" hangingPunct="1">
              <a:defRPr/>
            </a:pPr>
            <a:r>
              <a:rPr lang="fr-FR" sz="1800" dirty="0">
                <a:ea typeface="MS Mincho" pitchFamily="49" charset="-128"/>
              </a:rPr>
              <a:t>pour dés-allouer utiliser </a:t>
            </a:r>
            <a:r>
              <a:rPr lang="fr-FR" sz="1800" dirty="0" err="1">
                <a:ea typeface="MS Mincho" pitchFamily="49" charset="-128"/>
              </a:rPr>
              <a:t>delete</a:t>
            </a:r>
            <a:r>
              <a:rPr lang="fr-FR" sz="1800" dirty="0">
                <a:ea typeface="MS Mincho" pitchFamily="49" charset="-128"/>
              </a:rPr>
              <a:t> (à noter : </a:t>
            </a:r>
            <a:r>
              <a:rPr lang="fr-FR" sz="1800" dirty="0" err="1">
                <a:ea typeface="MS Mincho" pitchFamily="49" charset="-128"/>
              </a:rPr>
              <a:t>JS</a:t>
            </a:r>
            <a:r>
              <a:rPr lang="fr-FR" sz="1800" dirty="0">
                <a:ea typeface="MS Mincho" pitchFamily="49" charset="-128"/>
              </a:rPr>
              <a:t> ne fournit pas de gestionnaire de destructeur car il dispose d’un ramasse-miettes = « </a:t>
            </a:r>
            <a:r>
              <a:rPr lang="fr-FR" sz="1800" dirty="0" err="1">
                <a:ea typeface="MS Mincho" pitchFamily="49" charset="-128"/>
              </a:rPr>
              <a:t>garbage</a:t>
            </a:r>
            <a:r>
              <a:rPr lang="fr-FR" sz="1800" dirty="0">
                <a:ea typeface="MS Mincho" pitchFamily="49" charset="-128"/>
              </a:rPr>
              <a:t> </a:t>
            </a:r>
            <a:r>
              <a:rPr lang="fr-FR" sz="1800" dirty="0" err="1">
                <a:ea typeface="MS Mincho" pitchFamily="49" charset="-128"/>
              </a:rPr>
              <a:t>collector</a:t>
            </a:r>
            <a:r>
              <a:rPr lang="fr-FR" sz="1800" dirty="0">
                <a:ea typeface="MS Mincho" pitchFamily="49" charset="-128"/>
              </a:rPr>
              <a:t>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0BBFA46-AA72-4F81-B42B-5F22C086CD88}" type="slidenum">
              <a:rPr lang="en-JM" smtClean="0">
                <a:solidFill>
                  <a:schemeClr val="bg1"/>
                </a:solidFill>
              </a:rPr>
              <a:pPr fontAlgn="base">
                <a:spcBef>
                  <a:spcPct val="0"/>
                </a:spcBef>
                <a:spcAft>
                  <a:spcPct val="0"/>
                </a:spcAft>
                <a:defRPr/>
              </a:pPr>
              <a:t>36</a:t>
            </a:fld>
            <a:endParaRPr lang="en-JM">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t>Des objets ou des classes ?</a:t>
            </a:r>
          </a:p>
          <a:p>
            <a:pPr eaLnBrk="1" hangingPunct="1">
              <a:buFont typeface="Wingdings" pitchFamily="2" charset="2"/>
              <a:buNone/>
              <a:defRPr/>
            </a:pPr>
            <a:endParaRPr lang="fr-FR" sz="2000" dirty="0">
              <a:ea typeface="MS Mincho" pitchFamily="49" charset="-128"/>
            </a:endParaRPr>
          </a:p>
          <a:p>
            <a:pPr lvl="1" eaLnBrk="1" hangingPunct="1">
              <a:defRPr/>
            </a:pPr>
            <a:r>
              <a:rPr lang="fr-FR" sz="1800" dirty="0">
                <a:ea typeface="MS Mincho" pitchFamily="49" charset="-128"/>
              </a:rPr>
              <a:t>Si on peut étendre les types existants à l’aide de la méthode prototype, les langages de prototype ne permettent pas de créer des classes.</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On peut néanmoins simuler les classes et espaces de noms en utilisant des conteneurs comme suit : </a:t>
            </a:r>
            <a:r>
              <a:rPr lang="fr-FR" sz="1800" dirty="0">
                <a:solidFill>
                  <a:srgbClr val="009AD0"/>
                </a:solidFill>
                <a:ea typeface="MS Mincho" pitchFamily="49" charset="-128"/>
              </a:rPr>
              <a:t>var Ajax = {}… </a:t>
            </a:r>
            <a:r>
              <a:rPr lang="fr-FR" sz="1800" dirty="0" err="1">
                <a:solidFill>
                  <a:srgbClr val="009AD0"/>
                </a:solidFill>
                <a:ea typeface="MS Mincho" pitchFamily="49" charset="-128"/>
              </a:rPr>
              <a:t>Ajax.Updater</a:t>
            </a:r>
            <a:r>
              <a:rPr lang="fr-FR" sz="1800" dirty="0">
                <a:solidFill>
                  <a:srgbClr val="009AD0"/>
                </a:solidFill>
                <a:ea typeface="MS Mincho" pitchFamily="49" charset="-128"/>
              </a:rPr>
              <a:t> = { … code … }</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Et simuler des classes en combinant conteneurs, la portée des variables et méthodes, l’usage de la méthode prototype…</a:t>
            </a:r>
          </a:p>
          <a:p>
            <a:pPr lvl="1" eaLnBrk="1" hangingPunct="1">
              <a:defRPr/>
            </a:pPr>
            <a:endParaRPr lang="fr-FR" sz="1800" dirty="0">
              <a:ea typeface="MS Mincho" pitchFamily="49" charset="-128"/>
            </a:endParaRPr>
          </a:p>
          <a:p>
            <a:pPr lvl="1" eaLnBrk="1" hangingPunct="1">
              <a:defRPr/>
            </a:pPr>
            <a:r>
              <a:rPr lang="fr-FR" sz="1800" u="sng" dirty="0">
                <a:ea typeface="MS Mincho" pitchFamily="49" charset="-128"/>
              </a:rPr>
              <a:t>NB:</a:t>
            </a:r>
            <a:r>
              <a:rPr lang="fr-FR" sz="1800" dirty="0">
                <a:ea typeface="MS Mincho" pitchFamily="49" charset="-128"/>
              </a:rPr>
              <a:t> utilisez des fonctions anonymes pas new </a:t>
            </a:r>
            <a:r>
              <a:rPr lang="fr-FR" sz="1800" dirty="0" err="1">
                <a:ea typeface="MS Mincho" pitchFamily="49" charset="-128"/>
              </a:rPr>
              <a:t>Function</a:t>
            </a:r>
            <a:r>
              <a:rPr lang="fr-FR" sz="1800" dirty="0">
                <a:ea typeface="MS Mincho" pitchFamily="49" charset="-128"/>
              </a:rPr>
              <a:t> sinon il risque d’y avoir des problèmes de </a:t>
            </a:r>
            <a:r>
              <a:rPr lang="fr-FR" sz="1800" dirty="0" err="1">
                <a:ea typeface="MS Mincho" pitchFamily="49" charset="-128"/>
              </a:rPr>
              <a:t>linkeur</a:t>
            </a:r>
            <a:r>
              <a:rPr lang="fr-FR" sz="1800" dirty="0">
                <a:ea typeface="MS Mincho" pitchFamily="49" charset="-128"/>
              </a:rPr>
              <a:t>.</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12CAB8-DEAF-4387-BC5F-DA73962CF84D}" type="slidenum">
              <a:rPr lang="en-JM" smtClean="0">
                <a:solidFill>
                  <a:schemeClr val="bg1"/>
                </a:solidFill>
              </a:rPr>
              <a:pPr fontAlgn="base">
                <a:spcBef>
                  <a:spcPct val="0"/>
                </a:spcBef>
                <a:spcAft>
                  <a:spcPct val="0"/>
                </a:spcAft>
                <a:defRPr/>
              </a:pPr>
              <a:t>37</a:t>
            </a:fld>
            <a:endParaRPr lang="en-JM">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70000" lnSpcReduction="20000"/>
          </a:bodyPr>
          <a:lstStyle/>
          <a:p>
            <a:pPr marL="0" indent="0" eaLnBrk="1" hangingPunct="1">
              <a:buFont typeface="Arial" charset="0"/>
              <a:buNone/>
              <a:defRPr/>
            </a:pPr>
            <a:r>
              <a:rPr lang="fr-FR" b="1" dirty="0"/>
              <a:t>Implémentation de classes</a:t>
            </a:r>
          </a:p>
          <a:p>
            <a:pPr lvl="1" eaLnBrk="1" hangingPunct="1">
              <a:defRPr/>
            </a:pPr>
            <a:r>
              <a:rPr lang="fr-FR" dirty="0">
                <a:ea typeface="MS Mincho" pitchFamily="49" charset="-128"/>
              </a:rPr>
              <a:t>les propriétés privées sont déclarées dans l’objet avec 'var‘ on ne peut y accéder que par des méthodes privées ou privilégiées.</a:t>
            </a:r>
          </a:p>
          <a:p>
            <a:pPr lvl="1" eaLnBrk="1" hangingPunct="1">
              <a:defRPr/>
            </a:pPr>
            <a:endParaRPr lang="fr-FR" dirty="0">
              <a:ea typeface="MS Mincho" pitchFamily="49" charset="-128"/>
            </a:endParaRPr>
          </a:p>
          <a:p>
            <a:pPr lvl="1" eaLnBrk="1" hangingPunct="1">
              <a:defRPr/>
            </a:pPr>
            <a:r>
              <a:rPr lang="fr-FR" dirty="0">
                <a:ea typeface="MS Mincho" pitchFamily="49" charset="-128"/>
              </a:rPr>
              <a:t>les méthodes privées déclarées </a:t>
            </a:r>
            <a:r>
              <a:rPr lang="fr-FR" dirty="0" err="1">
                <a:ea typeface="MS Mincho" pitchFamily="49" charset="-128"/>
              </a:rPr>
              <a:t>inline</a:t>
            </a:r>
            <a:r>
              <a:rPr lang="fr-FR" dirty="0">
                <a:ea typeface="MS Mincho" pitchFamily="49" charset="-128"/>
              </a:rPr>
              <a:t> dans le constructeur ou par : « </a:t>
            </a:r>
            <a:r>
              <a:rPr lang="fr-FR" dirty="0">
                <a:solidFill>
                  <a:srgbClr val="009AD0"/>
                </a:solidFill>
                <a:ea typeface="MS Mincho" pitchFamily="49" charset="-128"/>
              </a:rPr>
              <a:t>var </a:t>
            </a:r>
            <a:r>
              <a:rPr lang="fr-FR" dirty="0" err="1">
                <a:solidFill>
                  <a:srgbClr val="009AD0"/>
                </a:solidFill>
                <a:ea typeface="MS Mincho" pitchFamily="49" charset="-128"/>
              </a:rPr>
              <a:t>functionName</a:t>
            </a:r>
            <a:r>
              <a:rPr lang="fr-FR" dirty="0">
                <a:solidFill>
                  <a:srgbClr val="009AD0"/>
                </a:solidFill>
                <a:ea typeface="MS Mincho" pitchFamily="49" charset="-128"/>
              </a:rPr>
              <a:t> = function(){...} </a:t>
            </a:r>
            <a:r>
              <a:rPr lang="fr-FR" dirty="0">
                <a:ea typeface="MS Mincho" pitchFamily="49" charset="-128"/>
              </a:rPr>
              <a:t>» (même portée que précédent).</a:t>
            </a:r>
          </a:p>
          <a:p>
            <a:pPr lvl="1" eaLnBrk="1" hangingPunct="1">
              <a:defRPr/>
            </a:pPr>
            <a:r>
              <a:rPr lang="fr-FR" dirty="0">
                <a:ea typeface="MS Mincho" pitchFamily="49" charset="-128"/>
              </a:rPr>
              <a:t>les méthodes privilégiées déclarées par : « </a:t>
            </a:r>
            <a:r>
              <a:rPr lang="fr-FR" dirty="0" err="1">
                <a:solidFill>
                  <a:srgbClr val="009AD0"/>
                </a:solidFill>
                <a:ea typeface="MS Mincho" pitchFamily="49" charset="-128"/>
              </a:rPr>
              <a:t>this.methodName</a:t>
            </a:r>
            <a:r>
              <a:rPr lang="fr-FR" dirty="0">
                <a:solidFill>
                  <a:srgbClr val="009AD0"/>
                </a:solidFill>
                <a:ea typeface="MS Mincho" pitchFamily="49" charset="-128"/>
              </a:rPr>
              <a:t>=</a:t>
            </a:r>
            <a:r>
              <a:rPr lang="fr-FR" dirty="0" err="1">
                <a:solidFill>
                  <a:srgbClr val="009AD0"/>
                </a:solidFill>
                <a:ea typeface="MS Mincho" pitchFamily="49" charset="-128"/>
              </a:rPr>
              <a:t>function</a:t>
            </a:r>
            <a:r>
              <a:rPr lang="fr-FR" dirty="0">
                <a:solidFill>
                  <a:srgbClr val="009AD0"/>
                </a:solidFill>
                <a:ea typeface="MS Mincho" pitchFamily="49" charset="-128"/>
              </a:rPr>
              <a:t>(){...}</a:t>
            </a:r>
            <a:r>
              <a:rPr lang="fr-FR" dirty="0">
                <a:ea typeface="MS Mincho" pitchFamily="49" charset="-128"/>
              </a:rPr>
              <a:t> » et invoquées depuis l’extérieur de l’objet.</a:t>
            </a:r>
          </a:p>
          <a:p>
            <a:pPr lvl="1" eaLnBrk="1" hangingPunct="1">
              <a:defRPr/>
            </a:pPr>
            <a:r>
              <a:rPr lang="fr-FR" dirty="0">
                <a:ea typeface="MS Mincho" pitchFamily="49" charset="-128"/>
              </a:rPr>
              <a:t>les propriétés publiques déclarées par « </a:t>
            </a:r>
            <a:r>
              <a:rPr lang="fr-FR" dirty="0" err="1">
                <a:solidFill>
                  <a:srgbClr val="009AD0"/>
                </a:solidFill>
                <a:ea typeface="MS Mincho" pitchFamily="49" charset="-128"/>
              </a:rPr>
              <a:t>this.variableName</a:t>
            </a:r>
            <a:r>
              <a:rPr lang="fr-FR" dirty="0">
                <a:solidFill>
                  <a:srgbClr val="009AD0"/>
                </a:solidFill>
                <a:ea typeface="MS Mincho" pitchFamily="49" charset="-128"/>
              </a:rPr>
              <a:t> </a:t>
            </a:r>
            <a:r>
              <a:rPr lang="fr-FR" dirty="0">
                <a:ea typeface="MS Mincho" pitchFamily="49" charset="-128"/>
              </a:rPr>
              <a:t>» et lues et modifiées depuis l’extérieur de l’objet. </a:t>
            </a:r>
          </a:p>
          <a:p>
            <a:pPr lvl="1" eaLnBrk="1" hangingPunct="1">
              <a:defRPr/>
            </a:pPr>
            <a:endParaRPr lang="fr-FR" b="1" dirty="0">
              <a:ea typeface="MS Mincho" pitchFamily="49" charset="-128"/>
            </a:endParaRP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38</a:t>
            </a:fld>
            <a:endParaRPr lang="en-JM">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70000" lnSpcReduction="20000"/>
          </a:bodyPr>
          <a:lstStyle/>
          <a:p>
            <a:pPr marL="0" indent="0" eaLnBrk="1" hangingPunct="1">
              <a:buFont typeface="Arial" charset="0"/>
              <a:buNone/>
              <a:defRPr/>
            </a:pPr>
            <a:r>
              <a:rPr lang="fr-FR" b="1" dirty="0"/>
              <a:t>Implémentation de classes</a:t>
            </a:r>
          </a:p>
          <a:p>
            <a:pPr>
              <a:defRPr/>
            </a:pPr>
            <a:r>
              <a:rPr lang="fr-FR" dirty="0">
                <a:ea typeface="MS Mincho" pitchFamily="49" charset="-128"/>
              </a:rPr>
              <a:t>appelées depuis l’extérieur de l’objet.</a:t>
            </a:r>
          </a:p>
          <a:p>
            <a:pPr>
              <a:defRPr/>
            </a:pPr>
            <a:endParaRPr lang="fr-FR" b="1" dirty="0"/>
          </a:p>
          <a:p>
            <a:pPr lvl="1" eaLnBrk="1" hangingPunct="1">
              <a:defRPr/>
            </a:pPr>
            <a:r>
              <a:rPr lang="fr-FR" dirty="0">
                <a:ea typeface="MS Mincho" pitchFamily="49" charset="-128"/>
              </a:rPr>
              <a:t>les méthodes publiques sont définies par « </a:t>
            </a:r>
            <a:r>
              <a:rPr lang="fr-FR" dirty="0" err="1">
                <a:solidFill>
                  <a:srgbClr val="009AD0"/>
                </a:solidFill>
                <a:ea typeface="MS Mincho" pitchFamily="49" charset="-128"/>
              </a:rPr>
              <a:t>Classname.prototype.methodName</a:t>
            </a:r>
            <a:r>
              <a:rPr lang="fr-FR" dirty="0">
                <a:solidFill>
                  <a:srgbClr val="009AD0"/>
                </a:solidFill>
                <a:ea typeface="MS Mincho" pitchFamily="49" charset="-128"/>
              </a:rPr>
              <a:t> = function(){...}</a:t>
            </a:r>
            <a:r>
              <a:rPr lang="fr-FR" dirty="0">
                <a:ea typeface="MS Mincho" pitchFamily="49" charset="-128"/>
              </a:rPr>
              <a:t> » </a:t>
            </a:r>
          </a:p>
          <a:p>
            <a:pPr lvl="2">
              <a:defRPr/>
            </a:pPr>
            <a:r>
              <a:rPr lang="fr-FR" dirty="0">
                <a:ea typeface="MS Mincho" pitchFamily="49" charset="-128"/>
              </a:rPr>
              <a:t>appelées depuis l’extérieur de l’objet.</a:t>
            </a:r>
          </a:p>
          <a:p>
            <a:pPr lvl="1" eaLnBrk="1" hangingPunct="1">
              <a:defRPr/>
            </a:pPr>
            <a:endParaRPr lang="fr-FR" dirty="0">
              <a:ea typeface="MS Mincho" pitchFamily="49" charset="-128"/>
            </a:endParaRPr>
          </a:p>
          <a:p>
            <a:pPr lvl="1" eaLnBrk="1" hangingPunct="1">
              <a:defRPr/>
            </a:pPr>
            <a:r>
              <a:rPr lang="fr-FR" dirty="0">
                <a:ea typeface="MS Mincho" pitchFamily="49" charset="-128"/>
              </a:rPr>
              <a:t>les propriétés de prototype par : « </a:t>
            </a:r>
            <a:r>
              <a:rPr lang="fr-FR" dirty="0" err="1">
                <a:solidFill>
                  <a:srgbClr val="009AD0"/>
                </a:solidFill>
                <a:ea typeface="MS Mincho" pitchFamily="49" charset="-128"/>
              </a:rPr>
              <a:t>Classname.prototype.propName</a:t>
            </a:r>
            <a:r>
              <a:rPr lang="fr-FR" dirty="0">
                <a:solidFill>
                  <a:srgbClr val="009AD0"/>
                </a:solidFill>
                <a:ea typeface="MS Mincho" pitchFamily="49" charset="-128"/>
              </a:rPr>
              <a:t> = « value</a:t>
            </a:r>
            <a:r>
              <a:rPr lang="fr-FR" dirty="0">
                <a:ea typeface="MS Mincho" pitchFamily="49" charset="-128"/>
              </a:rPr>
              <a:t> »</a:t>
            </a:r>
          </a:p>
          <a:p>
            <a:pPr lvl="1" eaLnBrk="1" hangingPunct="1">
              <a:defRPr/>
            </a:pPr>
            <a:endParaRPr lang="fr-FR" dirty="0">
              <a:ea typeface="MS Mincho" pitchFamily="49" charset="-128"/>
            </a:endParaRPr>
          </a:p>
          <a:p>
            <a:pPr lvl="1" eaLnBrk="1" hangingPunct="1">
              <a:defRPr/>
            </a:pPr>
            <a:r>
              <a:rPr lang="fr-FR" dirty="0">
                <a:ea typeface="MS Mincho" pitchFamily="49" charset="-128"/>
              </a:rPr>
              <a:t>les propriétés </a:t>
            </a:r>
            <a:r>
              <a:rPr lang="fr-FR" b="1" dirty="0">
                <a:ea typeface="MS Mincho" pitchFamily="49" charset="-128"/>
              </a:rPr>
              <a:t>statiques</a:t>
            </a:r>
            <a:r>
              <a:rPr lang="fr-FR" dirty="0">
                <a:ea typeface="MS Mincho" pitchFamily="49" charset="-128"/>
              </a:rPr>
              <a:t> définies et utilisées par « </a:t>
            </a:r>
            <a:r>
              <a:rPr lang="fr-FR" dirty="0" err="1">
                <a:solidFill>
                  <a:srgbClr val="009AD0"/>
                </a:solidFill>
                <a:ea typeface="MS Mincho" pitchFamily="49" charset="-128"/>
              </a:rPr>
              <a:t>Classname.propName</a:t>
            </a:r>
            <a:r>
              <a:rPr lang="fr-FR" dirty="0">
                <a:ea typeface="MS Mincho" pitchFamily="49" charset="-128"/>
              </a:rPr>
              <a:t> »</a:t>
            </a:r>
          </a:p>
          <a:p>
            <a:pPr lvl="1" eaLnBrk="1" hangingPunct="1">
              <a:defRPr/>
            </a:pPr>
            <a:endParaRPr lang="fr-FR" b="1" dirty="0">
              <a:ea typeface="MS Mincho" pitchFamily="49" charset="-128"/>
            </a:endParaRP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39</a:t>
            </a:fld>
            <a:endParaRPr lang="en-JM">
              <a:solidFill>
                <a:schemeClr val="bg1"/>
              </a:solidFill>
            </a:endParaRPr>
          </a:p>
        </p:txBody>
      </p:sp>
    </p:spTree>
    <p:extLst>
      <p:ext uri="{BB962C8B-B14F-4D97-AF65-F5344CB8AC3E}">
        <p14:creationId xmlns:p14="http://schemas.microsoft.com/office/powerpoint/2010/main" val="491098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br>
              <a:rPr lang="fr-FR"/>
            </a:b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5779" name="Content Placeholder 2"/>
          <p:cNvSpPr>
            <a:spLocks noGrp="1"/>
          </p:cNvSpPr>
          <p:nvPr>
            <p:ph idx="1"/>
          </p:nvPr>
        </p:nvSpPr>
        <p:spPr/>
        <p:txBody>
          <a:bodyPr>
            <a:normAutofit fontScale="62500" lnSpcReduction="20000"/>
          </a:bodyPr>
          <a:lstStyle/>
          <a:p>
            <a:pPr marL="0" indent="0" eaLnBrk="1" hangingPunct="1">
              <a:buFont typeface="Arial" charset="0"/>
              <a:buNone/>
            </a:pPr>
            <a:r>
              <a:rPr lang="fr-FR" b="1" dirty="0"/>
              <a:t>Simuler l’héritage</a:t>
            </a:r>
          </a:p>
          <a:p>
            <a:pPr lvl="1" eaLnBrk="1" hangingPunct="1"/>
            <a:r>
              <a:rPr lang="fr-FR" dirty="0">
                <a:ea typeface="MS Mincho" pitchFamily="49" charset="-128"/>
              </a:rPr>
              <a:t>Une </a:t>
            </a:r>
            <a:r>
              <a:rPr lang="fr-FR" b="1" dirty="0">
                <a:ea typeface="MS Mincho" pitchFamily="49" charset="-128"/>
              </a:rPr>
              <a:t>classe peut hériter </a:t>
            </a:r>
            <a:r>
              <a:rPr lang="fr-FR" dirty="0">
                <a:ea typeface="MS Mincho" pitchFamily="49" charset="-128"/>
              </a:rPr>
              <a:t>par « </a:t>
            </a:r>
            <a:r>
              <a:rPr lang="fr-FR" dirty="0" err="1">
                <a:solidFill>
                  <a:srgbClr val="009AD0"/>
                </a:solidFill>
                <a:ea typeface="MS Mincho" pitchFamily="49" charset="-128"/>
              </a:rPr>
              <a:t>ChildClassName.prototype</a:t>
            </a:r>
            <a:r>
              <a:rPr lang="fr-FR" dirty="0">
                <a:solidFill>
                  <a:srgbClr val="009AD0"/>
                </a:solidFill>
                <a:ea typeface="MS Mincho" pitchFamily="49" charset="-128"/>
              </a:rPr>
              <a:t> = new </a:t>
            </a:r>
            <a:r>
              <a:rPr lang="fr-FR" dirty="0" err="1">
                <a:solidFill>
                  <a:srgbClr val="009AD0"/>
                </a:solidFill>
                <a:ea typeface="MS Mincho" pitchFamily="49" charset="-128"/>
              </a:rPr>
              <a:t>ParentClass</a:t>
            </a:r>
            <a:r>
              <a:rPr lang="fr-FR" dirty="0">
                <a:solidFill>
                  <a:srgbClr val="009AD0"/>
                </a:solidFill>
                <a:ea typeface="MS Mincho" pitchFamily="49" charset="-128"/>
              </a:rPr>
              <a:t>(); </a:t>
            </a:r>
            <a:r>
              <a:rPr lang="fr-FR" dirty="0">
                <a:ea typeface="MS Mincho" pitchFamily="49" charset="-128"/>
              </a:rPr>
              <a:t>»</a:t>
            </a:r>
          </a:p>
          <a:p>
            <a:pPr lvl="1" eaLnBrk="1" hangingPunct="1"/>
            <a:endParaRPr lang="fr-FR" dirty="0">
              <a:ea typeface="MS Mincho" pitchFamily="49" charset="-128"/>
            </a:endParaRPr>
          </a:p>
          <a:p>
            <a:pPr lvl="1" eaLnBrk="1" hangingPunct="1"/>
            <a:r>
              <a:rPr lang="fr-FR" dirty="0">
                <a:ea typeface="MS Mincho" pitchFamily="49" charset="-128"/>
              </a:rPr>
              <a:t>Il faut penser à </a:t>
            </a:r>
            <a:r>
              <a:rPr lang="fr-FR" b="1" dirty="0">
                <a:ea typeface="MS Mincho" pitchFamily="49" charset="-128"/>
              </a:rPr>
              <a:t>rétablir immédiatement </a:t>
            </a:r>
            <a:r>
              <a:rPr lang="fr-FR" dirty="0">
                <a:ea typeface="MS Mincho" pitchFamily="49" charset="-128"/>
              </a:rPr>
              <a:t>le </a:t>
            </a:r>
            <a:r>
              <a:rPr lang="fr-FR" b="1" dirty="0">
                <a:ea typeface="MS Mincho" pitchFamily="49" charset="-128"/>
              </a:rPr>
              <a:t>constructeur</a:t>
            </a:r>
            <a:r>
              <a:rPr lang="fr-FR" dirty="0">
                <a:ea typeface="MS Mincho" pitchFamily="49" charset="-128"/>
              </a:rPr>
              <a:t>, par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ChildClassName.prototype.constructor</a:t>
            </a:r>
            <a:r>
              <a:rPr lang="fr-FR" dirty="0">
                <a:solidFill>
                  <a:srgbClr val="009AD0"/>
                </a:solidFill>
                <a:ea typeface="MS Mincho" pitchFamily="49" charset="-128"/>
              </a:rPr>
              <a:t> = </a:t>
            </a:r>
            <a:r>
              <a:rPr lang="fr-FR" dirty="0" err="1">
                <a:solidFill>
                  <a:srgbClr val="009AD0"/>
                </a:solidFill>
                <a:ea typeface="MS Mincho" pitchFamily="49" charset="-128"/>
              </a:rPr>
              <a:t>ChildClassName</a:t>
            </a:r>
            <a:r>
              <a:rPr lang="fr-FR" dirty="0">
                <a:solidFill>
                  <a:srgbClr val="009AD0"/>
                </a:solidFill>
                <a:ea typeface="MS Mincho" pitchFamily="49" charset="-128"/>
              </a:rPr>
              <a:t>;</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On peut appeler les méthodes des ancêtres (pas leurs propriétés privées) que vous avez surchargées à l’aide de la méthode </a:t>
            </a:r>
            <a:r>
              <a:rPr lang="fr-FR" dirty="0" err="1">
                <a:ea typeface="MS Mincho" pitchFamily="49" charset="-128"/>
              </a:rPr>
              <a:t>Function.call</a:t>
            </a:r>
            <a:r>
              <a:rPr lang="fr-FR" dirty="0">
                <a:ea typeface="MS Mincho" pitchFamily="49" charset="-128"/>
              </a:rPr>
              <a:t>(),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Chat.prototype.dors</a:t>
            </a:r>
            <a:r>
              <a:rPr lang="fr-FR" dirty="0">
                <a:solidFill>
                  <a:srgbClr val="009AD0"/>
                </a:solidFill>
                <a:ea typeface="MS Mincho" pitchFamily="49" charset="-128"/>
              </a:rPr>
              <a:t> = function(){ </a:t>
            </a:r>
            <a:r>
              <a:rPr lang="fr-FR" dirty="0" err="1">
                <a:solidFill>
                  <a:srgbClr val="009AD0"/>
                </a:solidFill>
                <a:ea typeface="MS Mincho" pitchFamily="49" charset="-128"/>
              </a:rPr>
              <a:t>Mammifere.prototype.dors.call</a:t>
            </a:r>
            <a:r>
              <a:rPr lang="fr-FR" dirty="0">
                <a:solidFill>
                  <a:srgbClr val="009AD0"/>
                </a:solidFill>
                <a:ea typeface="MS Mincho" pitchFamily="49" charset="-128"/>
              </a:rPr>
              <a:t>( this);…}</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Pour garder une trace du parent (afin de ne pas avoir à se souvenir de tous les parents / enfants) on peut créer une propriété privée « parent »,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Chat.prototype.parent</a:t>
            </a:r>
            <a:r>
              <a:rPr lang="fr-FR" dirty="0">
                <a:solidFill>
                  <a:srgbClr val="009AD0"/>
                </a:solidFill>
                <a:ea typeface="MS Mincho" pitchFamily="49" charset="-128"/>
              </a:rPr>
              <a:t> = </a:t>
            </a:r>
            <a:r>
              <a:rPr lang="fr-FR" dirty="0" err="1">
                <a:solidFill>
                  <a:srgbClr val="009AD0"/>
                </a:solidFill>
                <a:ea typeface="MS Mincho" pitchFamily="49" charset="-128"/>
              </a:rPr>
              <a:t>Mammifere.prototype</a:t>
            </a:r>
            <a:r>
              <a:rPr lang="fr-FR" dirty="0">
                <a:solidFill>
                  <a:srgbClr val="009AD0"/>
                </a:solidFill>
                <a:ea typeface="MS Mincho" pitchFamily="49" charset="-128"/>
              </a:rPr>
              <a:t>;… </a:t>
            </a:r>
            <a:r>
              <a:rPr lang="fr-FR" dirty="0" err="1">
                <a:solidFill>
                  <a:srgbClr val="009AD0"/>
                </a:solidFill>
                <a:ea typeface="MS Mincho" pitchFamily="49" charset="-128"/>
              </a:rPr>
              <a:t>this.parent.dors.call</a:t>
            </a:r>
            <a:r>
              <a:rPr lang="fr-FR" dirty="0">
                <a:solidFill>
                  <a:srgbClr val="009AD0"/>
                </a:solidFill>
                <a:ea typeface="MS Mincho" pitchFamily="49" charset="-128"/>
              </a:rPr>
              <a:t>(this); </a:t>
            </a:r>
            <a:r>
              <a:rPr lang="fr-FR" dirty="0">
                <a:ea typeface="MS Mincho" pitchFamily="49" charset="-128"/>
              </a:rPr>
              <a:t>»</a:t>
            </a:r>
          </a:p>
          <a:p>
            <a:pPr lvl="1" eaLnBrk="1" hangingPunct="1"/>
            <a:endParaRPr lang="fr-FR" dirty="0">
              <a:ea typeface="MS Mincho" pitchFamily="49" charset="-128"/>
            </a:endParaRPr>
          </a:p>
          <a:p>
            <a:pPr lvl="1" eaLnBrk="1" hangingPunct="1"/>
            <a:r>
              <a:rPr lang="fr-FR" dirty="0">
                <a:ea typeface="MS Mincho" pitchFamily="49" charset="-128"/>
              </a:rPr>
              <a:t>On peut simplifier la notation en créant une fonction par prototypage sur le type Function (ex: </a:t>
            </a:r>
            <a:r>
              <a:rPr lang="fr-FR" dirty="0" err="1">
                <a:ea typeface="MS Mincho" pitchFamily="49" charset="-128"/>
              </a:rPr>
              <a:t>heriteDe</a:t>
            </a:r>
            <a:r>
              <a:rPr lang="fr-FR" dirty="0">
                <a:ea typeface="MS Mincho" pitchFamily="49" charset="-128"/>
              </a:rPr>
              <a:t>) et en instanciant les objets comme des fonctions.</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9F27A85-8CCC-4A14-963A-83AABCD9E1AF}" type="slidenum">
              <a:rPr lang="en-JM" smtClean="0">
                <a:solidFill>
                  <a:schemeClr val="bg1"/>
                </a:solidFill>
              </a:rPr>
              <a:pPr fontAlgn="base">
                <a:spcBef>
                  <a:spcPct val="0"/>
                </a:spcBef>
                <a:spcAft>
                  <a:spcPct val="0"/>
                </a:spcAft>
                <a:defRPr/>
              </a:pPr>
              <a:t>40</a:t>
            </a:fld>
            <a:endParaRPr lang="en-JM">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a:buNone/>
              <a:defRPr/>
            </a:pPr>
            <a:r>
              <a:rPr lang="fr-FR" sz="2400" b="1" dirty="0"/>
              <a:t>Fonctions/Classes globales (native ou </a:t>
            </a:r>
            <a:r>
              <a:rPr lang="fr-FR" sz="2400" b="1" dirty="0" err="1"/>
              <a:t>built</a:t>
            </a:r>
            <a:r>
              <a:rPr lang="fr-FR" sz="2400" b="1" dirty="0"/>
              <a:t>-in)</a:t>
            </a:r>
          </a:p>
          <a:p>
            <a:pPr>
              <a:buNone/>
              <a:defRPr/>
            </a:pPr>
            <a:r>
              <a:rPr lang="fr-FR" sz="2400" dirty="0">
                <a:ea typeface="MS Mincho" pitchFamily="49" charset="-128"/>
              </a:rPr>
              <a:t>   - </a:t>
            </a:r>
            <a:r>
              <a:rPr lang="fr-FR" sz="2400" dirty="0" err="1">
                <a:ea typeface="MS Mincho" pitchFamily="49" charset="-128"/>
              </a:rPr>
              <a:t>built</a:t>
            </a:r>
            <a:r>
              <a:rPr lang="fr-FR" sz="2400" dirty="0">
                <a:ea typeface="MS Mincho" pitchFamily="49" charset="-128"/>
              </a:rPr>
              <a:t>-in = intégrées nativement (ex: </a:t>
            </a:r>
            <a:r>
              <a:rPr lang="fr-FR" sz="2400" dirty="0" err="1">
                <a:solidFill>
                  <a:srgbClr val="009AD0"/>
                </a:solidFill>
                <a:ea typeface="MS Mincho" pitchFamily="49" charset="-128"/>
              </a:rPr>
              <a:t>Boolean</a:t>
            </a:r>
            <a:r>
              <a:rPr lang="fr-FR" sz="2400" dirty="0">
                <a:solidFill>
                  <a:srgbClr val="009AD0"/>
                </a:solidFill>
                <a:ea typeface="MS Mincho" pitchFamily="49" charset="-128"/>
              </a:rPr>
              <a:t>, </a:t>
            </a:r>
            <a:r>
              <a:rPr lang="fr-FR" sz="2400" dirty="0" err="1">
                <a:solidFill>
                  <a:srgbClr val="009AD0"/>
                </a:solidFill>
                <a:ea typeface="MS Mincho" pitchFamily="49" charset="-128"/>
              </a:rPr>
              <a:t>Number</a:t>
            </a:r>
            <a:r>
              <a:rPr lang="fr-FR" sz="2400" dirty="0">
                <a:solidFill>
                  <a:srgbClr val="009AD0"/>
                </a:solidFill>
                <a:ea typeface="MS Mincho" pitchFamily="49" charset="-128"/>
              </a:rPr>
              <a:t>, String, </a:t>
            </a:r>
            <a:r>
              <a:rPr lang="fr-FR" sz="2400" dirty="0" err="1">
                <a:solidFill>
                  <a:srgbClr val="009AD0"/>
                </a:solidFill>
                <a:ea typeface="MS Mincho" pitchFamily="49" charset="-128"/>
              </a:rPr>
              <a:t>undefined</a:t>
            </a:r>
            <a:r>
              <a:rPr lang="fr-FR" sz="2400" dirty="0">
                <a:ea typeface="MS Mincho" pitchFamily="49" charset="-128"/>
              </a:rPr>
              <a:t>…). Accessibles partout et sans propriétaire.</a:t>
            </a:r>
          </a:p>
          <a:p>
            <a:pPr marL="0" indent="0">
              <a:buNone/>
              <a:defRPr/>
            </a:pPr>
            <a:endParaRPr lang="fr-FR" sz="2400" b="1" dirty="0"/>
          </a:p>
          <a:p>
            <a:pPr marL="0" indent="0">
              <a:buNone/>
              <a:defRPr/>
            </a:pPr>
            <a:r>
              <a:rPr lang="fr-FR" sz="2400" b="1" dirty="0"/>
              <a:t>Les chaînes de caractères (String)</a:t>
            </a:r>
          </a:p>
          <a:p>
            <a:pPr>
              <a:buNone/>
              <a:defRPr/>
            </a:pPr>
            <a:r>
              <a:rPr lang="fr-FR" sz="2400" dirty="0">
                <a:ea typeface="MS Mincho" pitchFamily="49" charset="-128"/>
              </a:rPr>
              <a:t>Quelques propriétés et méthodes des chaînes de caractères:</a:t>
            </a:r>
          </a:p>
          <a:p>
            <a:pPr>
              <a:buNone/>
              <a:defRPr/>
            </a:pPr>
            <a:r>
              <a:rPr lang="fr-FR" sz="2400" dirty="0">
                <a:ea typeface="MS Mincho" pitchFamily="49" charset="-128"/>
              </a:rPr>
              <a:t>   - </a:t>
            </a:r>
            <a:r>
              <a:rPr lang="fr-FR" sz="2400" b="1" dirty="0">
                <a:solidFill>
                  <a:srgbClr val="009AD0"/>
                </a:solidFill>
                <a:ea typeface="MS Mincho" pitchFamily="49" charset="-128"/>
              </a:rPr>
              <a:t>String() </a:t>
            </a:r>
            <a:r>
              <a:rPr lang="fr-FR" sz="2400" dirty="0">
                <a:ea typeface="MS Mincho" pitchFamily="49" charset="-128"/>
              </a:rPr>
              <a:t>son constructeur, </a:t>
            </a:r>
            <a:r>
              <a:rPr lang="fr-FR" sz="2400" u="sng" dirty="0">
                <a:ea typeface="MS Mincho" pitchFamily="49" charset="-128"/>
              </a:rPr>
              <a:t>ex:</a:t>
            </a:r>
            <a:r>
              <a:rPr lang="fr-FR" sz="2400" dirty="0">
                <a:ea typeface="MS Mincho" pitchFamily="49" charset="-128"/>
              </a:rPr>
              <a:t> «</a:t>
            </a:r>
            <a:r>
              <a:rPr lang="fr-FR" sz="2400" dirty="0">
                <a:solidFill>
                  <a:srgbClr val="009AD0"/>
                </a:solidFill>
                <a:ea typeface="MS Mincho" pitchFamily="49" charset="-128"/>
              </a:rPr>
              <a:t> var </a:t>
            </a:r>
            <a:r>
              <a:rPr lang="fr-FR" sz="2400" dirty="0" err="1">
                <a:solidFill>
                  <a:srgbClr val="009AD0"/>
                </a:solidFill>
                <a:ea typeface="MS Mincho" pitchFamily="49" charset="-128"/>
              </a:rPr>
              <a:t>strTxt</a:t>
            </a:r>
            <a:r>
              <a:rPr lang="fr-FR" sz="2400" dirty="0">
                <a:solidFill>
                  <a:srgbClr val="009AD0"/>
                </a:solidFill>
                <a:ea typeface="MS Mincho" pitchFamily="49" charset="-128"/>
              </a:rPr>
              <a:t> = new String();</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indexOf</a:t>
            </a:r>
            <a:r>
              <a:rPr lang="fr-FR" sz="2400" dirty="0">
                <a:ea typeface="MS Mincho" pitchFamily="49" charset="-128"/>
              </a:rPr>
              <a:t> position d’une sous-chaîne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strTxt.indexOf</a:t>
            </a:r>
            <a:r>
              <a:rPr lang="fr-FR" sz="2400" dirty="0">
                <a:solidFill>
                  <a:srgbClr val="009AD0"/>
                </a:solidFill>
                <a:ea typeface="MS Mincho" pitchFamily="49" charset="-128"/>
              </a:rPr>
              <a:t>('?');</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charAt</a:t>
            </a:r>
            <a:r>
              <a:rPr lang="fr-FR" sz="2400" b="1" dirty="0">
                <a:solidFill>
                  <a:srgbClr val="009AD0"/>
                </a:solidFill>
                <a:ea typeface="MS Mincho" pitchFamily="49" charset="-128"/>
              </a:rPr>
              <a:t>()</a:t>
            </a:r>
            <a:r>
              <a:rPr lang="fr-FR" sz="2400" dirty="0">
                <a:ea typeface="MS Mincho" pitchFamily="49" charset="-128"/>
              </a:rPr>
              <a:t> le caractère situé à une position (index)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strTxt.charAt</a:t>
            </a:r>
            <a:r>
              <a:rPr lang="fr-FR" sz="2400" dirty="0">
                <a:solidFill>
                  <a:srgbClr val="009AD0"/>
                </a:solidFill>
                <a:ea typeface="MS Mincho" pitchFamily="49" charset="-128"/>
              </a:rPr>
              <a:t>(3);</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length</a:t>
            </a:r>
            <a:r>
              <a:rPr lang="fr-FR" sz="2400" dirty="0">
                <a:ea typeface="MS Mincho" pitchFamily="49" charset="-128"/>
              </a:rPr>
              <a:t> propriété indiquant la longueur de la chaîne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E21855F-E9D9-4A4D-B5EC-F7F33A571A70}" type="slidenum">
              <a:rPr lang="en-JM" smtClean="0">
                <a:solidFill>
                  <a:schemeClr val="bg1"/>
                </a:solidFill>
              </a:rPr>
              <a:pPr fontAlgn="base">
                <a:spcBef>
                  <a:spcPct val="0"/>
                </a:spcBef>
                <a:spcAft>
                  <a:spcPct val="0"/>
                </a:spcAft>
                <a:defRPr/>
              </a:pPr>
              <a:t>41</a:t>
            </a:fld>
            <a:endParaRPr lang="en-JM">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fr-FR" sz="2000" b="1" dirty="0"/>
              <a:t>La classe statique Math</a:t>
            </a:r>
          </a:p>
          <a:p>
            <a:pPr eaLnBrk="1" hangingPunct="1">
              <a:buFont typeface="Wingdings" pitchFamily="2" charset="2"/>
              <a:buNone/>
              <a:defRPr/>
            </a:pPr>
            <a:r>
              <a:rPr lang="fr-FR" sz="2000" dirty="0">
                <a:ea typeface="MS Mincho" pitchFamily="49" charset="-128"/>
              </a:rPr>
              <a:t>La classe Math est particulière et utile pour des calculs, ex:</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Math.floor</a:t>
            </a:r>
            <a:r>
              <a:rPr lang="fr-FR" sz="2000" b="1" dirty="0">
                <a:solidFill>
                  <a:srgbClr val="009AD0"/>
                </a:solidFill>
                <a:ea typeface="MS Mincho" pitchFamily="49" charset="-128"/>
              </a:rPr>
              <a:t>(</a:t>
            </a:r>
            <a:r>
              <a:rPr lang="fr-FR" sz="2000" b="1" u="sng" dirty="0">
                <a:solidFill>
                  <a:srgbClr val="009AD0"/>
                </a:solidFill>
                <a:ea typeface="MS Mincho" pitchFamily="49" charset="-128"/>
              </a:rPr>
              <a:t>valeur</a:t>
            </a:r>
            <a:r>
              <a:rPr lang="fr-FR" sz="2000" b="1" dirty="0">
                <a:solidFill>
                  <a:srgbClr val="009AD0"/>
                </a:solidFill>
                <a:ea typeface="MS Mincho" pitchFamily="49" charset="-128"/>
              </a:rPr>
              <a:t>) </a:t>
            </a:r>
            <a:r>
              <a:rPr lang="fr-FR" sz="2000" dirty="0">
                <a:ea typeface="MS Mincho" pitchFamily="49" charset="-128"/>
              </a:rPr>
              <a:t>renvoie l’entier inférieur (pas la partie entière !)</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Math.random</a:t>
            </a:r>
            <a:r>
              <a:rPr lang="fr-FR" sz="2000" b="1" dirty="0">
                <a:solidFill>
                  <a:srgbClr val="009AD0"/>
                </a:solidFill>
                <a:ea typeface="MS Mincho" pitchFamily="49" charset="-128"/>
              </a:rPr>
              <a:t>() </a:t>
            </a:r>
            <a:r>
              <a:rPr lang="fr-FR" sz="2000" dirty="0">
                <a:ea typeface="MS Mincho" pitchFamily="49" charset="-128"/>
              </a:rPr>
              <a:t>renvoie un chiffre à virgule aléatoire entre 0 et 1</a:t>
            </a:r>
          </a:p>
          <a:p>
            <a:pPr eaLnBrk="1" hangingPunct="1">
              <a:buFont typeface="Wingdings" pitchFamily="2" charset="2"/>
              <a:buNone/>
              <a:defRPr/>
            </a:pPr>
            <a:endParaRPr lang="fr-FR" sz="2000" dirty="0">
              <a:ea typeface="MS Mincho" pitchFamily="49" charset="-128"/>
            </a:endParaRPr>
          </a:p>
          <a:p>
            <a:pPr marL="0" indent="0" eaLnBrk="1" hangingPunct="1">
              <a:buFont typeface="Arial" charset="0"/>
              <a:buNone/>
              <a:defRPr/>
            </a:pPr>
            <a:r>
              <a:rPr lang="fr-FR" sz="2000" b="1" dirty="0"/>
              <a:t>Gestion du temps (Date)</a:t>
            </a:r>
          </a:p>
          <a:p>
            <a:pPr eaLnBrk="1" hangingPunct="1">
              <a:buFont typeface="Wingdings" pitchFamily="2" charset="2"/>
              <a:buNone/>
              <a:defRPr/>
            </a:pPr>
            <a:r>
              <a:rPr lang="fr-FR" sz="2000" dirty="0">
                <a:ea typeface="MS Mincho" pitchFamily="49" charset="-128"/>
              </a:rPr>
              <a:t>Quelques informations, propriétés et méthodes pour bien gérer les dates:</a:t>
            </a:r>
          </a:p>
          <a:p>
            <a:pPr eaLnBrk="1" hangingPunct="1">
              <a:buFont typeface="Wingdings" pitchFamily="2" charset="2"/>
              <a:buNone/>
              <a:defRPr/>
            </a:pPr>
            <a:r>
              <a:rPr lang="fr-FR" sz="2000" dirty="0">
                <a:ea typeface="MS Mincho" pitchFamily="49" charset="-128"/>
              </a:rPr>
              <a:t>   - Rappels sur les dates (GMT, US vs FR, Julian, </a:t>
            </a:r>
            <a:r>
              <a:rPr lang="fr-FR" sz="2000" dirty="0" err="1">
                <a:ea typeface="MS Mincho" pitchFamily="49" charset="-128"/>
              </a:rPr>
              <a:t>DateStamp</a:t>
            </a:r>
            <a:r>
              <a:rPr lang="fr-FR" sz="2000" dirty="0">
                <a:ea typeface="MS Mincho" pitchFamily="49" charset="-128"/>
              </a:rPr>
              <a:t>…)</a:t>
            </a:r>
          </a:p>
          <a:p>
            <a:pPr eaLnBrk="1" hangingPunct="1">
              <a:buFont typeface="Wingdings" pitchFamily="2" charset="2"/>
              <a:buNone/>
              <a:defRPr/>
            </a:pPr>
            <a:r>
              <a:rPr lang="fr-FR" sz="2000" dirty="0">
                <a:ea typeface="MS Mincho" pitchFamily="49" charset="-128"/>
              </a:rPr>
              <a:t>   - </a:t>
            </a:r>
            <a:r>
              <a:rPr lang="fr-FR" sz="2000" b="1" dirty="0">
                <a:solidFill>
                  <a:srgbClr val="009AD0"/>
                </a:solidFill>
                <a:ea typeface="MS Mincho" pitchFamily="49" charset="-128"/>
              </a:rPr>
              <a:t>Date() </a:t>
            </a:r>
            <a:r>
              <a:rPr lang="fr-FR" sz="2000" dirty="0">
                <a:ea typeface="MS Mincho" pitchFamily="49" charset="-128"/>
              </a:rPr>
              <a:t>constructeur, </a:t>
            </a:r>
            <a:r>
              <a:rPr lang="fr-FR" sz="2000" u="sng" dirty="0">
                <a:ea typeface="MS Mincho" pitchFamily="49" charset="-128"/>
              </a:rPr>
              <a:t>ex:</a:t>
            </a:r>
            <a:r>
              <a:rPr lang="fr-FR" sz="2000" dirty="0">
                <a:ea typeface="MS Mincho" pitchFamily="49" charset="-128"/>
              </a:rPr>
              <a:t> « </a:t>
            </a:r>
            <a:r>
              <a:rPr lang="fr-FR" sz="2000" dirty="0" err="1">
                <a:solidFill>
                  <a:srgbClr val="009AD0"/>
                </a:solidFill>
                <a:ea typeface="MS Mincho" pitchFamily="49" charset="-128"/>
              </a:rPr>
              <a:t>datTmp</a:t>
            </a:r>
            <a:r>
              <a:rPr lang="fr-FR" sz="2000" dirty="0">
                <a:solidFill>
                  <a:srgbClr val="009AD0"/>
                </a:solidFill>
                <a:ea typeface="MS Mincho" pitchFamily="49" charset="-128"/>
              </a:rPr>
              <a:t> = new Date(); </a:t>
            </a:r>
            <a:r>
              <a:rPr lang="fr-FR" sz="2000" dirty="0">
                <a:ea typeface="MS Mincho" pitchFamily="49" charset="-128"/>
              </a:rPr>
              <a:t>» (date affectée ici)</a:t>
            </a:r>
          </a:p>
          <a:p>
            <a:pPr eaLnBrk="1" hangingPunct="1">
              <a:buFont typeface="Wingdings" pitchFamily="2" charset="2"/>
              <a:buNone/>
              <a:defRPr/>
            </a:pPr>
            <a:r>
              <a:rPr lang="fr-FR" sz="2000" dirty="0">
                <a:ea typeface="MS Mincho" pitchFamily="49" charset="-128"/>
              </a:rPr>
              <a:t>   - les méthodes </a:t>
            </a:r>
            <a:r>
              <a:rPr lang="fr-FR" sz="2000" dirty="0">
                <a:solidFill>
                  <a:srgbClr val="009AD0"/>
                </a:solidFill>
                <a:ea typeface="MS Mincho" pitchFamily="49" charset="-128"/>
              </a:rPr>
              <a:t>set/</a:t>
            </a:r>
            <a:r>
              <a:rPr lang="fr-FR" sz="2000" dirty="0" err="1">
                <a:solidFill>
                  <a:srgbClr val="009AD0"/>
                </a:solidFill>
                <a:ea typeface="MS Mincho" pitchFamily="49" charset="-128"/>
              </a:rPr>
              <a:t>getTime</a:t>
            </a:r>
            <a:r>
              <a:rPr lang="fr-FR" sz="2000" dirty="0">
                <a:solidFill>
                  <a:srgbClr val="009AD0"/>
                </a:solidFill>
                <a:ea typeface="MS Mincho" pitchFamily="49" charset="-128"/>
              </a:rPr>
              <a:t>(</a:t>
            </a:r>
            <a:r>
              <a:rPr lang="fr-FR" sz="2000" u="sng" dirty="0">
                <a:solidFill>
                  <a:srgbClr val="009AD0"/>
                </a:solidFill>
                <a:ea typeface="MS Mincho" pitchFamily="49" charset="-128"/>
              </a:rPr>
              <a:t>tps en sec</a:t>
            </a:r>
            <a:r>
              <a:rPr lang="fr-FR" sz="2000" dirty="0">
                <a:solidFill>
                  <a:srgbClr val="009AD0"/>
                </a:solidFill>
                <a:ea typeface="MS Mincho" pitchFamily="49" charset="-128"/>
              </a:rPr>
              <a:t>) </a:t>
            </a:r>
            <a:r>
              <a:rPr lang="fr-FR" sz="2000" dirty="0">
                <a:ea typeface="MS Mincho" pitchFamily="49" charset="-128"/>
              </a:rPr>
              <a:t>permettent de lire et de fixer l’heure</a:t>
            </a:r>
          </a:p>
          <a:p>
            <a:pPr eaLnBrk="1" hangingPunct="1">
              <a:buFont typeface="Wingdings" pitchFamily="2" charset="2"/>
              <a:buNone/>
              <a:defRPr/>
            </a:pPr>
            <a:r>
              <a:rPr lang="fr-FR" sz="2000" dirty="0">
                <a:ea typeface="MS Mincho" pitchFamily="49" charset="-128"/>
              </a:rPr>
              <a:t>   - la méthode </a:t>
            </a:r>
            <a:r>
              <a:rPr lang="fr-FR" sz="2000" dirty="0" err="1">
                <a:solidFill>
                  <a:srgbClr val="009AD0"/>
                </a:solidFill>
                <a:ea typeface="MS Mincho" pitchFamily="49" charset="-128"/>
              </a:rPr>
              <a:t>toGMTString</a:t>
            </a:r>
            <a:r>
              <a:rPr lang="fr-FR" sz="2000" dirty="0">
                <a:solidFill>
                  <a:srgbClr val="009AD0"/>
                </a:solidFill>
                <a:ea typeface="MS Mincho" pitchFamily="49" charset="-128"/>
              </a:rPr>
              <a:t>() c</a:t>
            </a:r>
            <a:r>
              <a:rPr lang="fr-FR" sz="2000" dirty="0">
                <a:ea typeface="MS Mincho" pitchFamily="49" charset="-128"/>
              </a:rPr>
              <a:t>onvertit une heure en heure GMT (décalage)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F996E7E-FB7D-4173-ABC5-EBBD43374A26}" type="slidenum">
              <a:rPr lang="en-JM" smtClean="0">
                <a:solidFill>
                  <a:schemeClr val="bg1"/>
                </a:solidFill>
              </a:rPr>
              <a:pPr fontAlgn="base">
                <a:spcBef>
                  <a:spcPct val="0"/>
                </a:spcBef>
                <a:spcAft>
                  <a:spcPct val="0"/>
                </a:spcAft>
                <a:defRPr/>
              </a:pPr>
              <a:t>42</a:t>
            </a:fld>
            <a:endParaRPr lang="en-JM">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a:xfrm>
            <a:off x="457200" y="1493838"/>
            <a:ext cx="8229600" cy="4864120"/>
          </a:xfrm>
        </p:spPr>
        <p:txBody>
          <a:bodyPr rtlCol="0">
            <a:noAutofit/>
          </a:bodyPr>
          <a:lstStyle/>
          <a:p>
            <a:pPr marL="0" indent="0" eaLnBrk="1" hangingPunct="1">
              <a:buFont typeface="Arial" charset="0"/>
              <a:buNone/>
              <a:defRPr/>
            </a:pPr>
            <a:r>
              <a:rPr lang="fr-FR" sz="1800" b="1" dirty="0" err="1"/>
              <a:t>screen,window</a:t>
            </a:r>
            <a:r>
              <a:rPr lang="fr-FR" sz="1800" b="1" dirty="0"/>
              <a:t>, </a:t>
            </a:r>
            <a:r>
              <a:rPr lang="fr-FR" sz="1800" b="1" dirty="0" err="1"/>
              <a:t>navigator</a:t>
            </a:r>
            <a:endParaRPr lang="fr-FR" sz="1800" b="1" dirty="0"/>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screen</a:t>
            </a:r>
            <a:r>
              <a:rPr lang="fr-FR" sz="1800" dirty="0">
                <a:solidFill>
                  <a:srgbClr val="009AD0"/>
                </a:solidFill>
                <a:ea typeface="MS Mincho" pitchFamily="49" charset="-128"/>
              </a:rPr>
              <a:t> </a:t>
            </a:r>
            <a:r>
              <a:rPr lang="fr-FR" sz="1800" dirty="0">
                <a:ea typeface="MS Mincho" pitchFamily="49" charset="-128"/>
              </a:rPr>
              <a:t>= écran de l’internaute (</a:t>
            </a:r>
            <a:r>
              <a:rPr lang="fr-FR" sz="1800" dirty="0" err="1">
                <a:ea typeface="MS Mincho" pitchFamily="49" charset="-128"/>
              </a:rPr>
              <a:t>réso</a:t>
            </a:r>
            <a:r>
              <a:rPr lang="fr-FR" sz="1800" dirty="0">
                <a:ea typeface="MS Mincho" pitchFamily="49" charset="-128"/>
              </a:rPr>
              <a:t>: </a:t>
            </a:r>
            <a:r>
              <a:rPr lang="fr-FR" sz="1800" dirty="0" err="1">
                <a:ea typeface="MS Mincho" pitchFamily="49" charset="-128"/>
              </a:rPr>
              <a:t>width</a:t>
            </a:r>
            <a:r>
              <a:rPr lang="fr-FR" sz="1800" dirty="0">
                <a:ea typeface="MS Mincho" pitchFamily="49" charset="-128"/>
              </a:rPr>
              <a:t> / </a:t>
            </a:r>
            <a:r>
              <a:rPr lang="fr-FR" sz="1800" dirty="0" err="1">
                <a:ea typeface="MS Mincho" pitchFamily="49" charset="-128"/>
              </a:rPr>
              <a:t>height</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navigator</a:t>
            </a:r>
            <a:r>
              <a:rPr lang="fr-FR" sz="1800" dirty="0">
                <a:solidFill>
                  <a:srgbClr val="009AD0"/>
                </a:solidFill>
                <a:ea typeface="MS Mincho" pitchFamily="49" charset="-128"/>
              </a:rPr>
              <a:t> </a:t>
            </a:r>
            <a:r>
              <a:rPr lang="fr-FR" sz="1800" dirty="0">
                <a:ea typeface="MS Mincho" pitchFamily="49" charset="-128"/>
              </a:rPr>
              <a:t>= navigateur de l’internaute (MSIE, </a:t>
            </a:r>
            <a:r>
              <a:rPr lang="fr-FR" sz="1800" dirty="0" err="1">
                <a:ea typeface="MS Mincho" pitchFamily="49" charset="-128"/>
              </a:rPr>
              <a:t>MFF</a:t>
            </a:r>
            <a:r>
              <a:rPr lang="fr-FR" sz="1800" dirty="0">
                <a:ea typeface="MS Mincho" pitchFamily="49" charset="-128"/>
              </a:rPr>
              <a:t>), (info de </a:t>
            </a:r>
            <a:r>
              <a:rPr lang="fr-FR" sz="1800" dirty="0" err="1">
                <a:ea typeface="MS Mincho" pitchFamily="49" charset="-128"/>
              </a:rPr>
              <a:t>param</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window</a:t>
            </a:r>
            <a:r>
              <a:rPr lang="fr-FR" sz="1800" dirty="0">
                <a:solidFill>
                  <a:srgbClr val="009AD0"/>
                </a:solidFill>
                <a:ea typeface="MS Mincho" pitchFamily="49" charset="-128"/>
              </a:rPr>
              <a:t> </a:t>
            </a:r>
            <a:r>
              <a:rPr lang="fr-FR" sz="1800" dirty="0">
                <a:ea typeface="MS Mincho" pitchFamily="49" charset="-128"/>
              </a:rPr>
              <a:t>= fenêtre courante (frame si </a:t>
            </a:r>
            <a:r>
              <a:rPr lang="fr-FR" sz="1800" dirty="0" err="1">
                <a:ea typeface="MS Mincho" pitchFamily="49" charset="-128"/>
              </a:rPr>
              <a:t>frameset</a:t>
            </a:r>
            <a:r>
              <a:rPr lang="fr-FR" sz="1800" dirty="0">
                <a:ea typeface="MS Mincho" pitchFamily="49" charset="-128"/>
              </a:rPr>
              <a:t>)</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document</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a:solidFill>
                  <a:srgbClr val="009AD0"/>
                </a:solidFill>
                <a:ea typeface="MS Mincho" pitchFamily="49" charset="-128"/>
              </a:rPr>
              <a:t>document</a:t>
            </a:r>
            <a:r>
              <a:rPr lang="fr-FR" sz="1800" dirty="0">
                <a:solidFill>
                  <a:srgbClr val="009AD0"/>
                </a:solidFill>
                <a:ea typeface="MS Mincho" pitchFamily="49" charset="-128"/>
              </a:rPr>
              <a:t> </a:t>
            </a:r>
            <a:r>
              <a:rPr lang="fr-FR" sz="1800" dirty="0">
                <a:ea typeface="MS Mincho" pitchFamily="49" charset="-128"/>
              </a:rPr>
              <a:t>= page actuelle (</a:t>
            </a:r>
            <a:r>
              <a:rPr lang="fr-FR" sz="1800" dirty="0" err="1">
                <a:ea typeface="MS Mincho" pitchFamily="49" charset="-128"/>
              </a:rPr>
              <a:t>write</a:t>
            </a:r>
            <a:r>
              <a:rPr lang="fr-FR" sz="1800" dirty="0">
                <a:ea typeface="MS Mincho" pitchFamily="49" charset="-128"/>
              </a:rPr>
              <a:t>, </a:t>
            </a:r>
            <a:r>
              <a:rPr lang="fr-FR" sz="1800" dirty="0" err="1">
                <a:ea typeface="MS Mincho" pitchFamily="49" charset="-128"/>
              </a:rPr>
              <a:t>clientWidth</a:t>
            </a:r>
            <a:r>
              <a:rPr lang="fr-FR" sz="1800" dirty="0">
                <a:ea typeface="MS Mincho" pitchFamily="49" charset="-128"/>
              </a:rPr>
              <a:t>/</a:t>
            </a:r>
            <a:r>
              <a:rPr lang="fr-FR" sz="1800" dirty="0" err="1">
                <a:ea typeface="MS Mincho" pitchFamily="49" charset="-128"/>
              </a:rPr>
              <a:t>Height</a:t>
            </a:r>
            <a:r>
              <a:rPr lang="fr-FR" sz="1800" dirty="0">
                <a:ea typeface="MS Mincho" pitchFamily="49" charset="-128"/>
              </a:rPr>
              <a:t>, arbre DOM)</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e-mails (« </a:t>
            </a:r>
            <a:r>
              <a:rPr lang="fr-FR" sz="1800" b="1" dirty="0" err="1"/>
              <a:t>mailto</a:t>
            </a:r>
            <a:r>
              <a:rPr lang="fr-FR" sz="1800" b="1" dirty="0"/>
              <a:t> » pas </a:t>
            </a:r>
            <a:r>
              <a:rPr lang="fr-FR" sz="1800" b="1" dirty="0" err="1"/>
              <a:t>js</a:t>
            </a:r>
            <a:r>
              <a:rPr lang="fr-FR" sz="1800" b="1" dirty="0"/>
              <a:t> mais assimilée)</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dirty="0" err="1">
                <a:ea typeface="MS Mincho" pitchFamily="49" charset="-128"/>
              </a:rPr>
              <a:t>mailto</a:t>
            </a:r>
            <a:r>
              <a:rPr lang="fr-FR" sz="1800" dirty="0">
                <a:ea typeface="MS Mincho" pitchFamily="49" charset="-128"/>
              </a:rPr>
              <a:t> commande HTML assimilée JS pour ouvrir le </a:t>
            </a:r>
            <a:r>
              <a:rPr lang="fr-FR" sz="1800" dirty="0" err="1">
                <a:ea typeface="MS Mincho" pitchFamily="49" charset="-128"/>
              </a:rPr>
              <a:t>maileur</a:t>
            </a:r>
            <a:r>
              <a:rPr lang="fr-FR" sz="1800" dirty="0">
                <a:ea typeface="MS Mincho" pitchFamily="49" charset="-128"/>
              </a:rPr>
              <a:t> paramètres : adresse, </a:t>
            </a:r>
            <a:r>
              <a:rPr lang="fr-FR" sz="1800" dirty="0" err="1">
                <a:ea typeface="MS Mincho" pitchFamily="49" charset="-128"/>
              </a:rPr>
              <a:t>subject</a:t>
            </a:r>
            <a:r>
              <a:rPr lang="fr-FR" sz="1800" dirty="0">
                <a:ea typeface="MS Mincho" pitchFamily="49" charset="-128"/>
              </a:rPr>
              <a:t>, body…</a:t>
            </a:r>
          </a:p>
          <a:p>
            <a:pPr eaLnBrk="1" hangingPunct="1">
              <a:buFont typeface="Wingdings" pitchFamily="2" charset="2"/>
              <a:buNone/>
              <a:defRPr/>
            </a:pPr>
            <a:r>
              <a:rPr lang="fr-FR" sz="1800" dirty="0">
                <a:ea typeface="MS Mincho" pitchFamily="49" charset="-128"/>
              </a:rPr>
              <a:t>   - tel, </a:t>
            </a:r>
            <a:r>
              <a:rPr lang="fr-FR" sz="1800" dirty="0" err="1">
                <a:ea typeface="MS Mincho" pitchFamily="49" charset="-128"/>
              </a:rPr>
              <a:t>sms</a:t>
            </a:r>
            <a:r>
              <a:rPr lang="fr-FR" sz="1800" dirty="0">
                <a:ea typeface="MS Mincho" pitchFamily="49" charset="-128"/>
              </a:rPr>
              <a:t> fournit par html5</a:t>
            </a:r>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DC4A2A-B00B-4E9E-9FED-8277E8888558}" type="slidenum">
              <a:rPr lang="en-JM" smtClean="0">
                <a:solidFill>
                  <a:schemeClr val="bg1"/>
                </a:solidFill>
              </a:rPr>
              <a:pPr fontAlgn="base">
                <a:spcBef>
                  <a:spcPct val="0"/>
                </a:spcBef>
                <a:spcAft>
                  <a:spcPct val="0"/>
                </a:spcAft>
                <a:defRPr/>
              </a:pPr>
              <a:t>43</a:t>
            </a:fld>
            <a:endParaRPr lang="en-JM">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Organisation des événements</a:t>
            </a:r>
            <a:endParaRPr lang="en-JM" dirty="0"/>
          </a:p>
        </p:txBody>
      </p:sp>
      <p:sp>
        <p:nvSpPr>
          <p:cNvPr id="87043" name="Content Placeholder 4"/>
          <p:cNvSpPr>
            <a:spLocks noGrp="1"/>
          </p:cNvSpPr>
          <p:nvPr>
            <p:ph sz="quarter" idx="13"/>
          </p:nvPr>
        </p:nvSpPr>
        <p:spPr>
          <a:xfrm>
            <a:off x="457200" y="1219200"/>
            <a:ext cx="8001000" cy="1143000"/>
          </a:xfrm>
        </p:spPr>
        <p:txBody>
          <a:bodyPr/>
          <a:lstStyle/>
          <a:p>
            <a:pPr marL="0" eaLnBrk="1" hangingPunct="1"/>
            <a:r>
              <a:rPr lang="fr-FR">
                <a:ea typeface="MS Mincho" pitchFamily="49" charset="-128"/>
              </a:rPr>
              <a:t>Un événement est </a:t>
            </a:r>
            <a:r>
              <a:rPr lang="fr-FR" b="1">
                <a:ea typeface="MS Mincho" pitchFamily="49" charset="-128"/>
              </a:rPr>
              <a:t>un stimulus propagé </a:t>
            </a:r>
            <a:r>
              <a:rPr lang="fr-FR">
                <a:ea typeface="MS Mincho" pitchFamily="49" charset="-128"/>
              </a:rPr>
              <a:t>lors d’une action </a:t>
            </a:r>
            <a:r>
              <a:rPr lang="fr-FR" b="1">
                <a:ea typeface="MS Mincho" pitchFamily="49" charset="-128"/>
              </a:rPr>
              <a:t>utilisateur</a:t>
            </a:r>
            <a:r>
              <a:rPr lang="fr-FR">
                <a:ea typeface="MS Mincho" pitchFamily="49" charset="-128"/>
              </a:rPr>
              <a:t> (click de la souris, mouseOver…) ou d’un traitement du </a:t>
            </a:r>
            <a:r>
              <a:rPr lang="fr-FR" b="1">
                <a:ea typeface="MS Mincho" pitchFamily="49" charset="-128"/>
              </a:rPr>
              <a:t>système</a:t>
            </a:r>
            <a:r>
              <a:rPr lang="fr-FR">
                <a:ea typeface="MS Mincho" pitchFamily="49" charset="-128"/>
              </a:rPr>
              <a:t> (chargement d’une image).</a:t>
            </a:r>
          </a:p>
          <a:p>
            <a:pPr marL="0" eaLnBrk="1" hangingPunct="1"/>
            <a:r>
              <a:rPr lang="fr-FR">
                <a:ea typeface="MS Mincho" pitchFamily="49" charset="-128"/>
              </a:rPr>
              <a:t>On gére sa réponse par la </a:t>
            </a:r>
            <a:r>
              <a:rPr lang="fr-FR" b="1">
                <a:ea typeface="MS Mincho" pitchFamily="49" charset="-128"/>
              </a:rPr>
              <a:t>programmation du comportement de l’interface </a:t>
            </a:r>
            <a:r>
              <a:rPr lang="fr-FR">
                <a:ea typeface="MS Mincho" pitchFamily="49" charset="-128"/>
              </a:rPr>
              <a:t>pour événement sur objet donné.</a:t>
            </a:r>
          </a:p>
        </p:txBody>
      </p:sp>
      <p:pic>
        <p:nvPicPr>
          <p:cNvPr id="14" name="Picture 6"/>
          <p:cNvPicPr>
            <a:picLocks noGrp="1" noChangeAspect="1" noChangeArrowheads="1"/>
          </p:cNvPicPr>
          <p:nvPr>
            <p:ph type="pic" sz="quarter" idx="14"/>
          </p:nvPr>
        </p:nvPicPr>
        <p:blipFill rotWithShape="1">
          <a:blip r:embed="rId3"/>
          <a:srcRect l="-50" t="-2398" r="50" b="-2398"/>
          <a:stretch/>
        </p:blipFill>
        <p:spPr>
          <a:xfrm>
            <a:off x="576263" y="2430463"/>
            <a:ext cx="4067175" cy="2979737"/>
          </a:xfrm>
          <a:ln>
            <a:noFill/>
          </a:ln>
        </p:spPr>
      </p:pic>
      <p:sp>
        <p:nvSpPr>
          <p:cNvPr id="87053" name="Content Placeholder 4"/>
          <p:cNvSpPr>
            <a:spLocks noGrp="1"/>
          </p:cNvSpPr>
          <p:nvPr>
            <p:ph sz="quarter" idx="15"/>
          </p:nvPr>
        </p:nvSpPr>
        <p:spPr>
          <a:xfrm>
            <a:off x="609600" y="5562600"/>
            <a:ext cx="8001000" cy="533400"/>
          </a:xfrm>
        </p:spPr>
        <p:txBody>
          <a:bodyPr/>
          <a:lstStyle/>
          <a:p>
            <a:pPr marL="0" eaLnBrk="1" hangingPunct="1"/>
            <a:r>
              <a:rPr lang="fr-FR">
                <a:ea typeface="MS Mincho" pitchFamily="49" charset="-128"/>
              </a:rPr>
              <a:t>Il est possible d’interrompre la propagation d’un événement donné par l’instruction </a:t>
            </a:r>
            <a:r>
              <a:rPr lang="fr-FR">
                <a:solidFill>
                  <a:srgbClr val="009AD0"/>
                </a:solidFill>
                <a:ea typeface="MS Mincho" pitchFamily="49" charset="-128"/>
              </a:rPr>
              <a:t>event.</a:t>
            </a:r>
            <a:r>
              <a:rPr lang="fr-FR" b="1">
                <a:solidFill>
                  <a:srgbClr val="009AD0"/>
                </a:solidFill>
                <a:ea typeface="MS Mincho" pitchFamily="49" charset="-128"/>
              </a:rPr>
              <a:t>stopPropagation</a:t>
            </a:r>
            <a:r>
              <a:rPr lang="fr-FR">
                <a:ea typeface="MS Mincho" pitchFamily="49" charset="-128"/>
              </a:rPr>
              <a:t>.</a:t>
            </a:r>
          </a:p>
        </p:txBody>
      </p:sp>
      <p:sp>
        <p:nvSpPr>
          <p:cNvPr id="36869" name="Content Placeholder 7"/>
          <p:cNvSpPr>
            <a:spLocks noGrp="1"/>
          </p:cNvSpPr>
          <p:nvPr>
            <p:ph sz="quarter" idx="16"/>
          </p:nvPr>
        </p:nvSpPr>
        <p:spPr>
          <a:xfrm>
            <a:off x="5562600" y="2362200"/>
            <a:ext cx="2895600" cy="685800"/>
          </a:xfrm>
        </p:spPr>
        <p:txBody>
          <a:bodyPr/>
          <a:lstStyle/>
          <a:p>
            <a:pPr eaLnBrk="1" hangingPunct="1">
              <a:spcBef>
                <a:spcPct val="0"/>
              </a:spcBef>
              <a:defRPr/>
            </a:pPr>
            <a:r>
              <a:rPr lang="en-JM" dirty="0">
                <a:solidFill>
                  <a:srgbClr val="00B0F0"/>
                </a:solidFill>
                <a:latin typeface="PT Sans Narrow" pitchFamily="34" charset="0"/>
              </a:rPr>
              <a:t>1 Capture</a:t>
            </a:r>
          </a:p>
          <a:p>
            <a:pPr marL="0" eaLnBrk="1" hangingPunct="1">
              <a:spcBef>
                <a:spcPct val="0"/>
              </a:spcBef>
              <a:defRPr/>
            </a:pPr>
            <a:r>
              <a:rPr lang="fr-FR" sz="1400" dirty="0"/>
              <a:t>L’événement se propage depuis la racine du document jusqu’à la cible.</a:t>
            </a:r>
            <a:endParaRPr lang="en-JM" sz="1400" dirty="0">
              <a:latin typeface="Bebas" pitchFamily="2" charset="0"/>
            </a:endParaRPr>
          </a:p>
        </p:txBody>
      </p:sp>
      <p:sp>
        <p:nvSpPr>
          <p:cNvPr id="16" name="Content Placeholder 7"/>
          <p:cNvSpPr>
            <a:spLocks noGrp="1"/>
          </p:cNvSpPr>
          <p:nvPr>
            <p:ph sz="quarter" idx="17"/>
          </p:nvPr>
        </p:nvSpPr>
        <p:spPr>
          <a:xfrm>
            <a:off x="5562600" y="3505200"/>
            <a:ext cx="2895600" cy="685800"/>
          </a:xfrm>
        </p:spPr>
        <p:txBody>
          <a:bodyPr/>
          <a:lstStyle/>
          <a:p>
            <a:pPr eaLnBrk="1" hangingPunct="1">
              <a:spcBef>
                <a:spcPct val="0"/>
              </a:spcBef>
              <a:defRPr/>
            </a:pPr>
            <a:r>
              <a:rPr lang="en-JM" dirty="0">
                <a:solidFill>
                  <a:srgbClr val="00B0F0"/>
                </a:solidFill>
                <a:latin typeface="PT Sans Narrow" pitchFamily="34" charset="0"/>
              </a:rPr>
              <a:t>2 </a:t>
            </a:r>
            <a:r>
              <a:rPr lang="en-JM" dirty="0" err="1">
                <a:solidFill>
                  <a:srgbClr val="00B0F0"/>
                </a:solidFill>
                <a:latin typeface="PT Sans Narrow" pitchFamily="34" charset="0"/>
              </a:rPr>
              <a:t>Ciblage</a:t>
            </a:r>
            <a:endParaRPr lang="en-JM" dirty="0">
              <a:solidFill>
                <a:srgbClr val="00B0F0"/>
              </a:solidFill>
              <a:latin typeface="PT Sans Narrow" pitchFamily="34" charset="0"/>
            </a:endParaRPr>
          </a:p>
          <a:p>
            <a:pPr marL="0" eaLnBrk="1" hangingPunct="1">
              <a:spcBef>
                <a:spcPct val="0"/>
              </a:spcBef>
              <a:defRPr/>
            </a:pPr>
            <a:r>
              <a:rPr lang="fr-FR" sz="1400" dirty="0"/>
              <a:t>L’événement atteint la cible.</a:t>
            </a:r>
            <a:endParaRPr lang="en-JM" sz="1400" dirty="0">
              <a:latin typeface="Bebas" pitchFamily="2" charset="0"/>
            </a:endParaRPr>
          </a:p>
        </p:txBody>
      </p:sp>
      <p:sp>
        <p:nvSpPr>
          <p:cNvPr id="33799" name="Slide Number Placeholder 11"/>
          <p:cNvSpPr>
            <a:spLocks noGrp="1"/>
          </p:cNvSpPr>
          <p:nvPr>
            <p:ph type="sldNum" sz="quarter" idx="19"/>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46379CE-5074-4339-9565-A111409D092C}" type="slidenum">
              <a:rPr lang="en-JM" smtClean="0">
                <a:solidFill>
                  <a:schemeClr val="bg1"/>
                </a:solidFill>
              </a:rPr>
              <a:pPr fontAlgn="base">
                <a:spcBef>
                  <a:spcPct val="0"/>
                </a:spcBef>
                <a:spcAft>
                  <a:spcPct val="0"/>
                </a:spcAft>
                <a:defRPr/>
              </a:pPr>
              <a:t>44</a:t>
            </a:fld>
            <a:endParaRPr lang="en-JM">
              <a:solidFill>
                <a:schemeClr val="bg1"/>
              </a:solidFill>
            </a:endParaRPr>
          </a:p>
        </p:txBody>
      </p:sp>
      <p:sp>
        <p:nvSpPr>
          <p:cNvPr id="24" name="Footer Placeholder 12"/>
          <p:cNvSpPr>
            <a:spLocks noGrp="1"/>
          </p:cNvSpPr>
          <p:nvPr>
            <p:ph type="ftr" sz="quarter" idx="20"/>
          </p:nvPr>
        </p:nvSpPr>
        <p:spPr>
          <a:xfrm>
            <a:off x="457200" y="6400800"/>
            <a:ext cx="5638800" cy="365125"/>
          </a:xfrm>
        </p:spPr>
        <p:txBody>
          <a:bodyPr/>
          <a:lstStyle/>
          <a:p>
            <a:pPr>
              <a:defRPr/>
            </a:pPr>
            <a:r>
              <a:rPr lang="fr-FR" dirty="0"/>
              <a:t>JAVASCRIPT HTML DYNAMIQUE</a:t>
            </a:r>
            <a:endParaRPr lang="en-JM" dirty="0"/>
          </a:p>
        </p:txBody>
      </p:sp>
      <p:sp>
        <p:nvSpPr>
          <p:cNvPr id="19" name="Content Placeholder 7"/>
          <p:cNvSpPr>
            <a:spLocks noGrp="1"/>
          </p:cNvSpPr>
          <p:nvPr>
            <p:ph sz="quarter" idx="4294967295"/>
          </p:nvPr>
        </p:nvSpPr>
        <p:spPr>
          <a:xfrm>
            <a:off x="6248400" y="4648200"/>
            <a:ext cx="2895600" cy="685800"/>
          </a:xfrm>
        </p:spPr>
        <p:txBody>
          <a:bodyPr>
            <a:normAutofit fontScale="70000" lnSpcReduction="20000"/>
          </a:bodyPr>
          <a:lstStyle/>
          <a:p>
            <a:pPr eaLnBrk="1" hangingPunct="1">
              <a:spcBef>
                <a:spcPct val="0"/>
              </a:spcBef>
              <a:defRPr/>
            </a:pPr>
            <a:r>
              <a:rPr lang="en-JM" dirty="0">
                <a:solidFill>
                  <a:srgbClr val="00B0F0"/>
                </a:solidFill>
                <a:latin typeface="PT Sans Narrow" pitchFamily="34" charset="0"/>
              </a:rPr>
              <a:t>3 </a:t>
            </a:r>
            <a:r>
              <a:rPr lang="en-JM" dirty="0" err="1">
                <a:solidFill>
                  <a:srgbClr val="00B0F0"/>
                </a:solidFill>
                <a:latin typeface="PT Sans Narrow" pitchFamily="34" charset="0"/>
              </a:rPr>
              <a:t>Bouillonnement</a:t>
            </a:r>
            <a:endParaRPr lang="en-JM" dirty="0">
              <a:solidFill>
                <a:srgbClr val="00B0F0"/>
              </a:solidFill>
              <a:latin typeface="PT Sans Narrow" pitchFamily="34" charset="0"/>
            </a:endParaRPr>
          </a:p>
          <a:p>
            <a:pPr marL="0" eaLnBrk="1" hangingPunct="1">
              <a:spcBef>
                <a:spcPct val="0"/>
              </a:spcBef>
              <a:defRPr/>
            </a:pPr>
            <a:r>
              <a:rPr lang="fr-FR" sz="1400" dirty="0"/>
              <a:t>L’événement se propage dans le sans inverse.</a:t>
            </a:r>
            <a:endParaRPr lang="en-JM" sz="1400" dirty="0">
              <a:latin typeface="Bebas" pitchFamily="2" charset="0"/>
            </a:endParaRPr>
          </a:p>
        </p:txBody>
      </p:sp>
      <p:sp>
        <p:nvSpPr>
          <p:cNvPr id="17" name="Rectangle 16"/>
          <p:cNvSpPr/>
          <p:nvPr/>
        </p:nvSpPr>
        <p:spPr>
          <a:xfrm>
            <a:off x="5572125" y="2438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18" name="Rectangle 17"/>
          <p:cNvSpPr/>
          <p:nvPr/>
        </p:nvSpPr>
        <p:spPr>
          <a:xfrm>
            <a:off x="5572125" y="3581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20" name="Rectangle 19"/>
          <p:cNvSpPr/>
          <p:nvPr/>
        </p:nvSpPr>
        <p:spPr>
          <a:xfrm>
            <a:off x="5572125" y="4724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Gestion des événements</a:t>
            </a:r>
            <a:endParaRPr lang="en-JM" dirty="0"/>
          </a:p>
        </p:txBody>
      </p:sp>
      <p:sp>
        <p:nvSpPr>
          <p:cNvPr id="3" name="Content Placeholder 2"/>
          <p:cNvSpPr>
            <a:spLocks noGrp="1"/>
          </p:cNvSpPr>
          <p:nvPr>
            <p:ph idx="1"/>
          </p:nvPr>
        </p:nvSpPr>
        <p:spPr/>
        <p:txBody>
          <a:bodyPr rtlCol="0"/>
          <a:lstStyle/>
          <a:p>
            <a:pPr marL="0" indent="0" eaLnBrk="1" hangingPunct="1">
              <a:buFont typeface="Arial" charset="0"/>
              <a:buNone/>
              <a:tabLst>
                <a:tab pos="8439150" algn="r"/>
              </a:tabLst>
              <a:defRPr/>
            </a:pPr>
            <a:r>
              <a:rPr lang="fr-FR" sz="2800" dirty="0">
                <a:ea typeface="MS Mincho" pitchFamily="49" charset="-128"/>
              </a:rPr>
              <a:t>Les événements dépendent du système d’exploitation et du navigateur utilisé pour leur capture. Mais </a:t>
            </a:r>
            <a:r>
              <a:rPr lang="fr-FR" sz="2800" b="1" dirty="0">
                <a:ea typeface="MS Mincho" pitchFamily="49" charset="-128"/>
              </a:rPr>
              <a:t>la nature de l’évènement dépend du modèle prévu dans l’interface un objet donné</a:t>
            </a:r>
            <a:r>
              <a:rPr lang="fr-FR" b="1" dirty="0">
                <a:ea typeface="MS Mincho" pitchFamily="49" charset="-128"/>
              </a:rPr>
              <a:t>.</a:t>
            </a:r>
          </a:p>
          <a:p>
            <a:pPr marL="0"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b="1" dirty="0">
              <a:ea typeface="MS Mincho" pitchFamily="49" charset="-128"/>
            </a:endParaRPr>
          </a:p>
          <a:p>
            <a:pPr marL="1714500" lvl="4"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61B661-3D12-4CE2-8ADF-C7227B8FE006}" type="slidenum">
              <a:rPr lang="en-JM" smtClean="0">
                <a:solidFill>
                  <a:schemeClr val="bg1"/>
                </a:solidFill>
              </a:rPr>
              <a:pPr fontAlgn="base">
                <a:spcBef>
                  <a:spcPct val="0"/>
                </a:spcBef>
                <a:spcAft>
                  <a:spcPct val="0"/>
                </a:spcAft>
                <a:defRPr/>
              </a:pPr>
              <a:t>45</a:t>
            </a:fld>
            <a:endParaRPr lang="en-JM">
              <a:solidFill>
                <a:schemeClr val="bg1"/>
              </a:solidFill>
            </a:endParaRPr>
          </a:p>
        </p:txBody>
      </p:sp>
      <p:graphicFrame>
        <p:nvGraphicFramePr>
          <p:cNvPr id="6" name="Diagram 4"/>
          <p:cNvGraphicFramePr/>
          <p:nvPr/>
        </p:nvGraphicFramePr>
        <p:xfrm>
          <a:off x="533400" y="2928934"/>
          <a:ext cx="43434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p:cNvSpPr txBox="1">
            <a:spLocks/>
          </p:cNvSpPr>
          <p:nvPr/>
        </p:nvSpPr>
        <p:spPr bwMode="auto">
          <a:xfrm>
            <a:off x="4648200" y="3124200"/>
            <a:ext cx="3962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Font typeface="Arial" charset="0"/>
              <a:buNone/>
              <a:tabLst>
                <a:tab pos="8439150" algn="r"/>
              </a:tabLst>
              <a:defRPr/>
            </a:pPr>
            <a:r>
              <a:rPr lang="fr-FR" sz="1500" b="1" dirty="0">
                <a:ea typeface="MS Mincho" pitchFamily="49" charset="-128"/>
              </a:rPr>
              <a:t>Processus :</a:t>
            </a:r>
          </a:p>
          <a:p>
            <a:pPr marL="0" indent="0" eaLnBrk="1" hangingPunct="1">
              <a:buFont typeface="Arial" charset="0"/>
              <a:buNone/>
              <a:tabLst>
                <a:tab pos="8439150" algn="r"/>
              </a:tabLst>
              <a:defRPr/>
            </a:pPr>
            <a:endParaRPr lang="fr-FR" sz="1500" b="1" dirty="0">
              <a:ea typeface="MS Mincho" pitchFamily="49" charset="-128"/>
            </a:endParaRPr>
          </a:p>
          <a:p>
            <a:pPr eaLnBrk="1" hangingPunct="1">
              <a:tabLst>
                <a:tab pos="8439150" algn="r"/>
              </a:tabLst>
              <a:defRPr/>
            </a:pPr>
            <a:r>
              <a:rPr lang="fr-FR" sz="1500" dirty="0">
                <a:ea typeface="MS Mincho" pitchFamily="49" charset="-128"/>
              </a:rPr>
              <a:t>Chargement du document</a:t>
            </a:r>
          </a:p>
          <a:p>
            <a:pPr eaLnBrk="1" hangingPunct="1">
              <a:tabLst>
                <a:tab pos="8439150" algn="r"/>
              </a:tabLst>
              <a:defRPr/>
            </a:pPr>
            <a:r>
              <a:rPr lang="fr-FR" sz="1500" dirty="0">
                <a:ea typeface="MS Mincho" pitchFamily="49" charset="-128"/>
              </a:rPr>
              <a:t>Click dans le document</a:t>
            </a:r>
          </a:p>
          <a:p>
            <a:pPr eaLnBrk="1" hangingPunct="1">
              <a:tabLst>
                <a:tab pos="8439150" algn="r"/>
              </a:tabLst>
              <a:defRPr/>
            </a:pPr>
            <a:r>
              <a:rPr lang="fr-FR" sz="1500" dirty="0">
                <a:ea typeface="MS Mincho" pitchFamily="49" charset="-128"/>
              </a:rPr>
              <a:t>Sélection d’un élément</a:t>
            </a:r>
          </a:p>
          <a:p>
            <a:pPr eaLnBrk="1" hangingPunct="1">
              <a:tabLst>
                <a:tab pos="8439150" algn="r"/>
              </a:tabLst>
              <a:defRPr/>
            </a:pPr>
            <a:r>
              <a:rPr lang="fr-FR" sz="1500" dirty="0">
                <a:ea typeface="MS Mincho" pitchFamily="49" charset="-128"/>
              </a:rPr>
              <a:t>Utilisation du clavier</a:t>
            </a:r>
          </a:p>
          <a:p>
            <a:pPr eaLnBrk="1" hangingPunct="1">
              <a:tabLst>
                <a:tab pos="8439150" algn="r"/>
              </a:tabLst>
              <a:defRPr/>
            </a:pPr>
            <a:r>
              <a:rPr lang="fr-FR" sz="1500" dirty="0">
                <a:ea typeface="MS Mincho" pitchFamily="49" charset="-128"/>
              </a:rPr>
              <a:t>Modification de la valeur d’un champ</a:t>
            </a:r>
          </a:p>
          <a:p>
            <a:pPr eaLnBrk="1" hangingPunct="1">
              <a:tabLst>
                <a:tab pos="8439150" algn="r"/>
              </a:tabLst>
              <a:defRPr/>
            </a:pPr>
            <a:r>
              <a:rPr lang="fr-FR" sz="1500" dirty="0">
                <a:ea typeface="MS Mincho" pitchFamily="49" charset="-128"/>
              </a:rPr>
              <a:t>Sortie d’un élément</a:t>
            </a:r>
          </a:p>
          <a:p>
            <a:pPr eaLnBrk="1" hangingPunct="1">
              <a:tabLst>
                <a:tab pos="8439150" algn="r"/>
              </a:tabLst>
              <a:defRPr/>
            </a:pPr>
            <a:r>
              <a:rPr lang="fr-FR" sz="1500" dirty="0">
                <a:ea typeface="MS Mincho" pitchFamily="49" charset="-128"/>
              </a:rPr>
              <a:t>Fermeture (déchargement) du document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Objet Event</a:t>
            </a:r>
            <a:endParaRPr lang="fr-FR" dirty="0"/>
          </a:p>
        </p:txBody>
      </p:sp>
      <p:sp>
        <p:nvSpPr>
          <p:cNvPr id="8" name="Espace réservé du contenu 7">
            <a:extLst>
              <a:ext uri="{FF2B5EF4-FFF2-40B4-BE49-F238E27FC236}">
                <a16:creationId xmlns:a16="http://schemas.microsoft.com/office/drawing/2014/main" id="{BE64AAB9-1711-4A16-980D-5B9A148B2EF2}"/>
              </a:ext>
            </a:extLst>
          </p:cNvPr>
          <p:cNvSpPr>
            <a:spLocks noGrp="1"/>
          </p:cNvSpPr>
          <p:nvPr>
            <p:ph idx="1"/>
          </p:nvPr>
        </p:nvSpPr>
        <p:spPr/>
        <p:txBody>
          <a:bodyPr>
            <a:normAutofit lnSpcReduction="10000"/>
          </a:bodyPr>
          <a:lstStyle/>
          <a:p>
            <a:r>
              <a:rPr lang="fr-FR" b="1" i="1" dirty="0"/>
              <a:t>Event</a:t>
            </a:r>
            <a:r>
              <a:rPr lang="fr-FR" dirty="0"/>
              <a:t> est l’objet JavaScript décrivant les événement. C’est un objet de type Event qui se propage dans l’arbre du DOM.</a:t>
            </a:r>
          </a:p>
          <a:p>
            <a:endParaRPr lang="fr-FR" dirty="0"/>
          </a:p>
          <a:p>
            <a:r>
              <a:rPr lang="fr-FR" dirty="0" err="1"/>
              <a:t>Propiétés</a:t>
            </a:r>
            <a:r>
              <a:rPr lang="fr-FR" dirty="0"/>
              <a:t> :</a:t>
            </a:r>
          </a:p>
          <a:p>
            <a:pPr lvl="2"/>
            <a:r>
              <a:rPr lang="fr-FR" b="1" i="1" dirty="0" err="1"/>
              <a:t>target</a:t>
            </a:r>
            <a:r>
              <a:rPr lang="fr-FR" b="1" i="1" dirty="0"/>
              <a:t>  </a:t>
            </a:r>
            <a:r>
              <a:rPr lang="fr-FR" dirty="0"/>
              <a:t>(MSIE </a:t>
            </a:r>
            <a:r>
              <a:rPr lang="fr-FR" dirty="0" err="1"/>
              <a:t>srcElement</a:t>
            </a:r>
            <a:r>
              <a:rPr lang="fr-FR" dirty="0"/>
              <a:t>): la cible recherchée</a:t>
            </a:r>
          </a:p>
          <a:p>
            <a:pPr lvl="2"/>
            <a:r>
              <a:rPr lang="fr-FR" b="1" i="1" dirty="0"/>
              <a:t>type </a:t>
            </a:r>
            <a:r>
              <a:rPr lang="fr-FR" dirty="0"/>
              <a:t>: le type de l’événement (focus, </a:t>
            </a:r>
            <a:r>
              <a:rPr lang="fr-FR" dirty="0" err="1"/>
              <a:t>laod</a:t>
            </a:r>
            <a:r>
              <a:rPr lang="fr-FR" dirty="0"/>
              <a:t>, click)</a:t>
            </a:r>
          </a:p>
          <a:p>
            <a:pPr lvl="2"/>
            <a:r>
              <a:rPr lang="fr-FR" b="1" i="1" dirty="0" err="1"/>
              <a:t>currentTarget</a:t>
            </a:r>
            <a:r>
              <a:rPr lang="fr-FR" dirty="0"/>
              <a:t>: nœud courant de l’arbre DOM</a:t>
            </a:r>
          </a:p>
          <a:p>
            <a:r>
              <a:rPr lang="fr-FR" dirty="0"/>
              <a:t>Méthode:</a:t>
            </a:r>
          </a:p>
          <a:p>
            <a:pPr lvl="2"/>
            <a:r>
              <a:rPr lang="fr-FR" i="1" dirty="0" err="1"/>
              <a:t>stopPropagation</a:t>
            </a:r>
            <a:r>
              <a:rPr lang="fr-FR" i="1" dirty="0"/>
              <a:t>  </a:t>
            </a:r>
            <a:r>
              <a:rPr lang="fr-FR" dirty="0"/>
              <a:t>(MSIE </a:t>
            </a:r>
            <a:r>
              <a:rPr lang="fr-FR" dirty="0" err="1"/>
              <a:t>cancelBubble</a:t>
            </a:r>
            <a:r>
              <a:rPr lang="fr-FR" dirty="0"/>
              <a:t>)</a:t>
            </a:r>
          </a:p>
          <a:p>
            <a:pPr lvl="2"/>
            <a:r>
              <a:rPr lang="fr-FR" i="1" dirty="0" err="1"/>
              <a:t>preventDefault</a:t>
            </a:r>
            <a:r>
              <a:rPr lang="fr-FR" i="1" dirty="0"/>
              <a:t> </a:t>
            </a:r>
            <a:r>
              <a:rPr lang="fr-FR" dirty="0"/>
              <a:t>(return false)</a:t>
            </a:r>
          </a:p>
          <a:p>
            <a:endParaRPr lang="fr-FR" dirty="0"/>
          </a:p>
        </p:txBody>
      </p:sp>
      <p:sp>
        <p:nvSpPr>
          <p:cNvPr id="7" name="Footer Placeholder 12"/>
          <p:cNvSpPr>
            <a:spLocks noGrp="1"/>
          </p:cNvSpPr>
          <p:nvPr>
            <p:ph type="ftr" sz="quarter" idx="11"/>
          </p:nvPr>
        </p:nvSpPr>
        <p:spPr/>
        <p:txBody>
          <a:bodyPr/>
          <a:lstStyle/>
          <a:p>
            <a:r>
              <a:rPr lang="fr-FR"/>
              <a:t>JAVASCRIPT HTML DYNAMIQUE</a:t>
            </a:r>
            <a:endParaRPr lang="en-JM"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AF69DA5-30BB-477E-913B-10D526CB1322}" type="slidenum">
              <a:rPr lang="en-JM" smtClean="0"/>
              <a:pPr/>
              <a:t>46</a:t>
            </a:fld>
            <a:endParaRPr lang="en-JM"/>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Gestionnaire d’événements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800" b="1" dirty="0" err="1"/>
              <a:t>C’est</a:t>
            </a:r>
            <a:r>
              <a:rPr lang="en-US" sz="2800" b="1" dirty="0"/>
              <a:t> </a:t>
            </a:r>
            <a:r>
              <a:rPr lang="en-US" sz="2800" b="1" dirty="0" err="1"/>
              <a:t>une</a:t>
            </a:r>
            <a:r>
              <a:rPr lang="en-US" sz="2800" b="1" dirty="0"/>
              <a:t> </a:t>
            </a:r>
            <a:r>
              <a:rPr lang="en-US" sz="2800" b="1" dirty="0" err="1"/>
              <a:t>fonction</a:t>
            </a:r>
            <a:r>
              <a:rPr lang="en-US" sz="2800" b="1" dirty="0"/>
              <a:t> JavaScript </a:t>
            </a:r>
            <a:r>
              <a:rPr lang="en-US" sz="2800" b="1" dirty="0" err="1"/>
              <a:t>interceptant</a:t>
            </a:r>
            <a:r>
              <a:rPr lang="en-US" sz="2800" b="1" dirty="0"/>
              <a:t> un </a:t>
            </a:r>
            <a:r>
              <a:rPr lang="en-US" sz="2800" b="1" dirty="0" err="1"/>
              <a:t>évènement</a:t>
            </a:r>
            <a:r>
              <a:rPr lang="en-US" sz="2800" b="1" dirty="0"/>
              <a:t> </a:t>
            </a:r>
            <a:r>
              <a:rPr lang="en-US" sz="2800" b="1" dirty="0" err="1"/>
              <a:t>lors</a:t>
            </a:r>
            <a:r>
              <a:rPr lang="en-US" sz="2800" b="1" dirty="0"/>
              <a:t> de </a:t>
            </a:r>
            <a:r>
              <a:rPr lang="en-US" sz="2800" b="1" dirty="0" err="1"/>
              <a:t>sa</a:t>
            </a:r>
            <a:r>
              <a:rPr lang="en-US" sz="2800" b="1" dirty="0"/>
              <a:t> propagation de </a:t>
            </a:r>
            <a:r>
              <a:rPr lang="en-US" sz="2800" b="1" dirty="0" err="1"/>
              <a:t>l’arbre</a:t>
            </a:r>
            <a:r>
              <a:rPr lang="en-US" sz="2800" b="1" dirty="0"/>
              <a:t> du dom. </a:t>
            </a:r>
          </a:p>
          <a:p>
            <a:pPr marL="0" indent="0" eaLnBrk="1" hangingPunct="1">
              <a:buFont typeface="Arial" charset="0"/>
              <a:buNone/>
              <a:defRPr/>
            </a:pPr>
            <a:r>
              <a:rPr lang="en-US" sz="2800" dirty="0"/>
              <a:t>Le </a:t>
            </a:r>
            <a:r>
              <a:rPr lang="en-US" sz="2800" dirty="0" err="1"/>
              <a:t>gestionnaire</a:t>
            </a:r>
            <a:r>
              <a:rPr lang="en-US" sz="2800" dirty="0"/>
              <a:t> (</a:t>
            </a:r>
            <a:r>
              <a:rPr lang="en-US" sz="2800" b="1" dirty="0" err="1"/>
              <a:t>écouteur</a:t>
            </a:r>
            <a:r>
              <a:rPr lang="en-US" sz="2800" b="1" dirty="0"/>
              <a:t> </a:t>
            </a:r>
            <a:r>
              <a:rPr lang="en-US" sz="2800" b="1" dirty="0" err="1"/>
              <a:t>ou</a:t>
            </a:r>
            <a:r>
              <a:rPr lang="en-US" sz="2800" b="1" dirty="0"/>
              <a:t> listener</a:t>
            </a:r>
            <a:r>
              <a:rPr lang="en-US" sz="2800" dirty="0"/>
              <a:t>)  </a:t>
            </a:r>
            <a:r>
              <a:rPr lang="en-US" sz="2800" dirty="0" err="1"/>
              <a:t>associé</a:t>
            </a:r>
            <a:r>
              <a:rPr lang="en-US" sz="2800" dirty="0"/>
              <a:t> à un objet par :</a:t>
            </a:r>
          </a:p>
          <a:p>
            <a:pPr lvl="1" eaLnBrk="1" hangingPunct="1">
              <a:defRPr/>
            </a:pPr>
            <a:r>
              <a:rPr lang="fr-FR" sz="2400" dirty="0">
                <a:solidFill>
                  <a:srgbClr val="009AD0"/>
                </a:solidFill>
                <a:ea typeface="MS Mincho" pitchFamily="49" charset="-128"/>
              </a:rPr>
              <a:t>La phase </a:t>
            </a:r>
            <a:endParaRPr lang="fr-FR" sz="2400" dirty="0">
              <a:solidFill>
                <a:schemeClr val="tx1"/>
              </a:solidFill>
              <a:ea typeface="MS Mincho" pitchFamily="49" charset="-128"/>
            </a:endParaRPr>
          </a:p>
          <a:p>
            <a:pPr lvl="1" eaLnBrk="1" hangingPunct="1">
              <a:defRPr/>
            </a:pPr>
            <a:r>
              <a:rPr lang="fr-FR" sz="2400" dirty="0">
                <a:solidFill>
                  <a:srgbClr val="009AD0"/>
                </a:solidFill>
                <a:ea typeface="MS Mincho" pitchFamily="49" charset="-128"/>
              </a:rPr>
              <a:t>Le type </a:t>
            </a:r>
          </a:p>
          <a:p>
            <a:pPr marL="57150" indent="0" eaLnBrk="1" hangingPunct="1">
              <a:buFont typeface="Arial" charset="0"/>
              <a:buNone/>
              <a:defRPr/>
            </a:pPr>
            <a:r>
              <a:rPr lang="fr-FR" sz="2800" dirty="0">
                <a:ea typeface="MS Mincho" pitchFamily="49" charset="-128"/>
              </a:rPr>
              <a:t>Pour gérer les </a:t>
            </a:r>
            <a:r>
              <a:rPr lang="fr-FR" sz="2800" dirty="0"/>
              <a:t>gestionnaires d’événement sur un objet on utilise </a:t>
            </a:r>
            <a:r>
              <a:rPr lang="fr-FR" sz="2800" b="1" dirty="0" err="1">
                <a:solidFill>
                  <a:srgbClr val="009AD0"/>
                </a:solidFill>
              </a:rPr>
              <a:t>addEventListener</a:t>
            </a:r>
            <a:r>
              <a:rPr lang="fr-FR" sz="2800" dirty="0">
                <a:solidFill>
                  <a:srgbClr val="009AD0"/>
                </a:solidFill>
              </a:rPr>
              <a:t> </a:t>
            </a:r>
            <a:r>
              <a:rPr lang="fr-FR" sz="2800" dirty="0"/>
              <a:t>et </a:t>
            </a:r>
            <a:r>
              <a:rPr lang="fr-FR" sz="2800" b="1" dirty="0" err="1">
                <a:solidFill>
                  <a:srgbClr val="009AD0"/>
                </a:solidFill>
              </a:rPr>
              <a:t>removeEventListener</a:t>
            </a:r>
            <a:r>
              <a:rPr lang="fr-FR" sz="2800" dirty="0">
                <a:solidFill>
                  <a:srgbClr val="009AD0"/>
                </a:solidFill>
              </a:rPr>
              <a:t> </a:t>
            </a:r>
            <a:endParaRPr lang="fr-FR" sz="2800" dirty="0">
              <a:ea typeface="MS Mincho" pitchFamily="49" charset="-128"/>
            </a:endParaRPr>
          </a:p>
          <a:p>
            <a:pPr marL="457200" lvl="1" indent="0" eaLnBrk="1" hangingPunct="1">
              <a:buFont typeface="Arial" charset="0"/>
              <a:buNone/>
              <a:defRPr/>
            </a:pPr>
            <a:r>
              <a:rPr lang="fr-FR" sz="1400" dirty="0" err="1">
                <a:solidFill>
                  <a:srgbClr val="009AD0"/>
                </a:solidFill>
                <a:ea typeface="MS Mincho" pitchFamily="49" charset="-128"/>
              </a:rPr>
              <a:t>function</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a:t>
            </a:r>
            <a:r>
              <a:rPr lang="fr-FR" sz="1400" dirty="0" err="1">
                <a:solidFill>
                  <a:srgbClr val="009AD0"/>
                </a:solidFill>
                <a:ea typeface="MS Mincho" pitchFamily="49" charset="-128"/>
              </a:rPr>
              <a:t>event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	if(</a:t>
            </a:r>
            <a:r>
              <a:rPr lang="fr-FR" sz="1400" dirty="0" err="1">
                <a:solidFill>
                  <a:srgbClr val="009AD0"/>
                </a:solidFill>
                <a:ea typeface="MS Mincho" pitchFamily="49" charset="-128"/>
              </a:rPr>
              <a:t>this.action</a:t>
            </a:r>
            <a:r>
              <a:rPr lang="fr-FR" sz="1400" dirty="0">
                <a:solidFill>
                  <a:srgbClr val="009AD0"/>
                </a:solidFill>
                <a:ea typeface="MS Mincho" pitchFamily="49" charset="-128"/>
              </a:rPr>
              <a:t> == </a:t>
            </a:r>
            <a:r>
              <a:rPr lang="fr-FR" sz="1400" dirty="0">
                <a:ea typeface="MS Mincho" pitchFamily="49" charset="-128"/>
              </a:rPr>
              <a:t>"" </a:t>
            </a:r>
            <a:r>
              <a:rPr lang="fr-FR" sz="1400" dirty="0">
                <a:solidFill>
                  <a:srgbClr val="009AD0"/>
                </a:solidFill>
                <a:ea typeface="MS Mincho" pitchFamily="49" charset="-128"/>
              </a:rPr>
              <a:t>) </a:t>
            </a:r>
            <a:r>
              <a:rPr lang="fr-FR" sz="1400" dirty="0" err="1">
                <a:solidFill>
                  <a:srgbClr val="009AD0"/>
                </a:solidFill>
                <a:ea typeface="MS Mincho" pitchFamily="49" charset="-128"/>
              </a:rPr>
              <a:t>event.preventDefault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a:t>
            </a:r>
          </a:p>
          <a:p>
            <a:pPr marL="457200" lvl="1" indent="0" eaLnBrk="1" hangingPunct="1">
              <a:buFont typeface="Arial" charset="0"/>
              <a:buNone/>
              <a:defRPr/>
            </a:pPr>
            <a:r>
              <a:rPr lang="fr-FR" sz="1400" dirty="0" err="1">
                <a:solidFill>
                  <a:srgbClr val="009AD0"/>
                </a:solidFill>
                <a:ea typeface="MS Mincho" pitchFamily="49" charset="-128"/>
              </a:rPr>
              <a:t>Document.getElementById</a:t>
            </a:r>
            <a:r>
              <a:rPr lang="fr-FR" sz="1400" dirty="0">
                <a:solidFill>
                  <a:srgbClr val="009AD0"/>
                </a:solidFill>
                <a:ea typeface="MS Mincho" pitchFamily="49" charset="-128"/>
              </a:rPr>
              <a:t>(</a:t>
            </a:r>
            <a:r>
              <a:rPr lang="fr-FR" sz="1400" dirty="0">
                <a:ea typeface="MS Mincho" pitchFamily="49" charset="-128"/>
              </a:rPr>
              <a:t>"</a:t>
            </a:r>
            <a:r>
              <a:rPr lang="fr-FR" sz="1400" dirty="0">
                <a:solidFill>
                  <a:srgbClr val="009AD0"/>
                </a:solidFill>
                <a:ea typeface="MS Mincho" pitchFamily="49" charset="-128"/>
              </a:rPr>
              <a:t>formulaire</a:t>
            </a:r>
            <a:r>
              <a:rPr lang="fr-FR" sz="1400" dirty="0">
                <a:ea typeface="MS Mincho" pitchFamily="49" charset="-128"/>
              </a:rPr>
              <a:t>"</a:t>
            </a:r>
            <a:r>
              <a:rPr lang="fr-FR" sz="1400" dirty="0">
                <a:solidFill>
                  <a:srgbClr val="009AD0"/>
                </a:solidFill>
                <a:ea typeface="MS Mincho" pitchFamily="49" charset="-128"/>
              </a:rPr>
              <a:t>).</a:t>
            </a:r>
            <a:r>
              <a:rPr lang="fr-FR" sz="1400" dirty="0" err="1">
                <a:solidFill>
                  <a:srgbClr val="009AD0"/>
                </a:solidFill>
                <a:ea typeface="MS Mincho" pitchFamily="49" charset="-128"/>
              </a:rPr>
              <a:t>addEventListener</a:t>
            </a:r>
            <a:r>
              <a:rPr lang="fr-FR" sz="1400" dirty="0">
                <a:solidFill>
                  <a:srgbClr val="009AD0"/>
                </a:solidFill>
                <a:ea typeface="MS Mincho" pitchFamily="49" charset="-128"/>
              </a:rPr>
              <a:t>(</a:t>
            </a:r>
            <a:r>
              <a:rPr lang="fr-FR" sz="1400" dirty="0">
                <a:ea typeface="MS Mincho" pitchFamily="49" charset="-128"/>
              </a:rPr>
              <a:t>"</a:t>
            </a:r>
            <a:r>
              <a:rPr lang="fr-FR" sz="1400" dirty="0" err="1">
                <a:solidFill>
                  <a:srgbClr val="009AD0"/>
                </a:solidFill>
                <a:ea typeface="MS Mincho" pitchFamily="49" charset="-128"/>
              </a:rPr>
              <a:t>submit</a:t>
            </a:r>
            <a:r>
              <a:rPr lang="fr-FR" sz="1400" dirty="0">
                <a:ea typeface="MS Mincho" pitchFamily="49" charset="-128"/>
              </a:rPr>
              <a:t>"</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 false);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F7BE90-30B6-4629-B148-BC1391F8DE00}" type="slidenum">
              <a:rPr lang="en-JM" smtClean="0">
                <a:solidFill>
                  <a:schemeClr val="bg1"/>
                </a:solidFill>
              </a:rPr>
              <a:pPr fontAlgn="base">
                <a:spcBef>
                  <a:spcPct val="0"/>
                </a:spcBef>
                <a:spcAft>
                  <a:spcPct val="0"/>
                </a:spcAft>
                <a:defRPr/>
              </a:pPr>
              <a:t>47</a:t>
            </a:fld>
            <a:endParaRPr lang="en-JM">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400" b="1" dirty="0"/>
              <a:t>Obtrusive </a:t>
            </a:r>
            <a:r>
              <a:rPr lang="en-US" sz="2400" b="1" dirty="0" err="1"/>
              <a:t>vs</a:t>
            </a:r>
            <a:r>
              <a:rPr lang="en-US" sz="2400" b="1" dirty="0"/>
              <a:t> unobtrusive </a:t>
            </a:r>
            <a:r>
              <a:rPr lang="en-US" sz="2400" b="1" dirty="0" err="1"/>
              <a:t>JS</a:t>
            </a:r>
            <a:endParaRPr lang="en-US" sz="2400" b="1" dirty="0"/>
          </a:p>
          <a:p>
            <a:pPr eaLnBrk="1" hangingPunct="1">
              <a:buFont typeface="Wingdings" pitchFamily="2" charset="2"/>
              <a:buNone/>
              <a:defRPr/>
            </a:pPr>
            <a:r>
              <a:rPr lang="fr-FR" sz="2400" dirty="0">
                <a:ea typeface="MS Mincho" pitchFamily="49" charset="-128"/>
              </a:rPr>
              <a:t>Les anciennes techniques prônent l’intégration de JS dans la page HTML : </a:t>
            </a:r>
          </a:p>
          <a:p>
            <a:pPr eaLnBrk="1" hangingPunct="1">
              <a:buFont typeface="Wingdings" pitchFamily="2" charset="2"/>
              <a:buNone/>
              <a:defRPr/>
            </a:pPr>
            <a:r>
              <a:rPr lang="fr-FR" sz="2400" dirty="0">
                <a:ea typeface="MS Mincho" pitchFamily="49" charset="-128"/>
              </a:rPr>
              <a:t>	</a:t>
            </a: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&gt;…code…&lt;/script&gt;</a:t>
            </a:r>
            <a:br>
              <a:rPr lang="fr-FR" sz="2400" dirty="0">
                <a:ea typeface="MS Mincho" pitchFamily="49" charset="-128"/>
              </a:rPr>
            </a:br>
            <a:r>
              <a:rPr lang="fr-FR" sz="2400" dirty="0">
                <a:solidFill>
                  <a:srgbClr val="009AD0"/>
                </a:solidFill>
                <a:ea typeface="MS Mincho" pitchFamily="49" charset="-128"/>
              </a:rPr>
              <a:t>&lt;input </a:t>
            </a:r>
            <a:r>
              <a:rPr lang="fr-FR" sz="2400" dirty="0" err="1">
                <a:solidFill>
                  <a:srgbClr val="009AD0"/>
                </a:solidFill>
                <a:ea typeface="MS Mincho" pitchFamily="49" charset="-128"/>
              </a:rPr>
              <a:t>onclick</a:t>
            </a:r>
            <a:r>
              <a:rPr lang="fr-FR" sz="2400" dirty="0">
                <a:solidFill>
                  <a:srgbClr val="009AD0"/>
                </a:solidFill>
                <a:ea typeface="MS Mincho" pitchFamily="49" charset="-128"/>
              </a:rPr>
              <a:t>="…code…</a:t>
            </a:r>
          </a:p>
          <a:p>
            <a:pPr eaLnBrk="1" hangingPunct="1">
              <a:buFont typeface="Wingdings" pitchFamily="2" charset="2"/>
              <a:buNone/>
              <a:defRPr/>
            </a:pPr>
            <a:endParaRPr lang="fr-FR" sz="2400" dirty="0">
              <a:ea typeface="MS Mincho" pitchFamily="49" charset="-128"/>
            </a:endParaRPr>
          </a:p>
          <a:p>
            <a:pPr marL="0" eaLnBrk="1" hangingPunct="1">
              <a:buFont typeface="Wingdings" pitchFamily="2" charset="2"/>
              <a:buNone/>
              <a:defRPr/>
            </a:pPr>
            <a:r>
              <a:rPr lang="fr-FR" sz="2400" dirty="0">
                <a:ea typeface="MS Mincho" pitchFamily="49" charset="-128"/>
              </a:rPr>
              <a:t>Aujourd’hui, dans </a:t>
            </a:r>
            <a:r>
              <a:rPr lang="fr-FR" sz="2400" b="1" dirty="0">
                <a:ea typeface="MS Mincho" pitchFamily="49" charset="-128"/>
              </a:rPr>
              <a:t>l’objectif XML de séparation du contenu</a:t>
            </a:r>
            <a:r>
              <a:rPr lang="fr-FR" sz="2400" dirty="0">
                <a:ea typeface="MS Mincho" pitchFamily="49" charset="-128"/>
              </a:rPr>
              <a:t>, de la forme et de  l’interactivité, il faut intégrer le </a:t>
            </a:r>
            <a:r>
              <a:rPr lang="fr-FR" sz="2400" dirty="0" err="1">
                <a:ea typeface="MS Mincho" pitchFamily="49" charset="-128"/>
              </a:rPr>
              <a:t>JS</a:t>
            </a:r>
            <a:r>
              <a:rPr lang="fr-FR" sz="2400" dirty="0">
                <a:ea typeface="MS Mincho" pitchFamily="49" charset="-128"/>
              </a:rPr>
              <a:t> discrètement (</a:t>
            </a:r>
            <a:r>
              <a:rPr lang="fr-FR" sz="2400" dirty="0" err="1">
                <a:ea typeface="MS Mincho" pitchFamily="49" charset="-128"/>
              </a:rPr>
              <a:t>includes</a:t>
            </a:r>
            <a:r>
              <a:rPr lang="fr-FR" sz="2400" dirty="0">
                <a:ea typeface="MS Mincho" pitchFamily="49" charset="-128"/>
              </a:rPr>
              <a:t>) :</a:t>
            </a:r>
          </a:p>
          <a:p>
            <a:pPr eaLnBrk="1" hangingPunct="1">
              <a:buFont typeface="Wingdings" pitchFamily="2" charset="2"/>
              <a:buNone/>
              <a:defRPr/>
            </a:pPr>
            <a:br>
              <a:rPr lang="fr-FR" sz="2400" dirty="0">
                <a:ea typeface="MS Mincho" pitchFamily="49" charset="-128"/>
              </a:rPr>
            </a:b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a:t>
            </a:r>
            <a:r>
              <a:rPr lang="fr-FR" sz="2400" dirty="0" err="1">
                <a:solidFill>
                  <a:srgbClr val="009AD0"/>
                </a:solidFill>
                <a:ea typeface="MS Mincho" pitchFamily="49" charset="-128"/>
              </a:rPr>
              <a:t>src</a:t>
            </a:r>
            <a:r>
              <a:rPr lang="fr-FR" sz="2400" dirty="0">
                <a:solidFill>
                  <a:srgbClr val="009AD0"/>
                </a:solidFill>
                <a:ea typeface="MS Mincho" pitchFamily="49" charset="-128"/>
              </a:rPr>
              <a:t>="</a:t>
            </a:r>
            <a:r>
              <a:rPr lang="fr-FR" sz="2400" i="1" dirty="0">
                <a:solidFill>
                  <a:srgbClr val="009AD0"/>
                </a:solidFill>
                <a:ea typeface="MS Mincho" pitchFamily="49" charset="-128"/>
              </a:rPr>
              <a:t>fichier_code</a:t>
            </a:r>
            <a:r>
              <a:rPr lang="fr-FR" sz="2400" dirty="0">
                <a:solidFill>
                  <a:srgbClr val="009AD0"/>
                </a:solidFill>
                <a:ea typeface="MS Mincho" pitchFamily="49" charset="-128"/>
              </a:rPr>
              <a:t>.js"&gt;&lt;/script&gt; </a:t>
            </a:r>
          </a:p>
          <a:p>
            <a:pPr eaLnBrk="1" hangingPunct="1">
              <a:buFont typeface="Wingdings" pitchFamily="2" charset="2"/>
              <a:buNone/>
              <a:defRPr/>
            </a:pPr>
            <a:r>
              <a:rPr lang="fr-FR" sz="2400" dirty="0">
                <a:solidFill>
                  <a:srgbClr val="009AD0"/>
                </a:solidFill>
                <a:ea typeface="MS Mincho" pitchFamily="49" charset="-128"/>
              </a:rPr>
              <a:t>       document. </a:t>
            </a:r>
            <a:r>
              <a:rPr lang="fr-FR" sz="2400" dirty="0" err="1">
                <a:solidFill>
                  <a:srgbClr val="009AD0"/>
                </a:solidFill>
                <a:ea typeface="MS Mincho" pitchFamily="49" charset="-128"/>
              </a:rPr>
              <a:t>forms</a:t>
            </a:r>
            <a:r>
              <a:rPr lang="fr-FR" sz="2400" dirty="0">
                <a:solidFill>
                  <a:srgbClr val="009AD0"/>
                </a:solidFill>
                <a:ea typeface="MS Mincho" pitchFamily="49" charset="-128"/>
              </a:rPr>
              <a:t>[0].</a:t>
            </a:r>
            <a:r>
              <a:rPr lang="fr-FR" sz="2400" dirty="0" err="1">
                <a:solidFill>
                  <a:srgbClr val="009AD0"/>
                </a:solidFill>
                <a:ea typeface="MS Mincho" pitchFamily="49" charset="-128"/>
              </a:rPr>
              <a:t>onsubmit</a:t>
            </a:r>
            <a:r>
              <a:rPr lang="fr-FR" sz="2400" dirty="0">
                <a:solidFill>
                  <a:srgbClr val="009AD0"/>
                </a:solidFill>
                <a:ea typeface="MS Mincho" pitchFamily="49" charset="-128"/>
              </a:rPr>
              <a:t> = check; (DOM 0 </a:t>
            </a:r>
            <a:r>
              <a:rPr lang="fr-FR" sz="2400" dirty="0">
                <a:solidFill>
                  <a:srgbClr val="009AD0"/>
                </a:solidFill>
                <a:sym typeface="Wingdings" pitchFamily="2" charset="2"/>
              </a:rPr>
              <a:t></a:t>
            </a:r>
            <a:r>
              <a:rPr lang="fr-FR" sz="2400" dirty="0">
                <a:solidFill>
                  <a:srgbClr val="009AD0"/>
                </a:solidFill>
                <a:ea typeface="MS Mincho" pitchFamily="49" charset="-128"/>
              </a:rPr>
              <a:t> </a:t>
            </a:r>
            <a:r>
              <a:rPr lang="fr-FR" sz="2400" dirty="0" err="1">
                <a:solidFill>
                  <a:srgbClr val="009AD0"/>
                </a:solidFill>
                <a:ea typeface="MS Mincho" pitchFamily="49" charset="-128"/>
              </a:rPr>
              <a:t>initEvents</a:t>
            </a:r>
            <a:r>
              <a:rPr lang="fr-FR" sz="2400" dirty="0">
                <a:solidFill>
                  <a:srgbClr val="009AD0"/>
                </a:solidFill>
                <a:ea typeface="MS Mincho" pitchFamily="49" charset="-128"/>
              </a:rPr>
              <a:t> en fin de page)</a:t>
            </a:r>
            <a:br>
              <a:rPr lang="fr-FR" sz="2400" dirty="0">
                <a:ea typeface="MS Mincho" pitchFamily="49" charset="-128"/>
              </a:rPr>
            </a:br>
            <a:br>
              <a:rPr lang="fr-FR" sz="2400" dirty="0">
                <a:ea typeface="MS Mincho" pitchFamily="49" charset="-128"/>
              </a:rPr>
            </a:br>
            <a:endParaRPr lang="fr-FR" sz="2400" dirty="0">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2211C76-5D5C-4F67-89B8-32C7AEDC2338}" type="slidenum">
              <a:rPr lang="en-JM" smtClean="0">
                <a:solidFill>
                  <a:schemeClr val="bg1"/>
                </a:solidFill>
              </a:rPr>
              <a:pPr fontAlgn="base">
                <a:spcBef>
                  <a:spcPct val="0"/>
                </a:spcBef>
                <a:spcAft>
                  <a:spcPct val="0"/>
                </a:spcAft>
                <a:defRPr/>
              </a:pPr>
              <a:t>48</a:t>
            </a:fld>
            <a:endParaRPr lang="en-JM">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2163" name="Content Placeholder 2"/>
          <p:cNvSpPr>
            <a:spLocks noGrp="1"/>
          </p:cNvSpPr>
          <p:nvPr>
            <p:ph idx="1"/>
          </p:nvPr>
        </p:nvSpPr>
        <p:spPr/>
        <p:txBody>
          <a:bodyPr>
            <a:normAutofit fontScale="92500" lnSpcReduction="20000"/>
          </a:bodyPr>
          <a:lstStyle/>
          <a:p>
            <a:pPr marL="0" indent="0" eaLnBrk="1" hangingPunct="1">
              <a:buFont typeface="Arial" charset="0"/>
              <a:buNone/>
              <a:tabLst>
                <a:tab pos="8439150" algn="r"/>
              </a:tabLst>
            </a:pPr>
            <a:r>
              <a:rPr lang="fr-FR" b="1" dirty="0"/>
              <a:t>Anciennes techniques (JavaScript </a:t>
            </a:r>
            <a:r>
              <a:rPr lang="fr-FR" b="1" dirty="0" err="1"/>
              <a:t>obtrusive</a:t>
            </a:r>
            <a:r>
              <a:rPr lang="fr-FR" b="1" dirty="0"/>
              <a:t>):</a:t>
            </a:r>
          </a:p>
          <a:p>
            <a:pPr marL="0" indent="0" eaLnBrk="1" hangingPunct="1">
              <a:buFont typeface="Arial" charset="0"/>
              <a:buNone/>
              <a:tabLst>
                <a:tab pos="8439150" algn="r"/>
              </a:tabLst>
            </a:pPr>
            <a:endParaRPr lang="fr-FR" b="1" dirty="0"/>
          </a:p>
          <a:p>
            <a:pPr marL="0" indent="0" eaLnBrk="1" hangingPunct="1">
              <a:buFont typeface="Arial" charset="0"/>
              <a:buNone/>
              <a:tabLst>
                <a:tab pos="8439150" algn="r"/>
              </a:tabLst>
            </a:pPr>
            <a:r>
              <a:rPr lang="fr-FR" dirty="0">
                <a:ea typeface="MS Mincho" pitchFamily="49" charset="-128"/>
              </a:rPr>
              <a:t>On crée une fonction permettant de réaliser l'opération désirée dans un fichier JS qu'on intègre à l'aide de la balise </a:t>
            </a:r>
            <a:r>
              <a:rPr lang="fr-FR" b="1" dirty="0">
                <a:ea typeface="MS Mincho" pitchFamily="49" charset="-128"/>
              </a:rPr>
              <a:t>&lt;script&gt;</a:t>
            </a:r>
          </a:p>
          <a:p>
            <a:pPr marL="0" indent="0" eaLnBrk="1" hangingPunct="1">
              <a:buFont typeface="Arial" charset="0"/>
              <a:buNone/>
              <a:tabLst>
                <a:tab pos="8439150" algn="r"/>
              </a:tabLst>
            </a:pPr>
            <a:endParaRPr lang="fr-FR" b="1" dirty="0">
              <a:ea typeface="MS Mincho" pitchFamily="49" charset="-128"/>
            </a:endParaRP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&lt;script … </a:t>
            </a:r>
            <a:r>
              <a:rPr lang="fr-FR" dirty="0" err="1">
                <a:solidFill>
                  <a:srgbClr val="009AD0"/>
                </a:solidFill>
                <a:ea typeface="MS Mincho" pitchFamily="49" charset="-128"/>
              </a:rPr>
              <a:t>src</a:t>
            </a:r>
            <a:r>
              <a:rPr lang="fr-FR" dirty="0">
                <a:solidFill>
                  <a:srgbClr val="009AD0"/>
                </a:solidFill>
                <a:ea typeface="MS Mincho" pitchFamily="49" charset="-128"/>
              </a:rPr>
              <a:t>="fichier.js"&gt;</a:t>
            </a:r>
          </a:p>
          <a:p>
            <a:pPr lvl="1" eaLnBrk="1" hangingPunct="1">
              <a:tabLst>
                <a:tab pos="8439150" algn="r"/>
              </a:tabLst>
            </a:pPr>
            <a:r>
              <a:rPr lang="fr-FR" dirty="0">
                <a:ea typeface="MS Mincho" pitchFamily="49" charset="-128"/>
              </a:rPr>
              <a:t>Dans le JS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err="1">
                <a:solidFill>
                  <a:srgbClr val="009AD0"/>
                </a:solidFill>
                <a:ea typeface="MS Mincho" pitchFamily="49" charset="-128"/>
              </a:rPr>
              <a:t>showMenu</a:t>
            </a:r>
            <a:r>
              <a:rPr lang="fr-FR" dirty="0">
                <a:solidFill>
                  <a:srgbClr val="009AD0"/>
                </a:solidFill>
                <a:ea typeface="MS Mincho" pitchFamily="49" charset="-128"/>
              </a:rPr>
              <a:t>() { … }</a:t>
            </a:r>
          </a:p>
          <a:p>
            <a:pPr lvl="2" eaLnBrk="1" hangingPunct="1">
              <a:tabLst>
                <a:tab pos="8439150" algn="r"/>
              </a:tabLst>
            </a:pPr>
            <a:endParaRPr lang="fr-FR" dirty="0">
              <a:ea typeface="MS Mincho" pitchFamily="49" charset="-128"/>
            </a:endParaRPr>
          </a:p>
          <a:p>
            <a:pPr marL="0" indent="0" eaLnBrk="1" hangingPunct="1">
              <a:buFont typeface="Arial" charset="0"/>
              <a:buNone/>
              <a:tabLst>
                <a:tab pos="8439150" algn="r"/>
              </a:tabLst>
            </a:pPr>
            <a:r>
              <a:rPr lang="fr-FR" dirty="0">
                <a:ea typeface="MS Mincho" pitchFamily="49" charset="-128"/>
              </a:rPr>
              <a:t>On déclare la fonction à utiliser directement dans l'attribut événement de la balise HTML</a:t>
            </a: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&lt;body </a:t>
            </a:r>
            <a:r>
              <a:rPr lang="fr-FR" dirty="0" err="1">
                <a:solidFill>
                  <a:srgbClr val="009AD0"/>
                </a:solidFill>
                <a:ea typeface="MS Mincho" pitchFamily="49" charset="-128"/>
              </a:rPr>
              <a:t>onload</a:t>
            </a:r>
            <a:r>
              <a:rPr lang="fr-FR" dirty="0">
                <a:solidFill>
                  <a:srgbClr val="009AD0"/>
                </a:solidFill>
                <a:ea typeface="MS Mincho" pitchFamily="49" charset="-128"/>
              </a:rPr>
              <a:t>="</a:t>
            </a:r>
            <a:r>
              <a:rPr lang="fr-FR" dirty="0" err="1">
                <a:solidFill>
                  <a:srgbClr val="009AD0"/>
                </a:solidFill>
                <a:ea typeface="MS Mincho" pitchFamily="49" charset="-128"/>
              </a:rPr>
              <a:t>showMenu</a:t>
            </a:r>
            <a:r>
              <a:rPr lang="fr-FR" dirty="0">
                <a:solidFill>
                  <a:srgbClr val="009AD0"/>
                </a:solidFill>
                <a:ea typeface="MS Mincho" pitchFamily="49" charset="-128"/>
              </a:rPr>
              <a:t>();"&gt; …</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FAA2F2-4ED2-4F90-943E-7D143E9D0407}" type="slidenum">
              <a:rPr lang="en-JM" smtClean="0">
                <a:solidFill>
                  <a:schemeClr val="bg1"/>
                </a:solidFill>
              </a:rPr>
              <a:pPr fontAlgn="base">
                <a:spcBef>
                  <a:spcPct val="0"/>
                </a:spcBef>
                <a:spcAft>
                  <a:spcPct val="0"/>
                </a:spcAft>
                <a:defRPr/>
              </a:pPr>
              <a:t>49</a:t>
            </a:fld>
            <a:endParaRPr lang="en-JM">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3AF101A-E529-4CA9-83CC-E67E35257B75}"/>
              </a:ext>
            </a:extLst>
          </p:cNvPr>
          <p:cNvSpPr>
            <a:spLocks noGrp="1"/>
          </p:cNvSpPr>
          <p:nvPr>
            <p:ph type="title"/>
          </p:nvPr>
        </p:nvSpPr>
        <p:spPr/>
        <p:txBody>
          <a:bodyPr/>
          <a:lstStyle/>
          <a:p>
            <a:r>
              <a:rPr lang="fr-FR" dirty="0"/>
              <a:t>Objectifs pédagogiques</a:t>
            </a:r>
          </a:p>
        </p:txBody>
      </p:sp>
      <p:sp>
        <p:nvSpPr>
          <p:cNvPr id="5" name="Espace réservé du contenu 4">
            <a:extLst>
              <a:ext uri="{FF2B5EF4-FFF2-40B4-BE49-F238E27FC236}">
                <a16:creationId xmlns:a16="http://schemas.microsoft.com/office/drawing/2014/main" id="{387144CC-7F7E-484B-B18C-3472E2DDFA71}"/>
              </a:ext>
            </a:extLst>
          </p:cNvPr>
          <p:cNvSpPr>
            <a:spLocks noGrp="1"/>
          </p:cNvSpPr>
          <p:nvPr>
            <p:ph idx="1"/>
          </p:nvPr>
        </p:nvSpPr>
        <p:spPr/>
        <p:txBody>
          <a:bodyPr>
            <a:normAutofit fontScale="55000" lnSpcReduction="20000"/>
          </a:bodyPr>
          <a:lstStyle/>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Découvrir les concepts avancés JavaScript ES5</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Mettre en pratique la Programmation Orientée Objet</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Maîtriser l'environnement de débogage</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Mettre en œuvre le framework JavaScript jQuery</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Manipuler les API JavaScript HTML5</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Appréhender la notion de JavaScript côté serveur avec Node.js</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Appréhender le contexte d’une application JS d’entreprise interne</a:t>
            </a:r>
          </a:p>
          <a:p>
            <a:endParaRPr lang="fr-FR" dirty="0"/>
          </a:p>
        </p:txBody>
      </p:sp>
    </p:spTree>
    <p:extLst>
      <p:ext uri="{BB962C8B-B14F-4D97-AF65-F5344CB8AC3E}">
        <p14:creationId xmlns:p14="http://schemas.microsoft.com/office/powerpoint/2010/main" val="1944742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3187" name="Content Placeholder 2"/>
          <p:cNvSpPr>
            <a:spLocks noGrp="1"/>
          </p:cNvSpPr>
          <p:nvPr>
            <p:ph idx="1"/>
          </p:nvPr>
        </p:nvSpPr>
        <p:spPr/>
        <p:txBody>
          <a:bodyPr>
            <a:normAutofit/>
          </a:bodyPr>
          <a:lstStyle/>
          <a:p>
            <a:pPr marL="0" indent="0" eaLnBrk="1" hangingPunct="1">
              <a:buFont typeface="Arial" charset="0"/>
              <a:buNone/>
              <a:tabLst>
                <a:tab pos="8439150" algn="r"/>
              </a:tabLst>
            </a:pPr>
            <a:r>
              <a:rPr lang="fr-FR" sz="2400" b="1" dirty="0"/>
              <a:t>Nouvelles techniques (JavaScript </a:t>
            </a:r>
            <a:r>
              <a:rPr lang="fr-FR" sz="2400" b="1" dirty="0" err="1"/>
              <a:t>unobtrusive</a:t>
            </a:r>
            <a:r>
              <a:rPr lang="fr-FR" sz="2400" b="1" dirty="0"/>
              <a:t>):</a:t>
            </a:r>
          </a:p>
          <a:p>
            <a:pPr marL="0" indent="0" eaLnBrk="1" hangingPunct="1">
              <a:buFont typeface="Arial" charset="0"/>
              <a:buNone/>
              <a:tabLst>
                <a:tab pos="8439150" algn="r"/>
              </a:tabLst>
            </a:pPr>
            <a:endParaRPr lang="fr-FR" sz="2400" b="1" dirty="0"/>
          </a:p>
          <a:p>
            <a:pPr marL="0" indent="0" eaLnBrk="1" hangingPunct="1">
              <a:buFont typeface="Arial" charset="0"/>
              <a:buNone/>
              <a:tabLst>
                <a:tab pos="8439150" algn="r"/>
              </a:tabLst>
            </a:pPr>
            <a:r>
              <a:rPr lang="fr-FR" sz="2400" dirty="0">
                <a:ea typeface="MS Mincho" pitchFamily="49" charset="-128"/>
              </a:rPr>
              <a:t>Aujourd’hui, pour respecter l’objectif sémantique, il faut utiliser du </a:t>
            </a:r>
            <a:r>
              <a:rPr lang="fr-FR" sz="2400" b="1" dirty="0"/>
              <a:t>JavaScript </a:t>
            </a:r>
            <a:r>
              <a:rPr lang="fr-FR" sz="2400" dirty="0">
                <a:ea typeface="MS Mincho" pitchFamily="49" charset="-128"/>
              </a:rPr>
              <a:t>discret. Plus aucun code </a:t>
            </a:r>
            <a:r>
              <a:rPr lang="fr-FR" sz="2400" b="1" dirty="0"/>
              <a:t>JavaScript</a:t>
            </a:r>
            <a:r>
              <a:rPr lang="fr-FR" sz="2400" dirty="0">
                <a:ea typeface="MS Mincho" pitchFamily="49" charset="-128"/>
              </a:rPr>
              <a:t> ne se trouve dans la page HTML. </a:t>
            </a:r>
          </a:p>
          <a:p>
            <a:pPr marL="0" indent="0" eaLnBrk="1" hangingPunct="1">
              <a:buFont typeface="Arial" charset="0"/>
              <a:buNone/>
              <a:tabLst>
                <a:tab pos="8439150" algn="r"/>
              </a:tabLst>
            </a:pPr>
            <a:endParaRPr lang="fr-FR" sz="2400" dirty="0">
              <a:ea typeface="MS Mincho" pitchFamily="49" charset="-128"/>
            </a:endParaRPr>
          </a:p>
          <a:p>
            <a:pPr marL="0" indent="0" eaLnBrk="1" hangingPunct="1">
              <a:buFont typeface="Arial" charset="0"/>
              <a:buNone/>
              <a:tabLst>
                <a:tab pos="8439150" algn="r"/>
              </a:tabLst>
            </a:pPr>
            <a:r>
              <a:rPr lang="fr-FR" sz="2400" dirty="0">
                <a:ea typeface="MS Mincho" pitchFamily="49" charset="-128"/>
              </a:rPr>
              <a:t>On n'utilise pas les gestionnaires des balises mais l'affectation des gestionnaires d'événements en </a:t>
            </a:r>
            <a:r>
              <a:rPr lang="fr-FR" sz="2400" b="1" dirty="0"/>
              <a:t>JavaScript </a:t>
            </a:r>
            <a:endParaRPr lang="fr-FR" sz="2400" dirty="0">
              <a:ea typeface="MS Mincho" pitchFamily="49" charset="-128"/>
            </a:endParaRPr>
          </a:p>
          <a:p>
            <a:pPr marL="0" indent="0" eaLnBrk="1" hangingPunct="1">
              <a:buFont typeface="Arial" charset="0"/>
              <a:buNone/>
              <a:tabLst>
                <a:tab pos="8439150" algn="r"/>
              </a:tabLst>
            </a:pPr>
            <a:endParaRPr lang="fr-FR" sz="2400" dirty="0">
              <a:ea typeface="MS Mincho" pitchFamily="49" charset="-128"/>
            </a:endParaRPr>
          </a:p>
          <a:p>
            <a:pPr lvl="1" eaLnBrk="1" hangingPunct="1">
              <a:tabLst>
                <a:tab pos="8439150" algn="r"/>
              </a:tabLst>
            </a:pPr>
            <a:r>
              <a:rPr lang="fr-FR" sz="2400" dirty="0">
                <a:ea typeface="MS Mincho" pitchFamily="49" charset="-128"/>
              </a:rPr>
              <a:t>Dans le JS : </a:t>
            </a:r>
            <a:r>
              <a:rPr lang="fr-FR" sz="2400" dirty="0">
                <a:solidFill>
                  <a:srgbClr val="009AD0"/>
                </a:solidFill>
                <a:ea typeface="MS Mincho" pitchFamily="49" charset="-128"/>
              </a:rPr>
              <a:t>document. </a:t>
            </a:r>
            <a:r>
              <a:rPr lang="fr-FR" sz="2400" dirty="0" err="1">
                <a:solidFill>
                  <a:srgbClr val="009AD0"/>
                </a:solidFill>
                <a:ea typeface="MS Mincho" pitchFamily="49" charset="-128"/>
              </a:rPr>
              <a:t>body.onload</a:t>
            </a:r>
            <a:r>
              <a:rPr lang="fr-FR" sz="2400" dirty="0">
                <a:solidFill>
                  <a:srgbClr val="009AD0"/>
                </a:solidFill>
                <a:ea typeface="MS Mincho" pitchFamily="49" charset="-128"/>
              </a:rPr>
              <a:t> = </a:t>
            </a:r>
            <a:r>
              <a:rPr lang="fr-FR" sz="2400" dirty="0" err="1">
                <a:solidFill>
                  <a:srgbClr val="009AD0"/>
                </a:solidFill>
                <a:ea typeface="MS Mincho" pitchFamily="49" charset="-128"/>
              </a:rPr>
              <a:t>function</a:t>
            </a:r>
            <a:r>
              <a:rPr lang="fr-FR" sz="2400" dirty="0">
                <a:solidFill>
                  <a:srgbClr val="009AD0"/>
                </a:solidFill>
                <a:ea typeface="MS Mincho" pitchFamily="49" charset="-128"/>
              </a:rPr>
              <a:t>() { </a:t>
            </a:r>
            <a:r>
              <a:rPr lang="fr-FR" sz="2400" dirty="0" err="1">
                <a:solidFill>
                  <a:srgbClr val="009AD0"/>
                </a:solidFill>
                <a:ea typeface="MS Mincho" pitchFamily="49" charset="-128"/>
              </a:rPr>
              <a:t>showMenu</a:t>
            </a:r>
            <a:r>
              <a:rPr lang="fr-FR" sz="2400" dirty="0">
                <a:solidFill>
                  <a:srgbClr val="009AD0"/>
                </a:solidFill>
                <a:ea typeface="MS Mincho" pitchFamily="49" charset="-128"/>
              </a:rPr>
              <a:t>();}</a:t>
            </a:r>
          </a:p>
          <a:p>
            <a:pPr lvl="1" eaLnBrk="1" hangingPunct="1">
              <a:tabLst>
                <a:tab pos="8439150" algn="r"/>
              </a:tabLst>
            </a:pPr>
            <a:endParaRPr lang="fr-FR" sz="2400"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023E8ED-1C34-4BDD-9ABF-855EAAFF0C3D}" type="slidenum">
              <a:rPr lang="en-JM" smtClean="0">
                <a:solidFill>
                  <a:schemeClr val="bg1"/>
                </a:solidFill>
              </a:rPr>
              <a:pPr fontAlgn="base">
                <a:spcBef>
                  <a:spcPct val="0"/>
                </a:spcBef>
                <a:spcAft>
                  <a:spcPct val="0"/>
                </a:spcAft>
                <a:defRPr/>
              </a:pPr>
              <a:t>50</a:t>
            </a:fld>
            <a:endParaRPr lang="en-JM">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86019" name="Content Placeholder 2"/>
          <p:cNvSpPr>
            <a:spLocks noGrp="1"/>
          </p:cNvSpPr>
          <p:nvPr>
            <p:ph idx="1"/>
          </p:nvPr>
        </p:nvSpPr>
        <p:spPr/>
        <p:txBody>
          <a:bodyPr>
            <a:normAutofit/>
          </a:bodyPr>
          <a:lstStyle/>
          <a:p>
            <a:pPr marL="0" indent="0" eaLnBrk="1" hangingPunct="1">
              <a:buFont typeface="Arial" pitchFamily="34" charset="0"/>
              <a:buNone/>
              <a:tabLst>
                <a:tab pos="8439150" algn="r"/>
              </a:tabLst>
              <a:defRPr/>
            </a:pPr>
            <a:r>
              <a:rPr lang="fr-FR" sz="2000" b="1" u="sng" dirty="0">
                <a:ea typeface="MS Mincho" pitchFamily="49" charset="-128"/>
              </a:rPr>
              <a:t>Bonne pratique:</a:t>
            </a:r>
          </a:p>
          <a:p>
            <a:pPr marL="0" indent="0" eaLnBrk="1" hangingPunct="1">
              <a:buFont typeface="Arial" pitchFamily="34" charset="0"/>
              <a:buNone/>
              <a:tabLst>
                <a:tab pos="8439150" algn="r"/>
              </a:tabLst>
              <a:defRPr/>
            </a:pPr>
            <a:endParaRPr lang="fr-FR" sz="2000" dirty="0">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MSIE6-, on utilise </a:t>
            </a:r>
            <a:r>
              <a:rPr lang="fr-FR" sz="2000" b="1" dirty="0" err="1">
                <a:ea typeface="MS Mincho" pitchFamily="49" charset="-128"/>
              </a:rPr>
              <a:t>attachEvent</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.attachEvent</a:t>
            </a:r>
            <a:r>
              <a:rPr lang="fr-FR" sz="2000" dirty="0">
                <a:solidFill>
                  <a:srgbClr val="009AD0"/>
                </a:solidFill>
                <a:ea typeface="MS Mincho" pitchFamily="49" charset="-128"/>
              </a:rPr>
              <a:t>( '</a:t>
            </a:r>
            <a:r>
              <a:rPr lang="fr-FR" sz="2000" dirty="0" err="1">
                <a:solidFill>
                  <a:srgbClr val="009AD0"/>
                </a:solidFill>
                <a:ea typeface="MS Mincho" pitchFamily="49" charset="-128"/>
              </a:rPr>
              <a:t>onload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les autres navigateurs, on utilise </a:t>
            </a:r>
            <a:r>
              <a:rPr lang="fr-FR" sz="2000" b="1" dirty="0" err="1">
                <a:ea typeface="MS Mincho" pitchFamily="49" charset="-128"/>
              </a:rPr>
              <a:t>addEventListener</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.addEventListener</a:t>
            </a:r>
            <a:r>
              <a:rPr lang="fr-FR" sz="2000" dirty="0">
                <a:solidFill>
                  <a:srgbClr val="009AD0"/>
                </a:solidFill>
                <a:ea typeface="MS Mincho" pitchFamily="49" charset="-128"/>
              </a:rPr>
              <a:t>( '</a:t>
            </a:r>
            <a:r>
              <a:rPr lang="fr-FR" sz="2000" dirty="0" err="1">
                <a:solidFill>
                  <a:srgbClr val="009AD0"/>
                </a:solidFill>
                <a:ea typeface="MS Mincho" pitchFamily="49" charset="-128"/>
              </a:rPr>
              <a:t>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 false);</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il faut s'assurer que les objets HTML sont bien chargés avant de leur affecter des événements. Pour cela on ne lance les initialisations d'événements qu'après chargement de la page (événement </a:t>
            </a:r>
            <a:r>
              <a:rPr lang="fr-FR" sz="2000" dirty="0" err="1">
                <a:ea typeface="MS Mincho" pitchFamily="49" charset="-128"/>
              </a:rPr>
              <a:t>load</a:t>
            </a:r>
            <a:r>
              <a:rPr lang="fr-FR" sz="2000" dirty="0">
                <a:ea typeface="MS Mincho" pitchFamily="49" charset="-128"/>
              </a:rPr>
              <a:t> du body cf. code ci-dessous).</a:t>
            </a:r>
            <a:br>
              <a:rPr lang="fr-FR" sz="2000" dirty="0">
                <a:ea typeface="MS Mincho" pitchFamily="49" charset="-128"/>
              </a:rPr>
            </a:br>
            <a:endParaRPr lang="fr-FR" sz="2000" dirty="0">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on détruit les écouteurs sur événement avec </a:t>
            </a:r>
            <a:r>
              <a:rPr lang="fr-FR" sz="2000" b="1" dirty="0" err="1">
                <a:solidFill>
                  <a:srgbClr val="009AD0"/>
                </a:solidFill>
                <a:ea typeface="MS Mincho" pitchFamily="49" charset="-128"/>
              </a:rPr>
              <a:t>detachEvent</a:t>
            </a:r>
            <a:r>
              <a:rPr lang="fr-FR" sz="2000" dirty="0">
                <a:solidFill>
                  <a:srgbClr val="009AD0"/>
                </a:solidFill>
                <a:ea typeface="MS Mincho" pitchFamily="49" charset="-128"/>
              </a:rPr>
              <a:t> </a:t>
            </a:r>
            <a:r>
              <a:rPr lang="fr-FR" sz="2000" dirty="0">
                <a:ea typeface="MS Mincho" pitchFamily="49" charset="-128"/>
              </a:rPr>
              <a:t>et </a:t>
            </a:r>
            <a:r>
              <a:rPr lang="fr-FR" sz="2000" b="1" dirty="0" err="1">
                <a:solidFill>
                  <a:srgbClr val="009AD0"/>
                </a:solidFill>
                <a:ea typeface="MS Mincho" pitchFamily="49" charset="-128"/>
              </a:rPr>
              <a:t>removeEventListener</a:t>
            </a:r>
            <a:endParaRPr lang="fr-FR" sz="2000" b="1"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B798375-BACD-4D67-8290-BCDFCF670686}" type="slidenum">
              <a:rPr lang="en-JM" smtClean="0">
                <a:solidFill>
                  <a:schemeClr val="bg1"/>
                </a:solidFill>
              </a:rPr>
              <a:pPr fontAlgn="base">
                <a:spcBef>
                  <a:spcPct val="0"/>
                </a:spcBef>
                <a:spcAft>
                  <a:spcPct val="0"/>
                </a:spcAft>
                <a:defRPr/>
              </a:pPr>
              <a:t>51</a:t>
            </a:fld>
            <a:endParaRPr lang="en-JM">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65741-2DF7-46A4-9EC0-0523040AF798}"/>
              </a:ext>
            </a:extLst>
          </p:cNvPr>
          <p:cNvSpPr>
            <a:spLocks noGrp="1"/>
          </p:cNvSpPr>
          <p:nvPr>
            <p:ph type="title"/>
          </p:nvPr>
        </p:nvSpPr>
        <p:spPr/>
        <p:txBody>
          <a:bodyPr/>
          <a:lstStyle/>
          <a:p>
            <a:r>
              <a:rPr lang="fr-FR" dirty="0"/>
              <a:t>Javascript es5</a:t>
            </a:r>
          </a:p>
        </p:txBody>
      </p:sp>
      <p:sp>
        <p:nvSpPr>
          <p:cNvPr id="3" name="Espace réservé du contenu 2">
            <a:extLst>
              <a:ext uri="{FF2B5EF4-FFF2-40B4-BE49-F238E27FC236}">
                <a16:creationId xmlns:a16="http://schemas.microsoft.com/office/drawing/2014/main" id="{528E2BE2-FC4A-4630-B2D5-76C9A600B3A9}"/>
              </a:ext>
            </a:extLst>
          </p:cNvPr>
          <p:cNvSpPr>
            <a:spLocks noGrp="1"/>
          </p:cNvSpPr>
          <p:nvPr>
            <p:ph idx="1"/>
          </p:nvPr>
        </p:nvSpPr>
        <p:spPr/>
        <p:txBody>
          <a:bodyPr/>
          <a:lstStyle/>
          <a:p>
            <a:r>
              <a:rPr lang="fr-FR" dirty="0"/>
              <a:t>Les fonctions auto-exécutées.</a:t>
            </a:r>
          </a:p>
          <a:p>
            <a:pPr lvl="7"/>
            <a:r>
              <a:rPr lang="fr-FR" dirty="0"/>
              <a:t>Self-executed.js</a:t>
            </a:r>
          </a:p>
          <a:p>
            <a:pPr marL="396875" lvl="7" indent="0">
              <a:buNone/>
            </a:pPr>
            <a:r>
              <a:rPr lang="fr-FR" sz="2800" b="1" dirty="0">
                <a:solidFill>
                  <a:srgbClr val="ABB2BF"/>
                </a:solidFill>
                <a:effectLst/>
                <a:latin typeface="Consolas" panose="020B0609020204030204" pitchFamily="49" charset="0"/>
              </a:rPr>
              <a:t>(</a:t>
            </a:r>
            <a:r>
              <a:rPr lang="fr-FR" b="0" i="1" dirty="0">
                <a:solidFill>
                  <a:srgbClr val="C678DD"/>
                </a:solidFill>
                <a:effectLst/>
                <a:latin typeface="Consolas" panose="020B0609020204030204" pitchFamily="49" charset="0"/>
              </a:rPr>
              <a:t>function</a:t>
            </a:r>
            <a:r>
              <a:rPr lang="fr-FR" b="0" i="1" dirty="0">
                <a:solidFill>
                  <a:srgbClr val="ABB2BF"/>
                </a:solidFill>
                <a:effectLst/>
                <a:latin typeface="Consolas" panose="020B0609020204030204" pitchFamily="49" charset="0"/>
              </a:rPr>
              <a:t>(arg1){...}</a:t>
            </a:r>
            <a:r>
              <a:rPr lang="fr-FR" sz="2800" b="1" dirty="0">
                <a:solidFill>
                  <a:srgbClr val="ABB2BF"/>
                </a:solidFill>
                <a:effectLst/>
                <a:latin typeface="Consolas" panose="020B0609020204030204" pitchFamily="49" charset="0"/>
              </a:rPr>
              <a:t>)("value")</a:t>
            </a:r>
            <a:r>
              <a:rPr lang="fr-FR" b="0" dirty="0">
                <a:solidFill>
                  <a:srgbClr val="ABB2BF"/>
                </a:solidFill>
                <a:effectLst/>
                <a:latin typeface="Consolas" panose="020B0609020204030204" pitchFamily="49" charset="0"/>
              </a:rPr>
              <a:t>;</a:t>
            </a:r>
          </a:p>
          <a:p>
            <a:pPr lvl="8"/>
            <a:r>
              <a:rPr lang="fr-FR" dirty="0"/>
              <a:t>Limite la portée et l’</a:t>
            </a:r>
            <a:r>
              <a:rPr lang="fr-FR" dirty="0" err="1"/>
              <a:t>acces</a:t>
            </a:r>
            <a:r>
              <a:rPr lang="fr-FR" dirty="0"/>
              <a:t> post exécution</a:t>
            </a:r>
          </a:p>
          <a:p>
            <a:endParaRPr lang="fr-FR" dirty="0"/>
          </a:p>
        </p:txBody>
      </p:sp>
    </p:spTree>
    <p:extLst>
      <p:ext uri="{BB962C8B-B14F-4D97-AF65-F5344CB8AC3E}">
        <p14:creationId xmlns:p14="http://schemas.microsoft.com/office/powerpoint/2010/main" val="3407169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5154BD-564F-4B1E-AC3C-5058804812BB}"/>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235C1011-9ABD-4958-9645-63EA5C496106}"/>
              </a:ext>
            </a:extLst>
          </p:cNvPr>
          <p:cNvSpPr>
            <a:spLocks noGrp="1"/>
          </p:cNvSpPr>
          <p:nvPr>
            <p:ph idx="1"/>
          </p:nvPr>
        </p:nvSpPr>
        <p:spPr/>
        <p:txBody>
          <a:bodyPr>
            <a:normAutofit fontScale="92500" lnSpcReduction="20000"/>
          </a:bodyPr>
          <a:lstStyle/>
          <a:p>
            <a:pPr lvl="1"/>
            <a:r>
              <a:rPr lang="fr-FR" dirty="0"/>
              <a:t>Les méthodes de création dynamique d'objets.</a:t>
            </a:r>
          </a:p>
          <a:p>
            <a:pPr lvl="1"/>
            <a:endParaRPr lang="fr-FR" dirty="0"/>
          </a:p>
          <a:p>
            <a:pPr lvl="1"/>
            <a:r>
              <a:rPr lang="fr-FR" dirty="0"/>
              <a:t>Phases des événements capture, </a:t>
            </a:r>
            <a:r>
              <a:rPr lang="fr-FR" dirty="0" err="1"/>
              <a:t>capturing</a:t>
            </a:r>
            <a:r>
              <a:rPr lang="fr-FR" dirty="0"/>
              <a:t>, Bubble.</a:t>
            </a:r>
          </a:p>
          <a:p>
            <a:pPr lvl="1"/>
            <a:endParaRPr lang="fr-FR" dirty="0"/>
          </a:p>
          <a:p>
            <a:pPr lvl="1"/>
            <a:r>
              <a:rPr lang="fr-FR" dirty="0"/>
              <a:t>La gestion des événements. Les objets de type Event.</a:t>
            </a:r>
          </a:p>
          <a:p>
            <a:pPr lvl="1"/>
            <a:endParaRPr lang="fr-FR" dirty="0"/>
          </a:p>
          <a:p>
            <a:pPr lvl="1"/>
            <a:r>
              <a:rPr lang="fr-FR" dirty="0"/>
              <a:t>Structure de données XML et JSON</a:t>
            </a:r>
          </a:p>
          <a:p>
            <a:pPr lvl="1"/>
            <a:endParaRPr lang="fr-FR" dirty="0"/>
          </a:p>
          <a:p>
            <a:pPr lvl="1"/>
            <a:r>
              <a:rPr lang="fr-FR" dirty="0"/>
              <a:t>Les méthodes avancées en ES5.</a:t>
            </a:r>
          </a:p>
          <a:p>
            <a:endParaRPr lang="fr-FR" dirty="0"/>
          </a:p>
        </p:txBody>
      </p:sp>
    </p:spTree>
    <p:extLst>
      <p:ext uri="{BB962C8B-B14F-4D97-AF65-F5344CB8AC3E}">
        <p14:creationId xmlns:p14="http://schemas.microsoft.com/office/powerpoint/2010/main" val="3241950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79E9DD4-9D74-4471-BD5E-3DFABB8D1E69}"/>
              </a:ext>
            </a:extLst>
          </p:cNvPr>
          <p:cNvSpPr>
            <a:spLocks noGrp="1"/>
          </p:cNvSpPr>
          <p:nvPr>
            <p:ph type="title"/>
          </p:nvPr>
        </p:nvSpPr>
        <p:spPr/>
        <p:txBody>
          <a:bodyPr/>
          <a:lstStyle/>
          <a:p>
            <a:r>
              <a:rPr lang="fr-FR" dirty="0"/>
              <a:t>Framework jQuery</a:t>
            </a:r>
          </a:p>
        </p:txBody>
      </p:sp>
      <p:sp>
        <p:nvSpPr>
          <p:cNvPr id="5" name="Espace réservé du texte 4">
            <a:extLst>
              <a:ext uri="{FF2B5EF4-FFF2-40B4-BE49-F238E27FC236}">
                <a16:creationId xmlns:a16="http://schemas.microsoft.com/office/drawing/2014/main" id="{B085551C-0D44-4F89-A1A4-1F238566A791}"/>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49061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5FB4D6-9C1C-42C8-BAC6-79CD2C7D65A1}"/>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F51C721D-DEBB-4DEE-9433-68008753A1CE}"/>
              </a:ext>
            </a:extLst>
          </p:cNvPr>
          <p:cNvSpPr>
            <a:spLocks noGrp="1"/>
          </p:cNvSpPr>
          <p:nvPr>
            <p:ph idx="1"/>
          </p:nvPr>
        </p:nvSpPr>
        <p:spPr/>
        <p:txBody>
          <a:bodyPr/>
          <a:lstStyle/>
          <a:p>
            <a:r>
              <a:rPr lang="fr-FR" dirty="0"/>
              <a:t>Fonctionnement et intégration.</a:t>
            </a:r>
          </a:p>
          <a:p>
            <a:r>
              <a:rPr lang="fr-FR" dirty="0"/>
              <a:t>Gestion et délégation des événements.</a:t>
            </a:r>
          </a:p>
          <a:p>
            <a:r>
              <a:rPr lang="fr-FR" dirty="0"/>
              <a:t>jQuery pour des échanges Ajax, gestion des formulaires.</a:t>
            </a:r>
          </a:p>
          <a:p>
            <a:endParaRPr lang="fr-FR" dirty="0"/>
          </a:p>
        </p:txBody>
      </p:sp>
    </p:spTree>
    <p:extLst>
      <p:ext uri="{BB962C8B-B14F-4D97-AF65-F5344CB8AC3E}">
        <p14:creationId xmlns:p14="http://schemas.microsoft.com/office/powerpoint/2010/main" val="3811087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36D47B9-C70C-489B-B201-7B8AFD0518BF}"/>
              </a:ext>
            </a:extLst>
          </p:cNvPr>
          <p:cNvSpPr>
            <a:spLocks noGrp="1"/>
          </p:cNvSpPr>
          <p:nvPr>
            <p:ph type="title"/>
          </p:nvPr>
        </p:nvSpPr>
        <p:spPr/>
        <p:txBody>
          <a:bodyPr/>
          <a:lstStyle/>
          <a:p>
            <a:r>
              <a:rPr lang="fr-FR" dirty="0"/>
              <a:t>jQuery</a:t>
            </a:r>
          </a:p>
        </p:txBody>
      </p:sp>
      <p:sp>
        <p:nvSpPr>
          <p:cNvPr id="5" name="Espace réservé du contenu 4">
            <a:extLst>
              <a:ext uri="{FF2B5EF4-FFF2-40B4-BE49-F238E27FC236}">
                <a16:creationId xmlns:a16="http://schemas.microsoft.com/office/drawing/2014/main" id="{D29BA349-D35E-4B1B-9B51-693D0B013F4E}"/>
              </a:ext>
            </a:extLst>
          </p:cNvPr>
          <p:cNvSpPr>
            <a:spLocks noGrp="1"/>
          </p:cNvSpPr>
          <p:nvPr>
            <p:ph idx="1"/>
          </p:nvPr>
        </p:nvSpPr>
        <p:spPr>
          <a:xfrm>
            <a:off x="285720" y="1124744"/>
            <a:ext cx="8572560" cy="5286412"/>
          </a:xfrm>
        </p:spPr>
        <p:txBody>
          <a:bodyPr/>
          <a:lstStyle/>
          <a:p>
            <a:r>
              <a:rPr lang="fr-FR" dirty="0"/>
              <a:t>Jquery développé par </a:t>
            </a:r>
            <a:r>
              <a:rPr lang="fr-FR" b="1" dirty="0" err="1"/>
              <a:t>john</a:t>
            </a:r>
            <a:r>
              <a:rPr lang="fr-FR" b="1" dirty="0"/>
              <a:t> </a:t>
            </a:r>
            <a:r>
              <a:rPr lang="fr-FR" b="1" dirty="0" err="1"/>
              <a:t>Resing</a:t>
            </a:r>
            <a:r>
              <a:rPr lang="fr-FR" b="1" dirty="0"/>
              <a:t> </a:t>
            </a:r>
            <a:endParaRPr lang="fr-FR" dirty="0"/>
          </a:p>
          <a:p>
            <a:pPr lvl="1"/>
            <a:r>
              <a:rPr lang="fr-FR" dirty="0"/>
              <a:t>Maintenu par jQuery team</a:t>
            </a:r>
          </a:p>
          <a:p>
            <a:pPr lvl="1"/>
            <a:endParaRPr lang="fr-FR" dirty="0"/>
          </a:p>
          <a:p>
            <a:r>
              <a:rPr lang="fr-FR" dirty="0"/>
              <a:t>Permet d’écrire moins de code pour plus d’actions javascript</a:t>
            </a:r>
          </a:p>
          <a:p>
            <a:pPr lvl="2"/>
            <a:r>
              <a:rPr lang="fr-FR" dirty="0"/>
              <a:t>Permet une meilleur interaction</a:t>
            </a:r>
          </a:p>
          <a:p>
            <a:pPr lvl="3"/>
            <a:r>
              <a:rPr lang="fr-FR" dirty="0"/>
              <a:t>Ergonomie</a:t>
            </a:r>
          </a:p>
          <a:p>
            <a:pPr lvl="3"/>
            <a:r>
              <a:rPr lang="fr-FR" dirty="0"/>
              <a:t>Dynamisation</a:t>
            </a:r>
          </a:p>
          <a:p>
            <a:pPr lvl="2"/>
            <a:r>
              <a:rPr lang="fr-FR" dirty="0"/>
              <a:t>Moins de code = moins de maintient  </a:t>
            </a:r>
          </a:p>
          <a:p>
            <a:pPr lvl="2"/>
            <a:endParaRPr lang="fr-FR" dirty="0"/>
          </a:p>
        </p:txBody>
      </p:sp>
    </p:spTree>
    <p:extLst>
      <p:ext uri="{BB962C8B-B14F-4D97-AF65-F5344CB8AC3E}">
        <p14:creationId xmlns:p14="http://schemas.microsoft.com/office/powerpoint/2010/main" val="3800462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70A5CC-8F88-48D1-A0F4-F53C1743734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5180FA79-323F-405B-BB14-B80249F92023}"/>
              </a:ext>
            </a:extLst>
          </p:cNvPr>
          <p:cNvSpPr>
            <a:spLocks noGrp="1"/>
          </p:cNvSpPr>
          <p:nvPr>
            <p:ph idx="1"/>
          </p:nvPr>
        </p:nvSpPr>
        <p:spPr/>
        <p:txBody>
          <a:bodyPr/>
          <a:lstStyle/>
          <a:p>
            <a:r>
              <a:rPr lang="fr-FR" dirty="0"/>
              <a:t>jQuery fournit un ensemble d’actions.</a:t>
            </a:r>
          </a:p>
          <a:p>
            <a:pPr lvl="2"/>
            <a:r>
              <a:rPr lang="fr-FR" dirty="0"/>
              <a:t>Manipulation DOM</a:t>
            </a:r>
          </a:p>
          <a:p>
            <a:pPr lvl="3"/>
            <a:r>
              <a:rPr lang="fr-FR" dirty="0" err="1"/>
              <a:t>Selection</a:t>
            </a:r>
            <a:r>
              <a:rPr lang="fr-FR" dirty="0"/>
              <a:t> , ajout, suppression, …</a:t>
            </a:r>
          </a:p>
          <a:p>
            <a:pPr lvl="2"/>
            <a:endParaRPr lang="fr-FR" dirty="0"/>
          </a:p>
          <a:p>
            <a:pPr lvl="2"/>
            <a:r>
              <a:rPr lang="fr-FR" dirty="0"/>
              <a:t>Gestion des events</a:t>
            </a:r>
          </a:p>
          <a:p>
            <a:pPr lvl="3"/>
            <a:r>
              <a:rPr lang="fr-FR" dirty="0"/>
              <a:t>Async avec les callbacks</a:t>
            </a:r>
          </a:p>
          <a:p>
            <a:pPr lvl="2"/>
            <a:endParaRPr lang="fr-FR" dirty="0"/>
          </a:p>
          <a:p>
            <a:pPr lvl="2"/>
            <a:r>
              <a:rPr lang="fr-FR" dirty="0"/>
              <a:t>Animations &amp; style css</a:t>
            </a:r>
          </a:p>
          <a:p>
            <a:pPr lvl="3"/>
            <a:r>
              <a:rPr lang="fr-FR" dirty="0"/>
              <a:t>Slide, up down, …</a:t>
            </a:r>
          </a:p>
          <a:p>
            <a:pPr lvl="2"/>
            <a:endParaRPr lang="fr-FR" dirty="0"/>
          </a:p>
          <a:p>
            <a:pPr lvl="2"/>
            <a:r>
              <a:rPr lang="fr-FR" dirty="0"/>
              <a:t>Interactions serveur</a:t>
            </a:r>
          </a:p>
          <a:p>
            <a:pPr lvl="3"/>
            <a:r>
              <a:rPr lang="fr-FR" dirty="0"/>
              <a:t>XHR simplifié</a:t>
            </a:r>
          </a:p>
        </p:txBody>
      </p:sp>
    </p:spTree>
    <p:extLst>
      <p:ext uri="{BB962C8B-B14F-4D97-AF65-F5344CB8AC3E}">
        <p14:creationId xmlns:p14="http://schemas.microsoft.com/office/powerpoint/2010/main" val="1834185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CA326D-0EB0-4B4F-9FF6-CDFFCC9F26F9}"/>
              </a:ext>
            </a:extLst>
          </p:cNvPr>
          <p:cNvSpPr>
            <a:spLocks noGrp="1"/>
          </p:cNvSpPr>
          <p:nvPr>
            <p:ph type="title"/>
          </p:nvPr>
        </p:nvSpPr>
        <p:spPr/>
        <p:txBody>
          <a:bodyPr/>
          <a:lstStyle/>
          <a:p>
            <a:r>
              <a:rPr lang="fr-FR" dirty="0"/>
              <a:t>Intégration</a:t>
            </a:r>
          </a:p>
        </p:txBody>
      </p:sp>
      <p:sp>
        <p:nvSpPr>
          <p:cNvPr id="3" name="Espace réservé du contenu 2">
            <a:extLst>
              <a:ext uri="{FF2B5EF4-FFF2-40B4-BE49-F238E27FC236}">
                <a16:creationId xmlns:a16="http://schemas.microsoft.com/office/drawing/2014/main" id="{CE08B479-8F6D-40C7-B1CD-5550B34DE442}"/>
              </a:ext>
            </a:extLst>
          </p:cNvPr>
          <p:cNvSpPr>
            <a:spLocks noGrp="1"/>
          </p:cNvSpPr>
          <p:nvPr>
            <p:ph idx="1"/>
          </p:nvPr>
        </p:nvSpPr>
        <p:spPr/>
        <p:txBody>
          <a:bodyPr/>
          <a:lstStyle/>
          <a:p>
            <a:r>
              <a:rPr lang="fr-FR" dirty="0"/>
              <a:t>Pour intégrer jQuery dans une appli :</a:t>
            </a:r>
          </a:p>
          <a:p>
            <a:pPr lvl="1"/>
            <a:r>
              <a:rPr lang="fr-FR" dirty="0"/>
              <a:t>Il suffit d’importer le script</a:t>
            </a:r>
          </a:p>
          <a:p>
            <a:pPr lvl="1"/>
            <a:endParaRPr lang="fr-FR" dirty="0"/>
          </a:p>
          <a:p>
            <a:pPr marL="90488" lvl="2" indent="0" algn="ctr">
              <a:buNone/>
            </a:pPr>
            <a:r>
              <a:rPr lang="fr-FR" sz="2000" b="0" dirty="0">
                <a:solidFill>
                  <a:srgbClr val="ABB2BF"/>
                </a:solidFill>
                <a:effectLst/>
                <a:latin typeface="Consolas" panose="020B0609020204030204" pitchFamily="49" charset="0"/>
              </a:rPr>
              <a:t>&lt;</a:t>
            </a:r>
            <a:r>
              <a:rPr lang="fr-FR" sz="2000" b="0" dirty="0">
                <a:solidFill>
                  <a:srgbClr val="E06C75"/>
                </a:solidFill>
                <a:effectLst/>
                <a:latin typeface="Consolas" panose="020B0609020204030204" pitchFamily="49" charset="0"/>
              </a:rPr>
              <a:t>script</a:t>
            </a:r>
            <a:r>
              <a:rPr lang="fr-FR" sz="2000" b="0" dirty="0">
                <a:solidFill>
                  <a:srgbClr val="ABB2BF"/>
                </a:solidFill>
                <a:effectLst/>
                <a:latin typeface="Consolas" panose="020B0609020204030204" pitchFamily="49" charset="0"/>
              </a:rPr>
              <a:t> </a:t>
            </a:r>
            <a:r>
              <a:rPr lang="fr-FR" sz="2000" b="0" dirty="0">
                <a:solidFill>
                  <a:srgbClr val="D19A66"/>
                </a:solidFill>
                <a:effectLst/>
                <a:latin typeface="Consolas" panose="020B0609020204030204" pitchFamily="49" charset="0"/>
              </a:rPr>
              <a:t>src</a:t>
            </a:r>
            <a:r>
              <a:rPr lang="fr-FR" sz="2000" b="0" dirty="0">
                <a:solidFill>
                  <a:srgbClr val="ABB2BF"/>
                </a:solidFill>
                <a:effectLst/>
                <a:latin typeface="Consolas" panose="020B0609020204030204" pitchFamily="49" charset="0"/>
              </a:rPr>
              <a:t>=</a:t>
            </a:r>
            <a:r>
              <a:rPr lang="fr-FR" sz="2000" b="0" dirty="0">
                <a:solidFill>
                  <a:srgbClr val="98C379"/>
                </a:solidFill>
                <a:effectLst/>
                <a:latin typeface="Consolas" panose="020B0609020204030204" pitchFamily="49" charset="0"/>
              </a:rPr>
              <a:t>"//code.jquery.com/jquery.js"</a:t>
            </a:r>
            <a:r>
              <a:rPr lang="fr-FR" sz="2000" b="0" dirty="0">
                <a:solidFill>
                  <a:srgbClr val="ABB2BF"/>
                </a:solidFill>
                <a:effectLst/>
                <a:latin typeface="Consolas" panose="020B0609020204030204" pitchFamily="49" charset="0"/>
              </a:rPr>
              <a:t>&gt;&lt;/</a:t>
            </a:r>
            <a:r>
              <a:rPr lang="fr-FR" sz="2000" b="0" dirty="0">
                <a:solidFill>
                  <a:srgbClr val="E06C75"/>
                </a:solidFill>
                <a:effectLst/>
                <a:latin typeface="Consolas" panose="020B0609020204030204" pitchFamily="49" charset="0"/>
              </a:rPr>
              <a:t>script</a:t>
            </a:r>
            <a:r>
              <a:rPr lang="fr-FR" sz="2000" b="0" dirty="0">
                <a:solidFill>
                  <a:srgbClr val="ABB2BF"/>
                </a:solidFill>
                <a:effectLst/>
                <a:latin typeface="Consolas" panose="020B0609020204030204" pitchFamily="49" charset="0"/>
              </a:rPr>
              <a:t>&gt;</a:t>
            </a:r>
            <a:endParaRPr lang="fr-FR" b="0" dirty="0">
              <a:solidFill>
                <a:srgbClr val="ABB2BF"/>
              </a:solidFill>
              <a:effectLst/>
              <a:latin typeface="Consolas" panose="020B0609020204030204" pitchFamily="49" charset="0"/>
            </a:endParaRPr>
          </a:p>
          <a:p>
            <a:pPr marL="457200" lvl="1" indent="0">
              <a:buNone/>
            </a:pPr>
            <a:endParaRPr lang="fr-FR" dirty="0"/>
          </a:p>
          <a:p>
            <a:pPr lvl="2"/>
            <a:r>
              <a:rPr lang="fr-FR" dirty="0"/>
              <a:t>Soit par CDN</a:t>
            </a:r>
          </a:p>
          <a:p>
            <a:pPr lvl="3"/>
            <a:r>
              <a:rPr lang="fr-FR" sz="2800" b="1" dirty="0"/>
              <a:t>C</a:t>
            </a:r>
            <a:r>
              <a:rPr lang="fr-FR" dirty="0"/>
              <a:t>ontent </a:t>
            </a:r>
            <a:r>
              <a:rPr lang="fr-FR" sz="2800" b="1" dirty="0"/>
              <a:t>D</a:t>
            </a:r>
            <a:r>
              <a:rPr lang="fr-FR" dirty="0"/>
              <a:t>elivery </a:t>
            </a:r>
            <a:r>
              <a:rPr lang="fr-FR" sz="2800" b="1" dirty="0"/>
              <a:t>N</a:t>
            </a:r>
            <a:r>
              <a:rPr lang="fr-FR" dirty="0"/>
              <a:t>etwork</a:t>
            </a:r>
          </a:p>
          <a:p>
            <a:pPr lvl="2"/>
            <a:endParaRPr lang="fr-FR" dirty="0"/>
          </a:p>
          <a:p>
            <a:pPr lvl="2"/>
            <a:r>
              <a:rPr lang="fr-FR" dirty="0"/>
              <a:t>Soit par son propre serveur</a:t>
            </a:r>
          </a:p>
        </p:txBody>
      </p:sp>
    </p:spTree>
    <p:extLst>
      <p:ext uri="{BB962C8B-B14F-4D97-AF65-F5344CB8AC3E}">
        <p14:creationId xmlns:p14="http://schemas.microsoft.com/office/powerpoint/2010/main" val="1311987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D6E614A-E7B7-4514-B0DB-0F46BC05B6A4}"/>
              </a:ext>
            </a:extLst>
          </p:cNvPr>
          <p:cNvSpPr>
            <a:spLocks noGrp="1"/>
          </p:cNvSpPr>
          <p:nvPr>
            <p:ph type="title"/>
          </p:nvPr>
        </p:nvSpPr>
        <p:spPr/>
        <p:txBody>
          <a:bodyPr/>
          <a:lstStyle/>
          <a:p>
            <a:r>
              <a:rPr lang="fr-FR" dirty="0"/>
              <a:t>JQuery</a:t>
            </a:r>
          </a:p>
        </p:txBody>
      </p:sp>
      <p:sp>
        <p:nvSpPr>
          <p:cNvPr id="5" name="Espace réservé du contenu 4">
            <a:extLst>
              <a:ext uri="{FF2B5EF4-FFF2-40B4-BE49-F238E27FC236}">
                <a16:creationId xmlns:a16="http://schemas.microsoft.com/office/drawing/2014/main" id="{14D63CF0-AB87-45D8-A102-A49B1D1D7B1D}"/>
              </a:ext>
            </a:extLst>
          </p:cNvPr>
          <p:cNvSpPr>
            <a:spLocks noGrp="1"/>
          </p:cNvSpPr>
          <p:nvPr>
            <p:ph idx="1"/>
          </p:nvPr>
        </p:nvSpPr>
        <p:spPr/>
        <p:txBody>
          <a:bodyPr>
            <a:normAutofit fontScale="70000" lnSpcReduction="20000"/>
          </a:bodyPr>
          <a:lstStyle/>
          <a:p>
            <a:r>
              <a:rPr lang="fr-FR" dirty="0"/>
              <a:t>jQuery est un framework Javascript</a:t>
            </a:r>
          </a:p>
          <a:p>
            <a:pPr lvl="1"/>
            <a:r>
              <a:rPr lang="fr-FR" dirty="0"/>
              <a:t>jQuery qui peut être raccourcis par $ </a:t>
            </a:r>
            <a:r>
              <a:rPr lang="fr-FR" sz="1400" dirty="0"/>
              <a:t>(le plus souvent)</a:t>
            </a:r>
            <a:endParaRPr lang="fr-FR" dirty="0"/>
          </a:p>
          <a:p>
            <a:pPr lvl="1"/>
            <a:endParaRPr lang="fr-FR" dirty="0"/>
          </a:p>
          <a:p>
            <a:pPr lvl="1"/>
            <a:r>
              <a:rPr lang="fr-FR" dirty="0"/>
              <a:t>Cette fonction fournit :</a:t>
            </a:r>
          </a:p>
          <a:p>
            <a:pPr lvl="2"/>
            <a:r>
              <a:rPr lang="fr-FR" dirty="0"/>
              <a:t>Une sélection de nœud simplifiée par sélecteur css</a:t>
            </a:r>
          </a:p>
          <a:p>
            <a:pPr marL="0" indent="0" algn="ctr">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uneDiv</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a:t>
            </a:r>
            <a:r>
              <a:rPr lang="fr-FR" b="0" dirty="0">
                <a:solidFill>
                  <a:srgbClr val="ABB2BF"/>
                </a:solidFill>
                <a:effectLst/>
                <a:latin typeface="Consolas" panose="020B0609020204030204" pitchFamily="49" charset="0"/>
              </a:rPr>
              <a:t>);</a:t>
            </a:r>
            <a:endParaRPr lang="fr-FR" dirty="0"/>
          </a:p>
          <a:p>
            <a:pPr lvl="2"/>
            <a:endParaRPr lang="fr-FR" dirty="0"/>
          </a:p>
          <a:p>
            <a:pPr lvl="2"/>
            <a:r>
              <a:rPr lang="fr-FR" dirty="0"/>
              <a:t>Une série de fonctions pour manager plus facilement différentes actions</a:t>
            </a:r>
          </a:p>
          <a:p>
            <a:pPr marL="0" indent="0" algn="ctr">
              <a:buNone/>
            </a:pPr>
            <a:r>
              <a:rPr lang="fr-FR" b="0" dirty="0" err="1">
                <a:solidFill>
                  <a:srgbClr val="E06C75"/>
                </a:solidFill>
                <a:effectLst/>
                <a:latin typeface="Consolas" panose="020B0609020204030204" pitchFamily="49" charset="0"/>
              </a:rPr>
              <a:t>uneDiv</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slideUp</a:t>
            </a:r>
            <a:r>
              <a:rPr lang="fr-FR" b="0" dirty="0">
                <a:solidFill>
                  <a:srgbClr val="ABB2BF"/>
                </a:solidFill>
                <a:effectLst/>
                <a:latin typeface="Consolas" panose="020B0609020204030204" pitchFamily="49" charset="0"/>
              </a:rPr>
              <a:t>(); / </a:t>
            </a:r>
            <a:r>
              <a:rPr lang="fr-FR" b="0" dirty="0" err="1">
                <a:solidFill>
                  <a:srgbClr val="E06C75"/>
                </a:solidFill>
                <a:effectLst/>
                <a:latin typeface="Consolas" panose="020B0609020204030204" pitchFamily="49" charset="0"/>
              </a:rPr>
              <a:t>uneDiv</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slideDown</a:t>
            </a:r>
            <a:r>
              <a:rPr lang="fr-FR" b="0" dirty="0">
                <a:solidFill>
                  <a:srgbClr val="ABB2BF"/>
                </a:solidFill>
                <a:effectLst/>
                <a:latin typeface="Consolas" panose="020B0609020204030204" pitchFamily="49" charset="0"/>
              </a:rPr>
              <a:t>();</a:t>
            </a:r>
          </a:p>
          <a:p>
            <a:pPr marL="0" indent="0" algn="ctr">
              <a:buNone/>
            </a:pPr>
            <a:endParaRPr lang="fr-FR" b="0" dirty="0">
              <a:solidFill>
                <a:srgbClr val="ABB2BF"/>
              </a:solidFill>
              <a:effectLst/>
              <a:latin typeface="Consolas" panose="020B0609020204030204" pitchFamily="49" charset="0"/>
            </a:endParaRPr>
          </a:p>
          <a:p>
            <a:pPr marL="0" indent="0">
              <a:buNone/>
            </a:pPr>
            <a:r>
              <a:rPr lang="fr-FR" b="0" dirty="0">
                <a:solidFill>
                  <a:srgbClr val="E5C07B"/>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ajax</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url</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"demo.html"</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61AFEF"/>
                </a:solidFill>
                <a:effectLst/>
                <a:latin typeface="Consolas" panose="020B0609020204030204" pitchFamily="49" charset="0"/>
              </a:rPr>
              <a:t>success</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html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pPr marL="0" indent="0">
              <a:buNone/>
            </a:pPr>
            <a:endParaRPr lang="fr-FR" b="0" dirty="0">
              <a:solidFill>
                <a:srgbClr val="ABB2BF"/>
              </a:solidFill>
              <a:effectLst/>
              <a:latin typeface="Consolas" panose="020B0609020204030204" pitchFamily="49" charset="0"/>
            </a:endParaRPr>
          </a:p>
          <a:p>
            <a:pPr marL="1798638" indent="0">
              <a:buNone/>
            </a:pPr>
            <a:endParaRPr lang="fr-FR" dirty="0"/>
          </a:p>
          <a:p>
            <a:pPr marL="0" indent="0">
              <a:buNone/>
            </a:pPr>
            <a:endParaRPr lang="fr-FR" dirty="0"/>
          </a:p>
          <a:p>
            <a:pPr marL="0" indent="0">
              <a:buNone/>
            </a:pPr>
            <a:endParaRPr lang="fr-FR" dirty="0"/>
          </a:p>
          <a:p>
            <a:pPr lvl="2"/>
            <a:endParaRPr lang="fr-FR" dirty="0"/>
          </a:p>
        </p:txBody>
      </p:sp>
      <p:pic>
        <p:nvPicPr>
          <p:cNvPr id="2050" name="Picture 2" descr="Créer un contrôle javascript universel en Javascript / jQuery">
            <a:extLst>
              <a:ext uri="{FF2B5EF4-FFF2-40B4-BE49-F238E27FC236}">
                <a16:creationId xmlns:a16="http://schemas.microsoft.com/office/drawing/2014/main" id="{C0F8A921-C908-4297-BDFB-37EA8ABE7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671" y="5396002"/>
            <a:ext cx="4202088" cy="103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133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Rappels JavaScript : ES5, DOM, événement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87586B-0665-403C-B927-5EF15771BA6B}"/>
              </a:ext>
            </a:extLst>
          </p:cNvPr>
          <p:cNvSpPr>
            <a:spLocks noGrp="1"/>
          </p:cNvSpPr>
          <p:nvPr>
            <p:ph type="title"/>
          </p:nvPr>
        </p:nvSpPr>
        <p:spPr/>
        <p:txBody>
          <a:bodyPr/>
          <a:lstStyle/>
          <a:p>
            <a:r>
              <a:rPr lang="fr-FR" dirty="0" err="1"/>
              <a:t>noconflit</a:t>
            </a:r>
            <a:endParaRPr lang="fr-FR" dirty="0"/>
          </a:p>
        </p:txBody>
      </p:sp>
      <p:sp>
        <p:nvSpPr>
          <p:cNvPr id="3" name="Espace réservé du contenu 2">
            <a:extLst>
              <a:ext uri="{FF2B5EF4-FFF2-40B4-BE49-F238E27FC236}">
                <a16:creationId xmlns:a16="http://schemas.microsoft.com/office/drawing/2014/main" id="{0B981986-6D73-4A72-B5BD-34920558CDB9}"/>
              </a:ext>
            </a:extLst>
          </p:cNvPr>
          <p:cNvSpPr>
            <a:spLocks noGrp="1"/>
          </p:cNvSpPr>
          <p:nvPr>
            <p:ph idx="1"/>
          </p:nvPr>
        </p:nvSpPr>
        <p:spPr/>
        <p:txBody>
          <a:bodyPr/>
          <a:lstStyle/>
          <a:p>
            <a:r>
              <a:rPr lang="fr-FR" dirty="0"/>
              <a:t>jQuery s’approprie le dollar $ comme raccourcis </a:t>
            </a:r>
          </a:p>
          <a:p>
            <a:pPr lvl="2"/>
            <a:r>
              <a:rPr lang="fr-FR" dirty="0"/>
              <a:t>En cas d’usage de ce raccourcis $ par un autre </a:t>
            </a:r>
            <a:r>
              <a:rPr lang="fr-FR" dirty="0" err="1"/>
              <a:t>framework,fonctions</a:t>
            </a:r>
            <a:r>
              <a:rPr lang="fr-FR" dirty="0"/>
              <a:t>, …</a:t>
            </a:r>
          </a:p>
          <a:p>
            <a:pPr lvl="7"/>
            <a:endParaRPr lang="fr-FR" dirty="0"/>
          </a:p>
          <a:p>
            <a:pPr marL="396875" lvl="7" indent="0" algn="ctr">
              <a:buNone/>
            </a:pPr>
            <a:r>
              <a:rPr lang="fr-FR" dirty="0" err="1"/>
              <a:t>jQuery.noConflit</a:t>
            </a:r>
            <a:r>
              <a:rPr lang="fr-FR" dirty="0"/>
              <a:t>()</a:t>
            </a:r>
          </a:p>
          <a:p>
            <a:endParaRPr lang="fr-FR" dirty="0"/>
          </a:p>
          <a:p>
            <a:r>
              <a:rPr lang="fr-FR" dirty="0"/>
              <a:t>jQuery et la sélection</a:t>
            </a:r>
          </a:p>
          <a:p>
            <a:pPr marL="396875" lvl="7" indent="0" algn="ctr">
              <a:buNone/>
            </a:pPr>
            <a:r>
              <a:rPr lang="fr-FR" dirty="0"/>
              <a:t>jQuery(‘</a:t>
            </a:r>
            <a:r>
              <a:rPr lang="fr-FR" dirty="0" err="1"/>
              <a:t>selecteur</a:t>
            </a:r>
            <a:r>
              <a:rPr lang="fr-FR" dirty="0"/>
              <a:t> css’) </a:t>
            </a:r>
            <a:r>
              <a:rPr lang="fr-FR" dirty="0">
                <a:sym typeface="Wingdings" panose="05000000000000000000" pitchFamily="2" charset="2"/>
              </a:rPr>
              <a:t> $(‘</a:t>
            </a:r>
            <a:r>
              <a:rPr lang="fr-FR" dirty="0" err="1">
                <a:sym typeface="Wingdings" panose="05000000000000000000" pitchFamily="2" charset="2"/>
              </a:rPr>
              <a:t>selecteur</a:t>
            </a:r>
            <a:r>
              <a:rPr lang="fr-FR" dirty="0">
                <a:sym typeface="Wingdings" panose="05000000000000000000" pitchFamily="2" charset="2"/>
              </a:rPr>
              <a:t> css’);</a:t>
            </a:r>
          </a:p>
          <a:p>
            <a:pPr marL="396875" lvl="7" indent="0" algn="ctr">
              <a:buNone/>
            </a:pPr>
            <a:endParaRPr lang="fr-FR" dirty="0">
              <a:sym typeface="Wingdings" panose="05000000000000000000" pitchFamily="2" charset="2"/>
            </a:endParaRPr>
          </a:p>
        </p:txBody>
      </p:sp>
    </p:spTree>
    <p:extLst>
      <p:ext uri="{BB962C8B-B14F-4D97-AF65-F5344CB8AC3E}">
        <p14:creationId xmlns:p14="http://schemas.microsoft.com/office/powerpoint/2010/main" val="1261876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1C59C6-2431-4AE8-A724-F1CF4BC053CA}"/>
              </a:ext>
            </a:extLst>
          </p:cNvPr>
          <p:cNvSpPr>
            <a:spLocks noGrp="1"/>
          </p:cNvSpPr>
          <p:nvPr>
            <p:ph type="title"/>
          </p:nvPr>
        </p:nvSpPr>
        <p:spPr/>
        <p:txBody>
          <a:bodyPr/>
          <a:lstStyle/>
          <a:p>
            <a:r>
              <a:rPr lang="fr-FR" dirty="0"/>
              <a:t>filtres</a:t>
            </a:r>
          </a:p>
        </p:txBody>
      </p:sp>
      <p:sp>
        <p:nvSpPr>
          <p:cNvPr id="5" name="Espace réservé du contenu 4">
            <a:extLst>
              <a:ext uri="{FF2B5EF4-FFF2-40B4-BE49-F238E27FC236}">
                <a16:creationId xmlns:a16="http://schemas.microsoft.com/office/drawing/2014/main" id="{BEBAA8C5-46B3-452B-B320-CF1235102384}"/>
              </a:ext>
            </a:extLst>
          </p:cNvPr>
          <p:cNvSpPr>
            <a:spLocks noGrp="1"/>
          </p:cNvSpPr>
          <p:nvPr>
            <p:ph idx="1"/>
          </p:nvPr>
        </p:nvSpPr>
        <p:spPr/>
        <p:txBody>
          <a:bodyPr/>
          <a:lstStyle/>
          <a:p>
            <a:r>
              <a:rPr lang="fr-FR" dirty="0"/>
              <a:t>La sélection $ renvoies une liste de nœuds </a:t>
            </a:r>
          </a:p>
          <a:p>
            <a:pPr lvl="2"/>
            <a:r>
              <a:rPr lang="fr-FR" dirty="0"/>
              <a:t>Limiter ou affiner la sélection grâce aux filtres.</a:t>
            </a:r>
          </a:p>
          <a:p>
            <a:pPr lvl="2"/>
            <a:endParaRPr lang="fr-FR" dirty="0"/>
          </a:p>
          <a:p>
            <a:pPr lvl="1"/>
            <a:r>
              <a:rPr lang="fr-FR" dirty="0"/>
              <a:t>Les filtres définissent soit des positions des comparaisons, des parcours, …</a:t>
            </a:r>
          </a:p>
          <a:p>
            <a:pPr lvl="7"/>
            <a:r>
              <a:rPr lang="fr-FR" dirty="0"/>
              <a:t>selectionJQ.js</a:t>
            </a:r>
          </a:p>
          <a:p>
            <a:pPr marL="396875" lvl="7" indent="0">
              <a:buNone/>
            </a:pPr>
            <a:r>
              <a:rPr lang="fr-FR" dirty="0"/>
              <a:t>$(‘</a:t>
            </a:r>
            <a:r>
              <a:rPr lang="fr-FR" dirty="0" err="1"/>
              <a:t>ul#liste</a:t>
            </a:r>
            <a:r>
              <a:rPr lang="fr-FR" dirty="0"/>
              <a:t>’).</a:t>
            </a:r>
            <a:r>
              <a:rPr lang="fr-FR" dirty="0" err="1"/>
              <a:t>children</a:t>
            </a:r>
            <a:r>
              <a:rPr lang="fr-FR" dirty="0"/>
              <a:t>().each(…);</a:t>
            </a:r>
          </a:p>
        </p:txBody>
      </p:sp>
      <p:sp>
        <p:nvSpPr>
          <p:cNvPr id="6" name="Espace réservé du contenu 5">
            <a:extLst>
              <a:ext uri="{FF2B5EF4-FFF2-40B4-BE49-F238E27FC236}">
                <a16:creationId xmlns:a16="http://schemas.microsoft.com/office/drawing/2014/main" id="{3E7FFFFA-6930-4ABD-ABB0-DF609920C62D}"/>
              </a:ext>
            </a:extLst>
          </p:cNvPr>
          <p:cNvSpPr>
            <a:spLocks noGrp="1"/>
          </p:cNvSpPr>
          <p:nvPr>
            <p:ph sz="quarter" idx="14"/>
          </p:nvPr>
        </p:nvSpPr>
        <p:spPr/>
        <p:txBody>
          <a:bodyPr>
            <a:normAutofit fontScale="85000" lnSpcReduction="20000"/>
          </a:bodyPr>
          <a:lstStyle/>
          <a:p>
            <a:r>
              <a:rPr lang="fr-FR" dirty="0"/>
              <a:t>Filtres : </a:t>
            </a:r>
          </a:p>
          <a:p>
            <a:pPr algn="l"/>
            <a:r>
              <a:rPr lang="en-US" sz="1800" b="1" i="0" u="none" strike="noStrike" baseline="0" dirty="0" err="1">
                <a:solidFill>
                  <a:srgbClr val="404040"/>
                </a:solidFill>
                <a:latin typeface="Calibri-Bold"/>
              </a:rPr>
              <a:t>addBack</a:t>
            </a:r>
            <a:r>
              <a:rPr lang="en-US" sz="1800" b="1" i="0" u="none" strike="noStrike" baseline="0" dirty="0">
                <a:solidFill>
                  <a:srgbClr val="404040"/>
                </a:solidFill>
                <a:latin typeface="Calibri-Bold"/>
              </a:rPr>
              <a:t>()</a:t>
            </a:r>
          </a:p>
          <a:p>
            <a:pPr algn="l"/>
            <a:r>
              <a:rPr lang="en-US" sz="1800" b="1" i="0" u="none" strike="noStrike" baseline="0" dirty="0">
                <a:solidFill>
                  <a:srgbClr val="404040"/>
                </a:solidFill>
                <a:latin typeface="Calibri-Bold"/>
              </a:rPr>
              <a:t>.children()</a:t>
            </a:r>
          </a:p>
          <a:p>
            <a:pPr algn="l"/>
            <a:r>
              <a:rPr lang="en-US" sz="1800" b="1" i="0" u="none" strike="noStrike" baseline="0" dirty="0">
                <a:solidFill>
                  <a:srgbClr val="404040"/>
                </a:solidFill>
                <a:latin typeface="Calibri-Bold"/>
              </a:rPr>
              <a:t>.contents()</a:t>
            </a:r>
          </a:p>
          <a:p>
            <a:pPr algn="l"/>
            <a:r>
              <a:rPr lang="en-US" sz="1800" b="1" i="0" u="none" strike="noStrike" baseline="0" dirty="0">
                <a:solidFill>
                  <a:srgbClr val="404040"/>
                </a:solidFill>
                <a:latin typeface="Calibri-Bold"/>
              </a:rPr>
              <a:t>.each()</a:t>
            </a:r>
          </a:p>
          <a:p>
            <a:pPr algn="l"/>
            <a:r>
              <a:rPr lang="en-US" sz="1800" b="1" i="0" u="none" strike="noStrike" baseline="0" dirty="0">
                <a:solidFill>
                  <a:srgbClr val="404040"/>
                </a:solidFill>
                <a:latin typeface="Calibri-Bold"/>
              </a:rPr>
              <a:t>.end()</a:t>
            </a:r>
          </a:p>
          <a:p>
            <a:pPr algn="l"/>
            <a:r>
              <a:rPr lang="en-US" sz="1800" b="1" i="0" u="none" strike="noStrike" baseline="0" dirty="0">
                <a:solidFill>
                  <a:srgbClr val="404040"/>
                </a:solidFill>
                <a:latin typeface="Calibri-Bold"/>
              </a:rPr>
              <a:t>.eq()</a:t>
            </a:r>
          </a:p>
          <a:p>
            <a:pPr algn="l"/>
            <a:r>
              <a:rPr lang="en-US" sz="1800" b="1" i="0" u="none" strike="noStrike" baseline="0" dirty="0">
                <a:solidFill>
                  <a:srgbClr val="404040"/>
                </a:solidFill>
                <a:latin typeface="Calibri-Bold"/>
              </a:rPr>
              <a:t>.filter()</a:t>
            </a:r>
          </a:p>
          <a:p>
            <a:pPr algn="l"/>
            <a:r>
              <a:rPr lang="en-US" sz="1800" b="1" i="0" u="none" strike="noStrike" baseline="0" dirty="0">
                <a:solidFill>
                  <a:srgbClr val="404040"/>
                </a:solidFill>
                <a:latin typeface="Calibri-Bold"/>
              </a:rPr>
              <a:t>.find()</a:t>
            </a:r>
          </a:p>
          <a:p>
            <a:pPr algn="l"/>
            <a:r>
              <a:rPr lang="en-US" sz="1800" b="1" i="0" u="none" strike="noStrike" baseline="0" dirty="0">
                <a:solidFill>
                  <a:srgbClr val="404040"/>
                </a:solidFill>
                <a:latin typeface="Calibri-Bold"/>
              </a:rPr>
              <a:t>.first()</a:t>
            </a:r>
          </a:p>
          <a:p>
            <a:pPr algn="l"/>
            <a:r>
              <a:rPr lang="en-US" sz="1800" b="1" i="0" u="none" strike="noStrike" baseline="0" dirty="0">
                <a:solidFill>
                  <a:srgbClr val="404040"/>
                </a:solidFill>
                <a:latin typeface="Calibri-Bold"/>
              </a:rPr>
              <a:t>.has()</a:t>
            </a:r>
          </a:p>
          <a:p>
            <a:pPr algn="l"/>
            <a:r>
              <a:rPr lang="en-US" sz="1800" b="1" i="0" u="none" strike="noStrike" baseline="0" dirty="0">
                <a:solidFill>
                  <a:srgbClr val="404040"/>
                </a:solidFill>
                <a:latin typeface="Calibri-Bold"/>
              </a:rPr>
              <a:t>.is()</a:t>
            </a:r>
          </a:p>
          <a:p>
            <a:pPr algn="l"/>
            <a:r>
              <a:rPr lang="en-US" sz="1800" b="1" i="0" u="none" strike="noStrike" baseline="0" dirty="0">
                <a:solidFill>
                  <a:srgbClr val="404040"/>
                </a:solidFill>
                <a:latin typeface="Calibri-Bold"/>
              </a:rPr>
              <a:t>.last(), …</a:t>
            </a:r>
            <a:endParaRPr lang="fr-FR" dirty="0"/>
          </a:p>
        </p:txBody>
      </p:sp>
    </p:spTree>
    <p:extLst>
      <p:ext uri="{BB962C8B-B14F-4D97-AF65-F5344CB8AC3E}">
        <p14:creationId xmlns:p14="http://schemas.microsoft.com/office/powerpoint/2010/main" val="3069235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AD31A-CC53-49F7-9974-578F2A2567F5}"/>
              </a:ext>
            </a:extLst>
          </p:cNvPr>
          <p:cNvSpPr>
            <a:spLocks noGrp="1"/>
          </p:cNvSpPr>
          <p:nvPr>
            <p:ph type="title"/>
          </p:nvPr>
        </p:nvSpPr>
        <p:spPr/>
        <p:txBody>
          <a:bodyPr/>
          <a:lstStyle/>
          <a:p>
            <a:r>
              <a:rPr lang="fr-FR" dirty="0"/>
              <a:t>Gestion des events</a:t>
            </a:r>
          </a:p>
        </p:txBody>
      </p:sp>
      <p:sp>
        <p:nvSpPr>
          <p:cNvPr id="3" name="Espace réservé du contenu 2">
            <a:extLst>
              <a:ext uri="{FF2B5EF4-FFF2-40B4-BE49-F238E27FC236}">
                <a16:creationId xmlns:a16="http://schemas.microsoft.com/office/drawing/2014/main" id="{54A1312B-034C-4FF7-999B-4CEB465FA488}"/>
              </a:ext>
            </a:extLst>
          </p:cNvPr>
          <p:cNvSpPr>
            <a:spLocks noGrp="1"/>
          </p:cNvSpPr>
          <p:nvPr>
            <p:ph idx="1"/>
          </p:nvPr>
        </p:nvSpPr>
        <p:spPr/>
        <p:txBody>
          <a:bodyPr/>
          <a:lstStyle/>
          <a:p>
            <a:r>
              <a:rPr lang="fr-FR" dirty="0"/>
              <a:t>La fonction .</a:t>
            </a:r>
            <a:r>
              <a:rPr lang="fr-FR" dirty="0" err="1"/>
              <a:t>bind</a:t>
            </a:r>
            <a:r>
              <a:rPr lang="fr-FR" dirty="0"/>
              <a:t>(event[,</a:t>
            </a:r>
            <a:r>
              <a:rPr lang="fr-FR" dirty="0" err="1"/>
              <a:t>eventData</a:t>
            </a:r>
            <a:r>
              <a:rPr lang="fr-FR" dirty="0"/>
              <a:t>],handler)</a:t>
            </a:r>
          </a:p>
          <a:p>
            <a:pPr marL="396875" lvl="7" indent="0">
              <a:buNone/>
            </a:pPr>
            <a:r>
              <a:rPr lang="fr-FR" dirty="0"/>
              <a:t>$(‘.</a:t>
            </a:r>
            <a:r>
              <a:rPr lang="fr-FR" dirty="0" err="1"/>
              <a:t>uneClasse</a:t>
            </a:r>
            <a:r>
              <a:rPr lang="fr-FR" dirty="0"/>
              <a:t>’).</a:t>
            </a:r>
            <a:r>
              <a:rPr lang="fr-FR" dirty="0" err="1"/>
              <a:t>bind</a:t>
            </a:r>
            <a:r>
              <a:rPr lang="fr-FR" dirty="0"/>
              <a:t>(‘</a:t>
            </a:r>
            <a:r>
              <a:rPr lang="fr-FR" dirty="0" err="1"/>
              <a:t>click’,function</a:t>
            </a:r>
            <a:r>
              <a:rPr lang="fr-FR" dirty="0"/>
              <a:t>(event){})</a:t>
            </a:r>
          </a:p>
          <a:p>
            <a:pPr lvl="2"/>
            <a:endParaRPr lang="fr-FR" dirty="0"/>
          </a:p>
          <a:p>
            <a:pPr lvl="2"/>
            <a:r>
              <a:rPr lang="fr-FR" dirty="0"/>
              <a:t>Event : nom de l’event</a:t>
            </a:r>
          </a:p>
          <a:p>
            <a:pPr lvl="4"/>
            <a:r>
              <a:rPr lang="fr-FR" dirty="0"/>
              <a:t>Ici click</a:t>
            </a:r>
          </a:p>
          <a:p>
            <a:pPr lvl="2"/>
            <a:r>
              <a:rPr lang="fr-FR" dirty="0"/>
              <a:t>Handler : fonction à exécuter lors de cette event </a:t>
            </a:r>
          </a:p>
          <a:p>
            <a:pPr marL="1828800" lvl="4" indent="0">
              <a:buNone/>
            </a:pPr>
            <a:endParaRPr lang="fr-FR" dirty="0"/>
          </a:p>
          <a:p>
            <a:pPr lvl="2"/>
            <a:endParaRPr lang="fr-FR" dirty="0"/>
          </a:p>
        </p:txBody>
      </p:sp>
      <p:sp>
        <p:nvSpPr>
          <p:cNvPr id="4" name="Espace réservé du contenu 3">
            <a:extLst>
              <a:ext uri="{FF2B5EF4-FFF2-40B4-BE49-F238E27FC236}">
                <a16:creationId xmlns:a16="http://schemas.microsoft.com/office/drawing/2014/main" id="{545AD7B8-1E0F-4FC4-988E-1C669310D4D6}"/>
              </a:ext>
            </a:extLst>
          </p:cNvPr>
          <p:cNvSpPr>
            <a:spLocks noGrp="1"/>
          </p:cNvSpPr>
          <p:nvPr>
            <p:ph sz="quarter" idx="14"/>
          </p:nvPr>
        </p:nvSpPr>
        <p:spPr/>
        <p:txBody>
          <a:bodyPr/>
          <a:lstStyle/>
          <a:p>
            <a:r>
              <a:rPr lang="fr-FR" dirty="0"/>
              <a:t>Il existe des events prédéfinis :</a:t>
            </a:r>
          </a:p>
          <a:p>
            <a:pPr marL="0" indent="0" algn="ctr">
              <a:buNone/>
            </a:pPr>
            <a:r>
              <a:rPr lang="fr-FR" dirty="0"/>
              <a:t>.</a:t>
            </a:r>
            <a:r>
              <a:rPr lang="fr-FR" dirty="0" err="1"/>
              <a:t>resize</a:t>
            </a:r>
            <a:r>
              <a:rPr lang="fr-FR" dirty="0"/>
              <a:t>( ), </a:t>
            </a:r>
          </a:p>
          <a:p>
            <a:pPr marL="0" indent="0" algn="ctr">
              <a:buNone/>
            </a:pPr>
            <a:r>
              <a:rPr lang="fr-FR" dirty="0"/>
              <a:t>.scroll( ), </a:t>
            </a:r>
          </a:p>
          <a:p>
            <a:pPr marL="0" indent="0" algn="ctr">
              <a:buNone/>
            </a:pPr>
            <a:r>
              <a:rPr lang="fr-FR" dirty="0"/>
              <a:t>.</a:t>
            </a:r>
            <a:r>
              <a:rPr lang="fr-FR" dirty="0" err="1"/>
              <a:t>ready</a:t>
            </a:r>
            <a:r>
              <a:rPr lang="fr-FR" dirty="0"/>
              <a:t>( ),</a:t>
            </a:r>
          </a:p>
          <a:p>
            <a:pPr marL="0" indent="0" algn="ctr">
              <a:buNone/>
            </a:pPr>
            <a:r>
              <a:rPr lang="fr-FR" dirty="0"/>
              <a:t>.focus( ), </a:t>
            </a:r>
          </a:p>
          <a:p>
            <a:pPr marL="0" indent="0" algn="ctr">
              <a:buNone/>
            </a:pPr>
            <a:r>
              <a:rPr lang="fr-FR" dirty="0"/>
              <a:t>.select( ), </a:t>
            </a:r>
          </a:p>
          <a:p>
            <a:pPr marL="0" indent="0" algn="ctr">
              <a:buNone/>
            </a:pPr>
            <a:r>
              <a:rPr lang="fr-FR" dirty="0"/>
              <a:t>.click( ),</a:t>
            </a:r>
          </a:p>
          <a:p>
            <a:pPr marL="0" indent="0" algn="ctr">
              <a:buNone/>
            </a:pPr>
            <a:r>
              <a:rPr lang="fr-FR" dirty="0"/>
              <a:t>…</a:t>
            </a:r>
          </a:p>
        </p:txBody>
      </p:sp>
    </p:spTree>
    <p:extLst>
      <p:ext uri="{BB962C8B-B14F-4D97-AF65-F5344CB8AC3E}">
        <p14:creationId xmlns:p14="http://schemas.microsoft.com/office/powerpoint/2010/main" val="469708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C233B-E231-4771-85C9-85BEC268B5A0}"/>
              </a:ext>
            </a:extLst>
          </p:cNvPr>
          <p:cNvSpPr>
            <a:spLocks noGrp="1"/>
          </p:cNvSpPr>
          <p:nvPr>
            <p:ph type="title"/>
          </p:nvPr>
        </p:nvSpPr>
        <p:spPr/>
        <p:txBody>
          <a:bodyPr/>
          <a:lstStyle/>
          <a:p>
            <a:r>
              <a:rPr lang="fr-FR" dirty="0"/>
              <a:t>Les effets</a:t>
            </a:r>
          </a:p>
        </p:txBody>
      </p:sp>
      <p:sp>
        <p:nvSpPr>
          <p:cNvPr id="3" name="Espace réservé du contenu 2">
            <a:extLst>
              <a:ext uri="{FF2B5EF4-FFF2-40B4-BE49-F238E27FC236}">
                <a16:creationId xmlns:a16="http://schemas.microsoft.com/office/drawing/2014/main" id="{E231AA2B-EDA9-4344-A66C-7E3449FB5D1C}"/>
              </a:ext>
            </a:extLst>
          </p:cNvPr>
          <p:cNvSpPr>
            <a:spLocks noGrp="1"/>
          </p:cNvSpPr>
          <p:nvPr>
            <p:ph idx="1"/>
          </p:nvPr>
        </p:nvSpPr>
        <p:spPr/>
        <p:txBody>
          <a:bodyPr>
            <a:normAutofit fontScale="92500" lnSpcReduction="20000"/>
          </a:bodyPr>
          <a:lstStyle/>
          <a:p>
            <a:r>
              <a:rPr lang="fr-FR" dirty="0"/>
              <a:t>jQuery propose des animation sur la représentation html / css </a:t>
            </a:r>
          </a:p>
          <a:p>
            <a:pPr lvl="1"/>
            <a:r>
              <a:rPr lang="fr-FR" dirty="0"/>
              <a:t>Du fading :</a:t>
            </a:r>
          </a:p>
          <a:p>
            <a:pPr marL="396875" lvl="7" indent="0">
              <a:buNone/>
            </a:pPr>
            <a:r>
              <a:rPr lang="fr-FR" dirty="0"/>
              <a:t>$(‘#node’).</a:t>
            </a:r>
            <a:r>
              <a:rPr lang="fr-FR" dirty="0" err="1"/>
              <a:t>fadeTo</a:t>
            </a:r>
            <a:r>
              <a:rPr lang="fr-FR" dirty="0"/>
              <a:t>() , ou </a:t>
            </a:r>
            <a:r>
              <a:rPr lang="fr-FR" dirty="0" err="1"/>
              <a:t>fadeIn</a:t>
            </a:r>
            <a:r>
              <a:rPr lang="fr-FR" dirty="0"/>
              <a:t>(), </a:t>
            </a:r>
            <a:r>
              <a:rPr lang="fr-FR" dirty="0" err="1"/>
              <a:t>fadeOut</a:t>
            </a:r>
            <a:r>
              <a:rPr lang="fr-FR" dirty="0"/>
              <a:t>()</a:t>
            </a:r>
          </a:p>
          <a:p>
            <a:pPr lvl="1"/>
            <a:endParaRPr lang="fr-FR" dirty="0"/>
          </a:p>
          <a:p>
            <a:pPr lvl="1"/>
            <a:r>
              <a:rPr lang="fr-FR" dirty="0"/>
              <a:t>Des </a:t>
            </a:r>
            <a:r>
              <a:rPr lang="fr-FR" dirty="0" err="1"/>
              <a:t>toggle</a:t>
            </a:r>
            <a:r>
              <a:rPr lang="fr-FR" dirty="0"/>
              <a:t> </a:t>
            </a:r>
          </a:p>
          <a:p>
            <a:pPr marL="396875" lvl="7" indent="0">
              <a:buNone/>
            </a:pPr>
            <a:r>
              <a:rPr lang="fr-FR" dirty="0"/>
              <a:t>$(‘#node’).</a:t>
            </a:r>
            <a:r>
              <a:rPr lang="fr-FR" dirty="0" err="1"/>
              <a:t>toggle</a:t>
            </a:r>
            <a:r>
              <a:rPr lang="fr-FR" dirty="0"/>
              <a:t>(), ou .</a:t>
            </a:r>
            <a:r>
              <a:rPr lang="fr-FR" dirty="0" err="1"/>
              <a:t>hide</a:t>
            </a:r>
            <a:r>
              <a:rPr lang="fr-FR" dirty="0"/>
              <a:t>(), .show()</a:t>
            </a:r>
          </a:p>
          <a:p>
            <a:pPr lvl="1"/>
            <a:endParaRPr lang="fr-FR" dirty="0"/>
          </a:p>
          <a:p>
            <a:pPr lvl="1"/>
            <a:r>
              <a:rPr lang="fr-FR" dirty="0"/>
              <a:t>Des </a:t>
            </a:r>
            <a:r>
              <a:rPr lang="fr-FR" dirty="0" err="1"/>
              <a:t>sliding</a:t>
            </a:r>
            <a:endParaRPr lang="fr-FR" dirty="0"/>
          </a:p>
          <a:p>
            <a:pPr marL="396875" lvl="7" indent="0">
              <a:buNone/>
            </a:pPr>
            <a:r>
              <a:rPr lang="fr-FR" dirty="0"/>
              <a:t>$(‘#node’).</a:t>
            </a:r>
            <a:r>
              <a:rPr lang="fr-FR" dirty="0" err="1"/>
              <a:t>slideDown</a:t>
            </a:r>
            <a:r>
              <a:rPr lang="fr-FR" dirty="0"/>
              <a:t>(), ou </a:t>
            </a:r>
            <a:r>
              <a:rPr lang="fr-FR" dirty="0" err="1"/>
              <a:t>slideUp</a:t>
            </a:r>
            <a:r>
              <a:rPr lang="fr-FR" dirty="0"/>
              <a:t>, </a:t>
            </a:r>
            <a:r>
              <a:rPr lang="fr-FR" dirty="0" err="1"/>
              <a:t>slideToggle</a:t>
            </a:r>
            <a:endParaRPr lang="fr-FR" dirty="0"/>
          </a:p>
          <a:p>
            <a:endParaRPr lang="fr-FR" dirty="0"/>
          </a:p>
        </p:txBody>
      </p:sp>
      <p:sp>
        <p:nvSpPr>
          <p:cNvPr id="4" name="Espace réservé du contenu 3">
            <a:extLst>
              <a:ext uri="{FF2B5EF4-FFF2-40B4-BE49-F238E27FC236}">
                <a16:creationId xmlns:a16="http://schemas.microsoft.com/office/drawing/2014/main" id="{C96F1CC5-1675-41F0-A5AC-67738392811E}"/>
              </a:ext>
            </a:extLst>
          </p:cNvPr>
          <p:cNvSpPr>
            <a:spLocks noGrp="1"/>
          </p:cNvSpPr>
          <p:nvPr>
            <p:ph sz="quarter" idx="14"/>
          </p:nvPr>
        </p:nvSpPr>
        <p:spPr/>
        <p:txBody>
          <a:bodyPr>
            <a:normAutofit lnSpcReduction="10000"/>
          </a:bodyPr>
          <a:lstStyle/>
          <a:p>
            <a:r>
              <a:rPr lang="fr-FR" dirty="0"/>
              <a:t>Exemple</a:t>
            </a:r>
          </a:p>
          <a:p>
            <a:endParaRPr lang="fr-FR" dirty="0"/>
          </a:p>
          <a:p>
            <a:pPr marL="0" indent="0">
              <a:buNone/>
            </a:pPr>
            <a:r>
              <a:rPr lang="fr-FR" b="0" dirty="0">
                <a:solidFill>
                  <a:srgbClr val="61AFEF"/>
                </a:solidFill>
                <a:effectLst/>
                <a:latin typeface="Consolas" panose="020B0609020204030204" pitchFamily="49" charset="0"/>
              </a:rPr>
              <a:t>jQuery</a:t>
            </a:r>
            <a:r>
              <a:rPr lang="fr-FR" b="0" dirty="0">
                <a:solidFill>
                  <a:srgbClr val="ABB2BF"/>
                </a:solidFill>
                <a:effectLst/>
                <a:latin typeface="Consolas" panose="020B0609020204030204" pitchFamily="49" charset="0"/>
              </a:rPr>
              <a:t>(</a:t>
            </a:r>
            <a:r>
              <a:rPr lang="fr-FR" b="0" dirty="0">
                <a:solidFill>
                  <a:srgbClr val="E5C07B"/>
                </a:solidFill>
                <a:effectLst/>
                <a:latin typeface="Consolas" panose="020B0609020204030204" pitchFamily="49" charset="0"/>
              </a:rPr>
              <a:t>document</a:t>
            </a:r>
            <a:r>
              <a:rPr lang="fr-FR" b="0" dirty="0">
                <a:solidFill>
                  <a:srgbClr val="ABB2BF"/>
                </a:solidFill>
                <a:effectLst/>
                <a:latin typeface="Consolas" panose="020B0609020204030204" pitchFamily="49" charset="0"/>
              </a:rPr>
              <a:t>)</a:t>
            </a:r>
          </a:p>
          <a:p>
            <a:pPr marL="0"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ready</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dirty="0" err="1">
                <a:solidFill>
                  <a:srgbClr val="98C379"/>
                </a:solidFill>
                <a:latin typeface="Consolas" panose="020B0609020204030204" pitchFamily="49" charset="0"/>
              </a:rPr>
              <a:t>togglable</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dirty="0">
                <a:solidFill>
                  <a:srgbClr val="ABB2BF"/>
                </a:solidFill>
                <a:latin typeface="Consolas" panose="020B0609020204030204" pitchFamily="49" charset="0"/>
              </a:rPr>
              <a:t>         </a:t>
            </a:r>
            <a:r>
              <a:rPr lang="fr-FR" b="0" dirty="0">
                <a:solidFill>
                  <a:srgbClr val="61AFEF"/>
                </a:solidFill>
                <a:effectLst/>
                <a:latin typeface="Consolas" panose="020B0609020204030204" pitchFamily="49" charset="0"/>
              </a:rPr>
              <a:t>click</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dirty="0">
                <a:solidFill>
                  <a:srgbClr val="98C379"/>
                </a:solidFill>
                <a:latin typeface="Consolas" panose="020B0609020204030204" pitchFamily="49" charset="0"/>
              </a:rPr>
              <a:t> </a:t>
            </a:r>
            <a:r>
              <a:rPr lang="fr-FR" dirty="0" err="1">
                <a:solidFill>
                  <a:srgbClr val="98C379"/>
                </a:solidFill>
                <a:latin typeface="Consolas" panose="020B0609020204030204" pitchFamily="49" charset="0"/>
              </a:rPr>
              <a:t>togglable</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slideToggle</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endParaRPr lang="fr-FR" dirty="0"/>
          </a:p>
        </p:txBody>
      </p:sp>
    </p:spTree>
    <p:extLst>
      <p:ext uri="{BB962C8B-B14F-4D97-AF65-F5344CB8AC3E}">
        <p14:creationId xmlns:p14="http://schemas.microsoft.com/office/powerpoint/2010/main" val="24408018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8C18DAB-1DC5-42DF-9811-BEF60764718E}"/>
              </a:ext>
            </a:extLst>
          </p:cNvPr>
          <p:cNvSpPr>
            <a:spLocks noGrp="1"/>
          </p:cNvSpPr>
          <p:nvPr>
            <p:ph type="title"/>
          </p:nvPr>
        </p:nvSpPr>
        <p:spPr/>
        <p:txBody>
          <a:bodyPr/>
          <a:lstStyle/>
          <a:p>
            <a:endParaRPr lang="fr-FR"/>
          </a:p>
        </p:txBody>
      </p:sp>
      <p:sp>
        <p:nvSpPr>
          <p:cNvPr id="7" name="ZoneTexte 6">
            <a:extLst>
              <a:ext uri="{FF2B5EF4-FFF2-40B4-BE49-F238E27FC236}">
                <a16:creationId xmlns:a16="http://schemas.microsoft.com/office/drawing/2014/main" id="{3163F263-DB09-47D7-8FCD-0DA297B31FCA}"/>
              </a:ext>
            </a:extLst>
          </p:cNvPr>
          <p:cNvSpPr txBox="1"/>
          <p:nvPr/>
        </p:nvSpPr>
        <p:spPr>
          <a:xfrm>
            <a:off x="1403648" y="2636912"/>
            <a:ext cx="6408712" cy="830997"/>
          </a:xfrm>
          <a:prstGeom prst="rect">
            <a:avLst/>
          </a:prstGeom>
          <a:noFill/>
        </p:spPr>
        <p:txBody>
          <a:bodyPr wrap="square" rtlCol="0">
            <a:spAutoFit/>
          </a:bodyPr>
          <a:lstStyle/>
          <a:p>
            <a:pPr algn="ctr"/>
            <a:r>
              <a:rPr lang="fr-FR" sz="4800" b="1" i="1" dirty="0"/>
              <a:t>CHEAT SHEET</a:t>
            </a:r>
          </a:p>
        </p:txBody>
      </p:sp>
    </p:spTree>
    <p:extLst>
      <p:ext uri="{BB962C8B-B14F-4D97-AF65-F5344CB8AC3E}">
        <p14:creationId xmlns:p14="http://schemas.microsoft.com/office/powerpoint/2010/main" val="16679851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7644D-CA4F-4F61-8630-7F07A078AEAF}"/>
              </a:ext>
            </a:extLst>
          </p:cNvPr>
          <p:cNvSpPr>
            <a:spLocks noGrp="1"/>
          </p:cNvSpPr>
          <p:nvPr>
            <p:ph type="title"/>
          </p:nvPr>
        </p:nvSpPr>
        <p:spPr/>
        <p:txBody>
          <a:bodyPr/>
          <a:lstStyle/>
          <a:p>
            <a:r>
              <a:rPr lang="fr-FR" dirty="0"/>
              <a:t>$.ajax</a:t>
            </a:r>
          </a:p>
        </p:txBody>
      </p:sp>
      <p:sp>
        <p:nvSpPr>
          <p:cNvPr id="3" name="Espace réservé du contenu 2">
            <a:extLst>
              <a:ext uri="{FF2B5EF4-FFF2-40B4-BE49-F238E27FC236}">
                <a16:creationId xmlns:a16="http://schemas.microsoft.com/office/drawing/2014/main" id="{1659135F-9783-404E-AD44-D31F3BBCDA65}"/>
              </a:ext>
            </a:extLst>
          </p:cNvPr>
          <p:cNvSpPr>
            <a:spLocks noGrp="1"/>
          </p:cNvSpPr>
          <p:nvPr>
            <p:ph idx="1"/>
          </p:nvPr>
        </p:nvSpPr>
        <p:spPr/>
        <p:txBody>
          <a:bodyPr>
            <a:normAutofit fontScale="77500" lnSpcReduction="20000"/>
          </a:bodyPr>
          <a:lstStyle/>
          <a:p>
            <a:r>
              <a:rPr lang="fr-FR" dirty="0"/>
              <a:t>jQuery fournit une fonction AJAX</a:t>
            </a:r>
          </a:p>
          <a:p>
            <a:pPr lvl="4"/>
            <a:r>
              <a:rPr lang="fr-FR" b="1" dirty="0"/>
              <a:t>A</a:t>
            </a:r>
            <a:r>
              <a:rPr lang="fr-FR" dirty="0"/>
              <a:t>synchronous </a:t>
            </a:r>
            <a:r>
              <a:rPr lang="fr-FR" b="1" dirty="0" err="1"/>
              <a:t>J</a:t>
            </a:r>
            <a:r>
              <a:rPr lang="fr-FR" dirty="0" err="1"/>
              <a:t>avascrit</a:t>
            </a:r>
            <a:r>
              <a:rPr lang="fr-FR" dirty="0"/>
              <a:t> </a:t>
            </a:r>
            <a:r>
              <a:rPr lang="fr-FR" b="1" dirty="0"/>
              <a:t>A</a:t>
            </a:r>
            <a:r>
              <a:rPr lang="fr-FR" dirty="0"/>
              <a:t>nd </a:t>
            </a:r>
            <a:r>
              <a:rPr lang="fr-FR" b="1" dirty="0"/>
              <a:t>X</a:t>
            </a:r>
            <a:r>
              <a:rPr lang="fr-FR" dirty="0"/>
              <a:t>ml</a:t>
            </a:r>
          </a:p>
          <a:p>
            <a:pPr lvl="1"/>
            <a:r>
              <a:rPr lang="fr-FR" dirty="0"/>
              <a:t>La méthode ajax requiert un objet de config avec les paramètres suivants :</a:t>
            </a:r>
          </a:p>
          <a:p>
            <a:pPr lvl="2"/>
            <a:r>
              <a:rPr lang="fr-FR" dirty="0"/>
              <a:t>url : une chaine url de destination de l’appel http</a:t>
            </a:r>
          </a:p>
          <a:p>
            <a:pPr lvl="2"/>
            <a:endParaRPr lang="fr-FR" dirty="0"/>
          </a:p>
          <a:p>
            <a:pPr lvl="2"/>
            <a:r>
              <a:rPr lang="fr-FR" dirty="0" err="1"/>
              <a:t>success</a:t>
            </a:r>
            <a:r>
              <a:rPr lang="fr-FR" dirty="0"/>
              <a:t> : une fonction de callback en cas de succès</a:t>
            </a:r>
          </a:p>
          <a:p>
            <a:pPr lvl="2"/>
            <a:endParaRPr lang="fr-FR" dirty="0"/>
          </a:p>
          <a:p>
            <a:pPr lvl="2"/>
            <a:r>
              <a:rPr lang="fr-FR" dirty="0"/>
              <a:t>error : une fonction en cas d’échec </a:t>
            </a:r>
            <a:r>
              <a:rPr lang="fr-FR" sz="1500" dirty="0"/>
              <a:t>*facultatif</a:t>
            </a:r>
            <a:endParaRPr lang="fr-FR" dirty="0"/>
          </a:p>
          <a:p>
            <a:pPr marL="0" indent="0">
              <a:buNone/>
            </a:pPr>
            <a:r>
              <a:rPr lang="fr-FR" b="0" dirty="0">
                <a:solidFill>
                  <a:srgbClr val="E5C07B"/>
                </a:solidFill>
                <a:effectLst/>
                <a:latin typeface="Consolas" panose="020B0609020204030204" pitchFamily="49" charset="0"/>
              </a:rPr>
              <a:t> </a:t>
            </a:r>
          </a:p>
          <a:p>
            <a:pPr marL="0" indent="0">
              <a:buNone/>
            </a:pPr>
            <a:r>
              <a:rPr lang="fr-FR" b="0" dirty="0">
                <a:solidFill>
                  <a:srgbClr val="E5C07B"/>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ajax</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url</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"demo.html"</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61AFEF"/>
                </a:solidFill>
                <a:effectLst/>
                <a:latin typeface="Consolas" panose="020B0609020204030204" pitchFamily="49" charset="0"/>
              </a:rPr>
              <a:t>success</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html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endParaRPr lang="fr-FR" dirty="0"/>
          </a:p>
        </p:txBody>
      </p:sp>
    </p:spTree>
    <p:extLst>
      <p:ext uri="{BB962C8B-B14F-4D97-AF65-F5344CB8AC3E}">
        <p14:creationId xmlns:p14="http://schemas.microsoft.com/office/powerpoint/2010/main" val="3930886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C71D00-594B-4FED-9CB8-7573EC1D9425}"/>
              </a:ext>
            </a:extLst>
          </p:cNvPr>
          <p:cNvSpPr>
            <a:spLocks noGrp="1"/>
          </p:cNvSpPr>
          <p:nvPr>
            <p:ph type="title"/>
          </p:nvPr>
        </p:nvSpPr>
        <p:spPr/>
        <p:txBody>
          <a:bodyPr/>
          <a:lstStyle/>
          <a:p>
            <a:r>
              <a:rPr lang="fr-FR" dirty="0"/>
              <a:t>jQuery</a:t>
            </a:r>
          </a:p>
        </p:txBody>
      </p:sp>
      <p:sp>
        <p:nvSpPr>
          <p:cNvPr id="3" name="Espace réservé du contenu 2">
            <a:extLst>
              <a:ext uri="{FF2B5EF4-FFF2-40B4-BE49-F238E27FC236}">
                <a16:creationId xmlns:a16="http://schemas.microsoft.com/office/drawing/2014/main" id="{CA183C26-4C57-4C89-9A4A-00381CB0368C}"/>
              </a:ext>
            </a:extLst>
          </p:cNvPr>
          <p:cNvSpPr>
            <a:spLocks noGrp="1"/>
          </p:cNvSpPr>
          <p:nvPr>
            <p:ph idx="1"/>
          </p:nvPr>
        </p:nvSpPr>
        <p:spPr>
          <a:xfrm>
            <a:off x="285720" y="1124744"/>
            <a:ext cx="8572560" cy="5286412"/>
          </a:xfrm>
        </p:spPr>
        <p:txBody>
          <a:bodyPr>
            <a:normAutofit fontScale="92500"/>
          </a:bodyPr>
          <a:lstStyle/>
          <a:p>
            <a:r>
              <a:rPr lang="fr-FR" dirty="0"/>
              <a:t>jQuery propose de gérer les events.</a:t>
            </a:r>
          </a:p>
          <a:p>
            <a:pPr lvl="1"/>
            <a:r>
              <a:rPr lang="fr-FR" dirty="0"/>
              <a:t>Comme fonction du nœud jQuery</a:t>
            </a:r>
          </a:p>
          <a:p>
            <a:pPr lvl="2"/>
            <a:r>
              <a:rPr lang="fr-FR" dirty="0"/>
              <a:t>Reçois une callback d’exécution pour l’event</a:t>
            </a:r>
          </a:p>
          <a:p>
            <a:pPr lvl="3"/>
            <a:r>
              <a:rPr lang="fr-FR" dirty="0"/>
              <a:t>$(‘button#btn1’).click(function (</a:t>
            </a:r>
            <a:r>
              <a:rPr lang="fr-FR" dirty="0" err="1"/>
              <a:t>evt</a:t>
            </a:r>
            <a:r>
              <a:rPr lang="fr-FR" dirty="0"/>
              <a:t>){…})</a:t>
            </a:r>
          </a:p>
          <a:p>
            <a:pPr lvl="3"/>
            <a:r>
              <a:rPr lang="fr-FR" dirty="0"/>
              <a:t>$(‘#</a:t>
            </a:r>
            <a:r>
              <a:rPr lang="fr-FR" dirty="0" err="1"/>
              <a:t>myForm</a:t>
            </a:r>
            <a:r>
              <a:rPr lang="fr-FR" dirty="0"/>
              <a:t>’).</a:t>
            </a:r>
            <a:r>
              <a:rPr lang="fr-FR" dirty="0" err="1"/>
              <a:t>submit</a:t>
            </a:r>
            <a:r>
              <a:rPr lang="fr-FR" dirty="0"/>
              <a:t>(function (</a:t>
            </a:r>
            <a:r>
              <a:rPr lang="fr-FR" dirty="0" err="1"/>
              <a:t>evt</a:t>
            </a:r>
            <a:r>
              <a:rPr lang="fr-FR" dirty="0"/>
              <a:t>){…})</a:t>
            </a:r>
          </a:p>
          <a:p>
            <a:pPr lvl="3"/>
            <a:r>
              <a:rPr lang="fr-FR" dirty="0"/>
              <a:t>, …</a:t>
            </a:r>
          </a:p>
          <a:p>
            <a:pPr lvl="1"/>
            <a:r>
              <a:rPr lang="fr-FR" dirty="0"/>
              <a:t>Html possède des actions par défaut lié a certains event </a:t>
            </a:r>
          </a:p>
          <a:p>
            <a:pPr lvl="3"/>
            <a:r>
              <a:rPr lang="fr-FR" dirty="0"/>
              <a:t>Ex : </a:t>
            </a:r>
            <a:r>
              <a:rPr lang="fr-FR" i="1" dirty="0" err="1"/>
              <a:t>onsubmit</a:t>
            </a:r>
            <a:r>
              <a:rPr lang="fr-FR" dirty="0"/>
              <a:t> </a:t>
            </a:r>
            <a:r>
              <a:rPr lang="fr-FR" dirty="0">
                <a:sym typeface="Wingdings" panose="05000000000000000000" pitchFamily="2" charset="2"/>
              </a:rPr>
              <a:t> aura pour action par défaut de faire l’appel http sur la </a:t>
            </a:r>
            <a:r>
              <a:rPr lang="fr-FR" i="1" dirty="0" err="1">
                <a:sym typeface="Wingdings" panose="05000000000000000000" pitchFamily="2" charset="2"/>
              </a:rPr>
              <a:t>target</a:t>
            </a:r>
            <a:r>
              <a:rPr lang="fr-FR" dirty="0">
                <a:sym typeface="Wingdings" panose="05000000000000000000" pitchFamily="2" charset="2"/>
              </a:rPr>
              <a:t> définit dans la balise </a:t>
            </a:r>
            <a:r>
              <a:rPr lang="fr-FR" i="1" dirty="0" err="1">
                <a:sym typeface="Wingdings" panose="05000000000000000000" pitchFamily="2" charset="2"/>
              </a:rPr>
              <a:t>form</a:t>
            </a:r>
            <a:r>
              <a:rPr lang="fr-FR" dirty="0">
                <a:sym typeface="Wingdings" panose="05000000000000000000" pitchFamily="2" charset="2"/>
              </a:rPr>
              <a:t> </a:t>
            </a:r>
          </a:p>
          <a:p>
            <a:pPr lvl="2"/>
            <a:endParaRPr lang="fr-FR" dirty="0">
              <a:sym typeface="Wingdings" panose="05000000000000000000" pitchFamily="2" charset="2"/>
            </a:endParaRPr>
          </a:p>
          <a:p>
            <a:pPr lvl="2"/>
            <a:r>
              <a:rPr lang="fr-FR" dirty="0">
                <a:sym typeface="Wingdings" panose="05000000000000000000" pitchFamily="2" charset="2"/>
              </a:rPr>
              <a:t>Il est important de prévenir et stopper l’exécution de cette action pour laisser le contrôle a la callback de l’event:</a:t>
            </a:r>
          </a:p>
          <a:p>
            <a:pPr marL="0" indent="0" algn="ctr">
              <a:buNone/>
            </a:pPr>
            <a:r>
              <a:rPr lang="fr-FR" dirty="0" err="1">
                <a:sym typeface="Wingdings" panose="05000000000000000000" pitchFamily="2" charset="2"/>
              </a:rPr>
              <a:t>evt.</a:t>
            </a:r>
            <a:r>
              <a:rPr lang="fr-FR" i="1" dirty="0" err="1">
                <a:sym typeface="Wingdings" panose="05000000000000000000" pitchFamily="2" charset="2"/>
              </a:rPr>
              <a:t>preventDefault</a:t>
            </a:r>
            <a:r>
              <a:rPr lang="fr-FR" dirty="0">
                <a:sym typeface="Wingdings" panose="05000000000000000000" pitchFamily="2" charset="2"/>
              </a:rPr>
              <a:t>()</a:t>
            </a:r>
          </a:p>
          <a:p>
            <a:endParaRPr lang="fr-FR" dirty="0"/>
          </a:p>
        </p:txBody>
      </p:sp>
    </p:spTree>
    <p:extLst>
      <p:ext uri="{BB962C8B-B14F-4D97-AF65-F5344CB8AC3E}">
        <p14:creationId xmlns:p14="http://schemas.microsoft.com/office/powerpoint/2010/main" val="2184789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5FB4D6-9C1C-42C8-BAC6-79CD2C7D65A1}"/>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F51C721D-DEBB-4DEE-9433-68008753A1CE}"/>
              </a:ext>
            </a:extLst>
          </p:cNvPr>
          <p:cNvSpPr>
            <a:spLocks noGrp="1"/>
          </p:cNvSpPr>
          <p:nvPr>
            <p:ph idx="1"/>
          </p:nvPr>
        </p:nvSpPr>
        <p:spPr/>
        <p:txBody>
          <a:bodyPr/>
          <a:lstStyle/>
          <a:p>
            <a:pPr lvl="1"/>
            <a:r>
              <a:rPr lang="fr-FR" dirty="0"/>
              <a:t>Fonctionnement et intégration.</a:t>
            </a:r>
          </a:p>
          <a:p>
            <a:r>
              <a:rPr lang="fr-FR" dirty="0"/>
              <a:t>Gestion et délégation des événements.</a:t>
            </a:r>
          </a:p>
          <a:p>
            <a:pPr lvl="1"/>
            <a:r>
              <a:rPr lang="fr-FR" dirty="0"/>
              <a:t>jQuery pour des échanges Ajax, gestion des formulaires.</a:t>
            </a:r>
          </a:p>
          <a:p>
            <a:endParaRPr lang="fr-FR" dirty="0"/>
          </a:p>
        </p:txBody>
      </p:sp>
    </p:spTree>
    <p:extLst>
      <p:ext uri="{BB962C8B-B14F-4D97-AF65-F5344CB8AC3E}">
        <p14:creationId xmlns:p14="http://schemas.microsoft.com/office/powerpoint/2010/main" val="3754920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1CD955A-74F2-45D9-8392-0EF7B50D6B3C}"/>
              </a:ext>
            </a:extLst>
          </p:cNvPr>
          <p:cNvSpPr>
            <a:spLocks noGrp="1"/>
          </p:cNvSpPr>
          <p:nvPr>
            <p:ph type="title"/>
          </p:nvPr>
        </p:nvSpPr>
        <p:spPr/>
        <p:txBody>
          <a:bodyPr/>
          <a:lstStyle/>
          <a:p>
            <a:r>
              <a:rPr lang="fr-FR" dirty="0"/>
              <a:t>Initiation à ES6/2015</a:t>
            </a:r>
          </a:p>
        </p:txBody>
      </p:sp>
      <p:sp>
        <p:nvSpPr>
          <p:cNvPr id="5" name="Espace réservé du texte 4">
            <a:extLst>
              <a:ext uri="{FF2B5EF4-FFF2-40B4-BE49-F238E27FC236}">
                <a16:creationId xmlns:a16="http://schemas.microsoft.com/office/drawing/2014/main" id="{6493343B-169E-4C3B-9B0E-FA561A510086}"/>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8171467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4391E-8ED1-4CDD-B52B-C739AC090D8D}"/>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4914003E-4889-4229-B5FD-90A2C9B15774}"/>
              </a:ext>
            </a:extLst>
          </p:cNvPr>
          <p:cNvSpPr>
            <a:spLocks noGrp="1"/>
          </p:cNvSpPr>
          <p:nvPr>
            <p:ph idx="1"/>
          </p:nvPr>
        </p:nvSpPr>
        <p:spPr/>
        <p:txBody>
          <a:bodyPr/>
          <a:lstStyle/>
          <a:p>
            <a:r>
              <a:rPr lang="fr-FR" dirty="0"/>
              <a:t>Les nouveautés principales.</a:t>
            </a:r>
          </a:p>
          <a:p>
            <a:r>
              <a:rPr lang="fr-FR" dirty="0"/>
              <a:t>Les </a:t>
            </a:r>
            <a:r>
              <a:rPr lang="fr-FR" dirty="0" err="1"/>
              <a:t>superset</a:t>
            </a:r>
            <a:r>
              <a:rPr lang="fr-FR" dirty="0"/>
              <a:t> JavaScript : </a:t>
            </a:r>
            <a:r>
              <a:rPr lang="fr-FR" dirty="0" err="1"/>
              <a:t>TypeScript</a:t>
            </a:r>
            <a:r>
              <a:rPr lang="fr-FR" dirty="0"/>
              <a:t>, Babel, Traceur.</a:t>
            </a:r>
          </a:p>
          <a:p>
            <a:r>
              <a:rPr lang="fr-FR" dirty="0"/>
              <a:t>ES6, </a:t>
            </a:r>
            <a:r>
              <a:rPr lang="fr-FR" dirty="0" err="1"/>
              <a:t>ESNext</a:t>
            </a:r>
            <a:r>
              <a:rPr lang="fr-FR" dirty="0"/>
              <a:t> en production.</a:t>
            </a:r>
          </a:p>
          <a:p>
            <a:endParaRPr lang="fr-FR" dirty="0"/>
          </a:p>
        </p:txBody>
      </p:sp>
    </p:spTree>
    <p:extLst>
      <p:ext uri="{BB962C8B-B14F-4D97-AF65-F5344CB8AC3E}">
        <p14:creationId xmlns:p14="http://schemas.microsoft.com/office/powerpoint/2010/main" val="1865540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5154BD-564F-4B1E-AC3C-5058804812B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235C1011-9ABD-4958-9645-63EA5C496106}"/>
              </a:ext>
            </a:extLst>
          </p:cNvPr>
          <p:cNvSpPr>
            <a:spLocks noGrp="1"/>
          </p:cNvSpPr>
          <p:nvPr>
            <p:ph idx="1"/>
          </p:nvPr>
        </p:nvSpPr>
        <p:spPr/>
        <p:txBody>
          <a:bodyPr>
            <a:normAutofit/>
          </a:bodyPr>
          <a:lstStyle/>
          <a:p>
            <a:r>
              <a:rPr lang="fr-FR" dirty="0"/>
              <a:t>Les méthodes de création dynamique d'objets.</a:t>
            </a:r>
          </a:p>
          <a:p>
            <a:r>
              <a:rPr lang="fr-FR" dirty="0"/>
              <a:t>Phases des événements capture, </a:t>
            </a:r>
            <a:r>
              <a:rPr lang="fr-FR" dirty="0" err="1"/>
              <a:t>capturing</a:t>
            </a:r>
            <a:r>
              <a:rPr lang="fr-FR" dirty="0"/>
              <a:t>, </a:t>
            </a:r>
            <a:r>
              <a:rPr lang="fr-FR" dirty="0" err="1"/>
              <a:t>bubble</a:t>
            </a:r>
            <a:r>
              <a:rPr lang="fr-FR" dirty="0"/>
              <a:t>.</a:t>
            </a:r>
          </a:p>
          <a:p>
            <a:r>
              <a:rPr lang="fr-FR" dirty="0"/>
              <a:t>La gestion des événements. Les objets de type Event.</a:t>
            </a:r>
          </a:p>
          <a:p>
            <a:r>
              <a:rPr lang="fr-FR" dirty="0"/>
              <a:t>Structure de données XML et JSON</a:t>
            </a:r>
          </a:p>
          <a:p>
            <a:r>
              <a:rPr lang="fr-FR" dirty="0"/>
              <a:t>Les méthodes avancées en ES5.</a:t>
            </a:r>
          </a:p>
          <a:p>
            <a:endParaRPr lang="fr-FR" dirty="0"/>
          </a:p>
        </p:txBody>
      </p:sp>
    </p:spTree>
    <p:extLst>
      <p:ext uri="{BB962C8B-B14F-4D97-AF65-F5344CB8AC3E}">
        <p14:creationId xmlns:p14="http://schemas.microsoft.com/office/powerpoint/2010/main" val="3574659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Notion d'objet</a:t>
            </a:r>
          </a:p>
        </p:txBody>
      </p:sp>
      <p:sp>
        <p:nvSpPr>
          <p:cNvPr id="2" name="Espace réservé du contenu 1"/>
          <p:cNvSpPr>
            <a:spLocks noGrp="1"/>
          </p:cNvSpPr>
          <p:nvPr>
            <p:ph idx="1"/>
          </p:nvPr>
        </p:nvSpPr>
        <p:spPr/>
        <p:txBody>
          <a:bodyPr/>
          <a:lstStyle/>
          <a:p>
            <a:pPr>
              <a:buNone/>
            </a:pPr>
            <a:endParaRPr lang="fr-FR" dirty="0"/>
          </a:p>
          <a:p>
            <a:pPr>
              <a:buNone/>
            </a:pPr>
            <a:endParaRPr lang="fr-FR" dirty="0"/>
          </a:p>
          <a:p>
            <a:endParaRPr lang="fr-FR" dirty="0"/>
          </a:p>
          <a:p>
            <a:endParaRPr lang="fr-FR" dirty="0"/>
          </a:p>
        </p:txBody>
      </p:sp>
      <p:grpSp>
        <p:nvGrpSpPr>
          <p:cNvPr id="3" name="Groupe 55"/>
          <p:cNvGrpSpPr/>
          <p:nvPr/>
        </p:nvGrpSpPr>
        <p:grpSpPr>
          <a:xfrm>
            <a:off x="571472" y="164305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 name="Groupe 50"/>
            <p:cNvGrpSpPr/>
            <p:nvPr/>
          </p:nvGrpSpPr>
          <p:grpSpPr>
            <a:xfrm>
              <a:off x="1488208" y="2765804"/>
              <a:ext cx="6912768" cy="3746448"/>
              <a:chOff x="1272184" y="2765804"/>
              <a:chExt cx="6912768" cy="3746448"/>
            </a:xfrm>
          </p:grpSpPr>
          <p:grpSp>
            <p:nvGrpSpPr>
              <p:cNvPr id="7"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3"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4" cstate="print"/>
                <a:srcRect/>
                <a:stretch>
                  <a:fillRect/>
                </a:stretch>
              </p:blipFill>
              <p:spPr bwMode="auto">
                <a:xfrm>
                  <a:off x="3059832" y="5733256"/>
                  <a:ext cx="1584176" cy="743383"/>
                </a:xfrm>
                <a:prstGeom prst="rect">
                  <a:avLst/>
                </a:prstGeom>
                <a:noFill/>
              </p:spPr>
            </p:pic>
            <p:grpSp>
              <p:nvGrpSpPr>
                <p:cNvPr id="8" name="Groupe 48"/>
                <p:cNvGrpSpPr/>
                <p:nvPr/>
              </p:nvGrpSpPr>
              <p:grpSpPr>
                <a:xfrm>
                  <a:off x="2843808" y="2564904"/>
                  <a:ext cx="5256584" cy="2880320"/>
                  <a:chOff x="2843808" y="2564904"/>
                  <a:chExt cx="5256584" cy="2880320"/>
                </a:xfrm>
              </p:grpSpPr>
              <p:grpSp>
                <p:nvGrpSpPr>
                  <p:cNvPr id="9"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a:t>
                      </a:r>
                      <a:r>
                        <a:rPr lang="fr-FR" sz="1050" dirty="0" err="1"/>
                        <a:t>Expresso</a:t>
                      </a:r>
                      <a:endParaRPr lang="fr-FR" sz="1050" dirty="0"/>
                    </a:p>
                  </p:txBody>
                </p:sp>
                <p:pic>
                  <p:nvPicPr>
                    <p:cNvPr id="2054" name="Picture 6" descr="C:\Users\tartinator\Pictures\small_lb800.png"/>
                    <p:cNvPicPr>
                      <a:picLocks noChangeAspect="1" noChangeArrowheads="1"/>
                    </p:cNvPicPr>
                    <p:nvPr/>
                  </p:nvPicPr>
                  <p:blipFill>
                    <a:blip r:embed="rId5" cstate="print"/>
                    <a:srcRect/>
                    <a:stretch>
                      <a:fillRect/>
                    </a:stretch>
                  </p:blipFill>
                  <p:spPr bwMode="auto">
                    <a:xfrm>
                      <a:off x="3131840" y="3429000"/>
                      <a:ext cx="1162368" cy="1180530"/>
                    </a:xfrm>
                    <a:prstGeom prst="rect">
                      <a:avLst/>
                    </a:prstGeom>
                    <a:noFill/>
                  </p:spPr>
                </p:pic>
                <p:grpSp>
                  <p:nvGrpSpPr>
                    <p:cNvPr id="1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6" cstate="print"/>
                      <a:srcRect/>
                      <a:stretch>
                        <a:fillRect/>
                      </a:stretch>
                    </p:blipFill>
                    <p:spPr bwMode="auto">
                      <a:xfrm>
                        <a:off x="4136841" y="3284984"/>
                        <a:ext cx="1219200" cy="838200"/>
                      </a:xfrm>
                      <a:prstGeom prst="rect">
                        <a:avLst/>
                      </a:prstGeom>
                      <a:noFill/>
                    </p:spPr>
                  </p:pic>
                </p:grpSp>
                <p:grpSp>
                  <p:nvGrpSpPr>
                    <p:cNvPr id="12" name="Groupe 22"/>
                    <p:cNvGrpSpPr/>
                    <p:nvPr/>
                  </p:nvGrpSpPr>
                  <p:grpSpPr>
                    <a:xfrm>
                      <a:off x="4788024" y="4077073"/>
                      <a:ext cx="3168352" cy="1296145"/>
                      <a:chOff x="3995936" y="4437112"/>
                      <a:chExt cx="3744416" cy="1656185"/>
                    </a:xfrm>
                  </p:grpSpPr>
                  <p:grpSp>
                    <p:nvGrpSpPr>
                      <p:cNvPr id="14"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7" cstate="print"/>
                        <a:srcRect/>
                        <a:stretch>
                          <a:fillRect/>
                        </a:stretch>
                      </p:blipFill>
                      <p:spPr bwMode="auto">
                        <a:xfrm>
                          <a:off x="4067944" y="4797152"/>
                          <a:ext cx="1219200" cy="1219200"/>
                        </a:xfrm>
                        <a:prstGeom prst="rect">
                          <a:avLst/>
                        </a:prstGeom>
                        <a:noFill/>
                      </p:spPr>
                    </p:pic>
                  </p:grpSp>
                  <p:grpSp>
                    <p:nvGrpSpPr>
                      <p:cNvPr id="16" name="Groupe 21"/>
                      <p:cNvGrpSpPr/>
                      <p:nvPr/>
                    </p:nvGrpSpPr>
                    <p:grpSpPr>
                      <a:xfrm>
                        <a:off x="5868144" y="4738237"/>
                        <a:ext cx="1656184" cy="1219427"/>
                        <a:chOff x="5552681" y="4576899"/>
                        <a:chExt cx="1971648" cy="1380765"/>
                      </a:xfrm>
                    </p:grpSpPr>
                    <p:sp>
                      <p:nvSpPr>
                        <p:cNvPr id="15" name="Rectangle 14"/>
                        <p:cNvSpPr/>
                        <p:nvPr/>
                      </p:nvSpPr>
                      <p:spPr>
                        <a:xfrm>
                          <a:off x="5552681" y="4576899"/>
                          <a:ext cx="1971648" cy="13807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a </a:t>
                          </a:r>
                          <a:r>
                            <a:rPr lang="fr-FR" sz="900" dirty="0" err="1"/>
                            <a:t>caspule</a:t>
                          </a:r>
                          <a:r>
                            <a:rPr lang="fr-FR" sz="900" dirty="0"/>
                            <a:t> chaud/froid</a:t>
                          </a:r>
                        </a:p>
                      </p:txBody>
                    </p:sp>
                    <p:pic>
                      <p:nvPicPr>
                        <p:cNvPr id="2058" name="Picture 10" descr="C:\Users\tartinator\Pictures\small_dolce-gusto-mashine.png"/>
                        <p:cNvPicPr>
                          <a:picLocks noChangeAspect="1" noChangeArrowheads="1"/>
                        </p:cNvPicPr>
                        <p:nvPr/>
                      </p:nvPicPr>
                      <p:blipFill>
                        <a:blip r:embed="rId8"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9" cstate="print"/>
            <a:srcRect/>
            <a:stretch>
              <a:fillRect/>
            </a:stretch>
          </p:blipFill>
          <p:spPr bwMode="auto">
            <a:xfrm>
              <a:off x="467544" y="4365104"/>
              <a:ext cx="786357" cy="673646"/>
            </a:xfrm>
            <a:prstGeom prst="rect">
              <a:avLst/>
            </a:prstGeom>
            <a:noFill/>
          </p:spPr>
        </p:pic>
      </p:grpSp>
    </p:spTree>
    <p:extLst>
      <p:ext uri="{BB962C8B-B14F-4D97-AF65-F5344CB8AC3E}">
        <p14:creationId xmlns:p14="http://schemas.microsoft.com/office/powerpoint/2010/main" val="656053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FA5151-DBE8-42FE-9E7C-22B2BDA36AD2}"/>
              </a:ext>
            </a:extLst>
          </p:cNvPr>
          <p:cNvSpPr>
            <a:spLocks noGrp="1"/>
          </p:cNvSpPr>
          <p:nvPr>
            <p:ph type="title"/>
          </p:nvPr>
        </p:nvSpPr>
        <p:spPr/>
        <p:txBody>
          <a:bodyPr/>
          <a:lstStyle/>
          <a:p>
            <a:r>
              <a:rPr lang="fr-FR" dirty="0"/>
              <a:t>ECMA-262 timeline</a:t>
            </a:r>
          </a:p>
        </p:txBody>
      </p:sp>
      <p:sp>
        <p:nvSpPr>
          <p:cNvPr id="5" name="Espace réservé du contenu 4">
            <a:extLst>
              <a:ext uri="{FF2B5EF4-FFF2-40B4-BE49-F238E27FC236}">
                <a16:creationId xmlns:a16="http://schemas.microsoft.com/office/drawing/2014/main" id="{059AA383-CBAF-4243-B762-457450CB9B69}"/>
              </a:ext>
            </a:extLst>
          </p:cNvPr>
          <p:cNvSpPr>
            <a:spLocks noGrp="1"/>
          </p:cNvSpPr>
          <p:nvPr>
            <p:ph idx="1"/>
          </p:nvPr>
        </p:nvSpPr>
        <p:spPr/>
        <p:txBody>
          <a:bodyPr>
            <a:normAutofit fontScale="85000" lnSpcReduction="10000"/>
          </a:bodyPr>
          <a:lstStyle/>
          <a:p>
            <a:r>
              <a:rPr lang="fr-FR" dirty="0"/>
              <a:t>La société Netscape à besoin d’un langage pris en charge dans Netscape Navigator pour rendre plus dynamique ces contenus</a:t>
            </a:r>
          </a:p>
          <a:p>
            <a:pPr lvl="2"/>
            <a:r>
              <a:rPr lang="fr-FR" dirty="0"/>
              <a:t>En 1995 le javascript 1 est née, le nom est choisie pour volontairement créer la confusion avec java</a:t>
            </a:r>
          </a:p>
          <a:p>
            <a:pPr lvl="3"/>
            <a:r>
              <a:rPr lang="fr-FR" dirty="0"/>
              <a:t>Normalisé en juin 1997 sous a norme ECMA-262</a:t>
            </a:r>
          </a:p>
          <a:p>
            <a:pPr lvl="2"/>
            <a:endParaRPr lang="fr-FR" dirty="0"/>
          </a:p>
          <a:p>
            <a:pPr lvl="2"/>
            <a:r>
              <a:rPr lang="fr-FR" dirty="0"/>
              <a:t>L’es4 sera abandonné au profit de la branche concurrente es3.1 et donnera la version es5 en décembre 2009 </a:t>
            </a:r>
          </a:p>
          <a:p>
            <a:pPr lvl="2"/>
            <a:endParaRPr lang="fr-FR" dirty="0"/>
          </a:p>
          <a:p>
            <a:pPr lvl="2"/>
            <a:r>
              <a:rPr lang="fr-FR" dirty="0"/>
              <a:t>L’es6 ou ES2015 subira une nouvelle version tous les ans </a:t>
            </a:r>
          </a:p>
          <a:p>
            <a:pPr lvl="3"/>
            <a:r>
              <a:rPr lang="fr-FR" dirty="0"/>
              <a:t>ES2016, ES2017, …</a:t>
            </a:r>
          </a:p>
          <a:p>
            <a:endParaRPr lang="fr-FR" dirty="0"/>
          </a:p>
          <a:p>
            <a:r>
              <a:rPr lang="fr-FR" dirty="0"/>
              <a:t>La prise en charge de ces nouvelles version ira moins vite que la fréquence de publication de nouvelle version</a:t>
            </a:r>
          </a:p>
        </p:txBody>
      </p:sp>
    </p:spTree>
    <p:extLst>
      <p:ext uri="{BB962C8B-B14F-4D97-AF65-F5344CB8AC3E}">
        <p14:creationId xmlns:p14="http://schemas.microsoft.com/office/powerpoint/2010/main" val="587308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4FD76F0-DD2A-4259-BD59-11E942D5711E}"/>
              </a:ext>
            </a:extLst>
          </p:cNvPr>
          <p:cNvSpPr>
            <a:spLocks noGrp="1"/>
          </p:cNvSpPr>
          <p:nvPr>
            <p:ph type="title"/>
          </p:nvPr>
        </p:nvSpPr>
        <p:spPr/>
        <p:txBody>
          <a:bodyPr/>
          <a:lstStyle/>
          <a:p>
            <a:r>
              <a:rPr lang="fr-FR" dirty="0"/>
              <a:t>ES6 variables</a:t>
            </a:r>
          </a:p>
        </p:txBody>
      </p:sp>
      <p:sp>
        <p:nvSpPr>
          <p:cNvPr id="5" name="Espace réservé du contenu 4">
            <a:extLst>
              <a:ext uri="{FF2B5EF4-FFF2-40B4-BE49-F238E27FC236}">
                <a16:creationId xmlns:a16="http://schemas.microsoft.com/office/drawing/2014/main" id="{DBC6EF3E-9DE9-4D39-A3FD-EA6A86DE9912}"/>
              </a:ext>
            </a:extLst>
          </p:cNvPr>
          <p:cNvSpPr>
            <a:spLocks noGrp="1"/>
          </p:cNvSpPr>
          <p:nvPr>
            <p:ph idx="1"/>
          </p:nvPr>
        </p:nvSpPr>
        <p:spPr>
          <a:xfrm>
            <a:off x="285720" y="1196752"/>
            <a:ext cx="8572560" cy="5286412"/>
          </a:xfrm>
        </p:spPr>
        <p:txBody>
          <a:bodyPr>
            <a:normAutofit fontScale="92500" lnSpcReduction="10000"/>
          </a:bodyPr>
          <a:lstStyle/>
          <a:p>
            <a:r>
              <a:rPr lang="fr-FR" dirty="0"/>
              <a:t>2 nouveaux opérateur d’instanciation de valeurs existent en es6</a:t>
            </a:r>
          </a:p>
          <a:p>
            <a:pPr lvl="1"/>
            <a:r>
              <a:rPr lang="fr-FR" b="1" dirty="0" err="1"/>
              <a:t>const</a:t>
            </a:r>
            <a:r>
              <a:rPr lang="fr-FR" b="1" dirty="0"/>
              <a:t> </a:t>
            </a:r>
          </a:p>
          <a:p>
            <a:pPr lvl="2"/>
            <a:r>
              <a:rPr lang="fr-FR" dirty="0"/>
              <a:t>Les </a:t>
            </a:r>
            <a:r>
              <a:rPr lang="fr-FR" b="1" i="1" dirty="0" err="1"/>
              <a:t>const</a:t>
            </a:r>
            <a:r>
              <a:rPr lang="fr-FR" b="1" i="1" dirty="0"/>
              <a:t> </a:t>
            </a:r>
            <a:r>
              <a:rPr lang="fr-FR" dirty="0"/>
              <a:t>possédé une </a:t>
            </a:r>
            <a:r>
              <a:rPr lang="fr-FR" sz="3900" b="1" dirty="0"/>
              <a:t>référence constante</a:t>
            </a:r>
            <a:endParaRPr lang="fr-FR" b="1" dirty="0"/>
          </a:p>
          <a:p>
            <a:pPr lvl="3"/>
            <a:r>
              <a:rPr lang="fr-FR" dirty="0"/>
              <a:t>L’objet ciblé par la ce nom de variable ne peux changer</a:t>
            </a:r>
          </a:p>
          <a:p>
            <a:pPr lvl="3"/>
            <a:r>
              <a:rPr lang="fr-FR" dirty="0"/>
              <a:t>Le contenu de l’objet peut être modifié</a:t>
            </a:r>
          </a:p>
          <a:p>
            <a:pPr lvl="3"/>
            <a:r>
              <a:rPr lang="fr-FR" dirty="0"/>
              <a:t>Les fonctions qui sont invariables sont à déclarer comme </a:t>
            </a:r>
            <a:r>
              <a:rPr lang="fr-FR" dirty="0" err="1"/>
              <a:t>const</a:t>
            </a:r>
            <a:endParaRPr lang="fr-FR" dirty="0"/>
          </a:p>
          <a:p>
            <a:pPr lvl="3"/>
            <a:endParaRPr lang="fr-FR" dirty="0"/>
          </a:p>
          <a:p>
            <a:pPr lvl="1"/>
            <a:r>
              <a:rPr lang="fr-FR" b="1" dirty="0"/>
              <a:t>let</a:t>
            </a:r>
          </a:p>
          <a:p>
            <a:pPr lvl="2"/>
            <a:r>
              <a:rPr lang="fr-FR" dirty="0"/>
              <a:t>Une variable qui peut être affectée par diffèrent objet ou valeur au cours de sa durée de vie </a:t>
            </a:r>
          </a:p>
          <a:p>
            <a:pPr lvl="3"/>
            <a:r>
              <a:rPr lang="fr-FR" dirty="0"/>
              <a:t>La référence mémoire de ce nom peut être affecté à différentes £valeurs au cours de sa vie</a:t>
            </a:r>
          </a:p>
          <a:p>
            <a:pPr lvl="3"/>
            <a:r>
              <a:rPr lang="fr-FR" dirty="0"/>
              <a:t>Son contenu peut lui aussi varié durant sa durée de vie</a:t>
            </a:r>
          </a:p>
        </p:txBody>
      </p:sp>
    </p:spTree>
    <p:extLst>
      <p:ext uri="{BB962C8B-B14F-4D97-AF65-F5344CB8AC3E}">
        <p14:creationId xmlns:p14="http://schemas.microsoft.com/office/powerpoint/2010/main" val="1656900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EE8FC1-1146-4A8B-AE20-52E0B6F428A3}"/>
              </a:ext>
            </a:extLst>
          </p:cNvPr>
          <p:cNvSpPr>
            <a:spLocks noGrp="1"/>
          </p:cNvSpPr>
          <p:nvPr>
            <p:ph type="title"/>
          </p:nvPr>
        </p:nvSpPr>
        <p:spPr/>
        <p:txBody>
          <a:bodyPr/>
          <a:lstStyle/>
          <a:p>
            <a:r>
              <a:rPr lang="fr-FR" dirty="0"/>
              <a:t>ES6</a:t>
            </a:r>
          </a:p>
        </p:txBody>
      </p:sp>
      <p:sp>
        <p:nvSpPr>
          <p:cNvPr id="3" name="Espace réservé du contenu 2">
            <a:extLst>
              <a:ext uri="{FF2B5EF4-FFF2-40B4-BE49-F238E27FC236}">
                <a16:creationId xmlns:a16="http://schemas.microsoft.com/office/drawing/2014/main" id="{46A45276-82AA-411F-ACFB-CA6BF2E20FF7}"/>
              </a:ext>
            </a:extLst>
          </p:cNvPr>
          <p:cNvSpPr>
            <a:spLocks noGrp="1"/>
          </p:cNvSpPr>
          <p:nvPr>
            <p:ph idx="1"/>
          </p:nvPr>
        </p:nvSpPr>
        <p:spPr/>
        <p:txBody>
          <a:bodyPr>
            <a:normAutofit fontScale="92500" lnSpcReduction="20000"/>
          </a:bodyPr>
          <a:lstStyle/>
          <a:p>
            <a:r>
              <a:rPr lang="fr-FR" dirty="0"/>
              <a:t>Getter / setter</a:t>
            </a:r>
          </a:p>
          <a:p>
            <a:pPr lvl="7"/>
            <a:r>
              <a:rPr lang="fr-FR" dirty="0"/>
              <a:t>animal.js</a:t>
            </a:r>
          </a:p>
          <a:p>
            <a:pPr marL="396875" lvl="7" indent="0">
              <a:buNone/>
            </a:pPr>
            <a:r>
              <a:rPr lang="en-US" b="0" dirty="0">
                <a:solidFill>
                  <a:srgbClr val="C678DD"/>
                </a:solidFill>
                <a:effectLst/>
                <a:latin typeface="Consolas" panose="020B0609020204030204" pitchFamily="49" charset="0"/>
              </a:rPr>
              <a:t>class</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Animal</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	</a:t>
            </a:r>
            <a:r>
              <a:rPr lang="en-US" b="0" dirty="0">
                <a:solidFill>
                  <a:srgbClr val="C678DD"/>
                </a:solidFill>
                <a:effectLst/>
                <a:latin typeface="Consolas" panose="020B0609020204030204" pitchFamily="49" charset="0"/>
              </a:rPr>
              <a:t>set</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eats</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		</a:t>
            </a:r>
            <a:r>
              <a:rPr lang="en-US" b="0" dirty="0" err="1">
                <a:solidFill>
                  <a:srgbClr val="E5C07B"/>
                </a:solidFill>
                <a:effectLst/>
                <a:latin typeface="Consolas" panose="020B0609020204030204" pitchFamily="49" charset="0"/>
              </a:rPr>
              <a:t>this</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i="1" dirty="0">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 </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get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dinner</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eats</a:t>
            </a:r>
            <a:r>
              <a:rPr lang="fr-FR" b="0" dirty="0">
                <a:solidFill>
                  <a:srgbClr val="98C379"/>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food</a:t>
            </a:r>
            <a:r>
              <a:rPr lang="fr-FR" b="0" dirty="0">
                <a:solidFill>
                  <a:srgbClr val="98C379"/>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nothing</a:t>
            </a:r>
            <a:r>
              <a:rPr lang="fr-FR" b="0" dirty="0">
                <a:solidFill>
                  <a:srgbClr val="98C379"/>
                </a:solidFill>
                <a:effectLst/>
                <a:latin typeface="Consolas" panose="020B0609020204030204" pitchFamily="49" charset="0"/>
              </a:rPr>
              <a:t>'</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pPr marL="396875" lvl="7" indent="0">
              <a:buNone/>
            </a:pPr>
            <a:r>
              <a:rPr lang="en-US" b="0" dirty="0">
                <a:solidFill>
                  <a:srgbClr val="ABB2BF"/>
                </a:solidFill>
                <a:effectLst/>
                <a:latin typeface="Consolas" panose="020B0609020204030204" pitchFamily="49" charset="0"/>
              </a:rPr>
              <a:t>}</a:t>
            </a:r>
          </a:p>
          <a:p>
            <a:pPr marL="396875" lvl="7" indent="0">
              <a:buNone/>
            </a:pPr>
            <a:endParaRPr lang="fr-FR" dirty="0"/>
          </a:p>
          <a:p>
            <a:r>
              <a:rPr lang="fr-FR" dirty="0"/>
              <a:t>Usages :</a:t>
            </a:r>
          </a:p>
          <a:p>
            <a:pPr marL="0" indent="0">
              <a:buNone/>
            </a:pP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let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animal</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new</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Animal</a:t>
            </a:r>
            <a:r>
              <a:rPr lang="en-US" b="0" dirty="0">
                <a:solidFill>
                  <a:srgbClr val="ABB2BF"/>
                </a:solidFill>
                <a:effectLst/>
                <a:latin typeface="Consolas" panose="020B0609020204030204" pitchFamily="49" charset="0"/>
              </a:rPr>
              <a:t>();</a:t>
            </a:r>
          </a:p>
          <a:p>
            <a:pPr marL="0"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animal</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food</a:t>
            </a:r>
            <a:r>
              <a:rPr lang="en-US" b="0" dirty="0">
                <a:solidFill>
                  <a:srgbClr val="56B6C2"/>
                </a:solidFill>
                <a:effectLst/>
                <a:latin typeface="Consolas" panose="020B0609020204030204" pitchFamily="49" charset="0"/>
              </a:rPr>
              <a:t>=</a:t>
            </a:r>
            <a:r>
              <a:rPr lang="en-US" b="0" dirty="0">
                <a:solidFill>
                  <a:srgbClr val="98C379"/>
                </a:solidFill>
                <a:effectLst/>
                <a:latin typeface="Consolas" panose="020B0609020204030204" pitchFamily="49" charset="0"/>
              </a:rPr>
              <a:t>'oak’</a:t>
            </a:r>
            <a:r>
              <a:rPr lang="en-US" b="0" dirty="0">
                <a:solidFill>
                  <a:srgbClr val="ABB2BF"/>
                </a:solidFill>
                <a:effectLst/>
                <a:latin typeface="Consolas" panose="020B0609020204030204" pitchFamily="49" charset="0"/>
              </a:rPr>
              <a:t>;</a:t>
            </a:r>
          </a:p>
          <a:p>
            <a:pPr marL="0" indent="0">
              <a:buNone/>
            </a:pPr>
            <a:r>
              <a:rPr lang="en-US" b="0" dirty="0">
                <a:solidFill>
                  <a:srgbClr val="E06C75"/>
                </a:solidFill>
                <a:effectLst/>
                <a:latin typeface="Consolas" panose="020B0609020204030204" pitchFamily="49" charset="0"/>
              </a:rPr>
              <a:t>	console</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log</a:t>
            </a:r>
            <a:r>
              <a:rPr lang="en-US" b="0" dirty="0">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animal</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dinner</a:t>
            </a:r>
            <a:r>
              <a:rPr lang="en-US" b="0" dirty="0">
                <a:solidFill>
                  <a:srgbClr val="ABB2BF"/>
                </a:solidFill>
                <a:effectLst/>
                <a:latin typeface="Consolas" panose="020B0609020204030204" pitchFamily="49" charset="0"/>
              </a:rPr>
              <a:t>);</a:t>
            </a:r>
          </a:p>
          <a:p>
            <a:pPr marL="457200" lvl="1" indent="0">
              <a:buNone/>
            </a:pPr>
            <a:endParaRPr lang="fr-FR" dirty="0"/>
          </a:p>
        </p:txBody>
      </p:sp>
    </p:spTree>
    <p:extLst>
      <p:ext uri="{BB962C8B-B14F-4D97-AF65-F5344CB8AC3E}">
        <p14:creationId xmlns:p14="http://schemas.microsoft.com/office/powerpoint/2010/main" val="4160907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CB9908-C7F7-4C58-875D-CEA5B09FB654}"/>
              </a:ext>
            </a:extLst>
          </p:cNvPr>
          <p:cNvSpPr>
            <a:spLocks noGrp="1"/>
          </p:cNvSpPr>
          <p:nvPr>
            <p:ph type="title"/>
          </p:nvPr>
        </p:nvSpPr>
        <p:spPr/>
        <p:txBody>
          <a:bodyPr/>
          <a:lstStyle/>
          <a:p>
            <a:r>
              <a:rPr lang="fr-FR" dirty="0"/>
              <a:t>Extension avec class</a:t>
            </a:r>
          </a:p>
        </p:txBody>
      </p:sp>
      <p:sp>
        <p:nvSpPr>
          <p:cNvPr id="3" name="Espace réservé du contenu 2">
            <a:extLst>
              <a:ext uri="{FF2B5EF4-FFF2-40B4-BE49-F238E27FC236}">
                <a16:creationId xmlns:a16="http://schemas.microsoft.com/office/drawing/2014/main" id="{8B4E200F-44CD-4119-85F1-6F0D74483AB5}"/>
              </a:ext>
            </a:extLst>
          </p:cNvPr>
          <p:cNvSpPr>
            <a:spLocks noGrp="1"/>
          </p:cNvSpPr>
          <p:nvPr>
            <p:ph idx="1"/>
          </p:nvPr>
        </p:nvSpPr>
        <p:spPr/>
        <p:txBody>
          <a:bodyPr>
            <a:normAutofit/>
          </a:bodyPr>
          <a:lstStyle/>
          <a:p>
            <a:r>
              <a:rPr lang="fr-FR" dirty="0"/>
              <a:t>L’extension de class est simplifié :</a:t>
            </a:r>
          </a:p>
          <a:p>
            <a:pPr lvl="7"/>
            <a:r>
              <a:rPr lang="fr-FR" dirty="0"/>
              <a:t>extends.js</a:t>
            </a:r>
          </a:p>
          <a:p>
            <a:pPr marL="396875" lvl="7" indent="0">
              <a:buNone/>
            </a:pPr>
            <a:r>
              <a:rPr lang="fr-FR" b="0" dirty="0">
                <a:solidFill>
                  <a:srgbClr val="C678DD"/>
                </a:solidFill>
                <a:effectLst/>
                <a:latin typeface="Consolas" panose="020B0609020204030204" pitchFamily="49" charset="0"/>
              </a:rPr>
              <a:t>class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Animal</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constructor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'Anon’</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this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C678DD"/>
                </a:solidFill>
                <a:effectLst/>
                <a:latin typeface="Consolas" panose="020B0609020204030204" pitchFamily="49" charset="0"/>
              </a:rPr>
              <a:t>class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Lion</a:t>
            </a:r>
            <a:r>
              <a:rPr lang="fr-FR" b="0" dirty="0">
                <a:solidFill>
                  <a:srgbClr val="ABB2BF"/>
                </a:solidFill>
                <a:effectLst/>
                <a:latin typeface="Consolas" panose="020B0609020204030204" pitchFamily="49" charset="0"/>
              </a:rPr>
              <a:t> </a:t>
            </a:r>
            <a:r>
              <a:rPr lang="fr-FR" sz="2800" b="1" dirty="0" err="1">
                <a:solidFill>
                  <a:srgbClr val="C678DD"/>
                </a:solidFill>
                <a:effectLst/>
                <a:latin typeface="Consolas" panose="020B0609020204030204" pitchFamily="49" charset="0"/>
              </a:rPr>
              <a:t>extends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Animal</a:t>
            </a:r>
            <a:r>
              <a:rPr lang="fr-FR" b="0" dirty="0">
                <a:solidFill>
                  <a:srgbClr val="ABB2BF"/>
                </a:solidFill>
                <a:effectLst/>
                <a:latin typeface="Consolas" panose="020B0609020204030204" pitchFamily="49" charset="0"/>
              </a:rPr>
              <a:t>{</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constructor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'Lion'</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sz="2800" b="1" dirty="0">
                <a:solidFill>
                  <a:srgbClr val="61AFEF"/>
                </a:solidFill>
                <a:effectLst/>
                <a:latin typeface="Consolas" panose="020B0609020204030204" pitchFamily="49" charset="0"/>
              </a:rPr>
              <a:t>super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8955895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BE70C-E72E-4519-BB15-7E55F6FFD394}"/>
              </a:ext>
            </a:extLst>
          </p:cNvPr>
          <p:cNvSpPr>
            <a:spLocks noGrp="1"/>
          </p:cNvSpPr>
          <p:nvPr>
            <p:ph type="title"/>
          </p:nvPr>
        </p:nvSpPr>
        <p:spPr/>
        <p:txBody>
          <a:bodyPr/>
          <a:lstStyle/>
          <a:p>
            <a:r>
              <a:rPr lang="fr-FR" dirty="0"/>
              <a:t>ES6 </a:t>
            </a:r>
            <a:r>
              <a:rPr lang="fr-FR" dirty="0" err="1"/>
              <a:t>arrow</a:t>
            </a:r>
            <a:r>
              <a:rPr lang="fr-FR" dirty="0"/>
              <a:t> </a:t>
            </a:r>
            <a:r>
              <a:rPr lang="fr-FR" dirty="0" err="1"/>
              <a:t>functions</a:t>
            </a:r>
            <a:endParaRPr lang="fr-FR" dirty="0"/>
          </a:p>
        </p:txBody>
      </p:sp>
      <p:sp>
        <p:nvSpPr>
          <p:cNvPr id="3" name="Espace réservé du contenu 2">
            <a:extLst>
              <a:ext uri="{FF2B5EF4-FFF2-40B4-BE49-F238E27FC236}">
                <a16:creationId xmlns:a16="http://schemas.microsoft.com/office/drawing/2014/main" id="{1DCE9F4F-1903-4847-9D6C-ABF51143D006}"/>
              </a:ext>
            </a:extLst>
          </p:cNvPr>
          <p:cNvSpPr>
            <a:spLocks noGrp="1"/>
          </p:cNvSpPr>
          <p:nvPr>
            <p:ph idx="1"/>
          </p:nvPr>
        </p:nvSpPr>
        <p:spPr/>
        <p:txBody>
          <a:bodyPr/>
          <a:lstStyle/>
          <a:p>
            <a:r>
              <a:rPr lang="fr-FR" dirty="0"/>
              <a:t>Il est possible de déclarer une fonction en préservant this sur l’instance dans lequel elle est déclarer</a:t>
            </a:r>
          </a:p>
          <a:p>
            <a:pPr lvl="2"/>
            <a:r>
              <a:rPr lang="fr-FR" dirty="0"/>
              <a:t>On parle </a:t>
            </a:r>
            <a:r>
              <a:rPr lang="fr-FR" dirty="0" err="1"/>
              <a:t>d’arrow</a:t>
            </a:r>
            <a:r>
              <a:rPr lang="fr-FR" dirty="0"/>
              <a:t> function</a:t>
            </a:r>
          </a:p>
          <a:p>
            <a:pPr marL="0" indent="0" algn="ctr">
              <a:buNone/>
            </a:pPr>
            <a:endParaRPr lang="fr-FR" sz="2400" b="0" dirty="0">
              <a:solidFill>
                <a:srgbClr val="C678DD"/>
              </a:solidFill>
              <a:effectLst/>
              <a:latin typeface="Consolas" panose="020B0609020204030204" pitchFamily="49" charset="0"/>
            </a:endParaRPr>
          </a:p>
          <a:p>
            <a:pPr marL="0" indent="0" algn="ctr">
              <a:buNone/>
            </a:pP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maFunction</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i="1" dirty="0">
                <a:solidFill>
                  <a:srgbClr val="E06C75"/>
                </a:solidFill>
                <a:effectLst/>
                <a:latin typeface="Consolas" panose="020B0609020204030204" pitchFamily="49" charset="0"/>
              </a:rPr>
              <a:t>arg</a:t>
            </a: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=&gt;</a:t>
            </a:r>
            <a:r>
              <a:rPr lang="fr-FR" sz="2400" b="0" dirty="0">
                <a:solidFill>
                  <a:srgbClr val="ABB2BF"/>
                </a:solidFill>
                <a:effectLst/>
                <a:latin typeface="Consolas" panose="020B0609020204030204" pitchFamily="49" charset="0"/>
              </a:rPr>
              <a:t> {…}</a:t>
            </a:r>
            <a:endParaRPr lang="fr-FR" sz="2400" dirty="0"/>
          </a:p>
          <a:p>
            <a:pPr lvl="1"/>
            <a:endParaRPr lang="fr-FR" dirty="0"/>
          </a:p>
          <a:p>
            <a:pPr lvl="1"/>
            <a:r>
              <a:rPr lang="fr-FR" dirty="0"/>
              <a:t>Une </a:t>
            </a:r>
            <a:r>
              <a:rPr lang="fr-FR" dirty="0" err="1"/>
              <a:t>arrow</a:t>
            </a:r>
            <a:r>
              <a:rPr lang="fr-FR" dirty="0"/>
              <a:t> fonction peut n’avoir </a:t>
            </a:r>
            <a:r>
              <a:rPr lang="fr-FR" dirty="0" err="1"/>
              <a:t>q’une</a:t>
            </a:r>
            <a:r>
              <a:rPr lang="fr-FR" dirty="0"/>
              <a:t> seul instruction qui sera retourne </a:t>
            </a:r>
            <a:r>
              <a:rPr lang="fr-FR" dirty="0" err="1"/>
              <a:t>grace</a:t>
            </a:r>
            <a:r>
              <a:rPr lang="fr-FR" dirty="0"/>
              <a:t> à cette syntaxe :</a:t>
            </a:r>
          </a:p>
          <a:p>
            <a:pPr marL="0" indent="0" algn="ctr">
              <a:buNone/>
            </a:pPr>
            <a:endParaRPr lang="fr-FR" sz="2400" b="0" dirty="0">
              <a:solidFill>
                <a:srgbClr val="C678DD"/>
              </a:solidFill>
              <a:effectLst/>
              <a:latin typeface="Consolas" panose="020B0609020204030204" pitchFamily="49" charset="0"/>
            </a:endParaRPr>
          </a:p>
          <a:p>
            <a:pPr marL="0" indent="0" algn="ctr">
              <a:buNone/>
            </a:pP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maReturnFunction</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i="1" dirty="0">
                <a:solidFill>
                  <a:srgbClr val="E06C75"/>
                </a:solidFill>
                <a:effectLst/>
                <a:latin typeface="Consolas" panose="020B0609020204030204" pitchFamily="49" charset="0"/>
              </a:rPr>
              <a:t>arg</a:t>
            </a: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=&gt;</a:t>
            </a:r>
            <a:r>
              <a:rPr lang="fr-FR" sz="2400" b="0" dirty="0">
                <a:solidFill>
                  <a:srgbClr val="ABB2BF"/>
                </a:solidFill>
                <a:effectLst/>
                <a:latin typeface="Consolas" panose="020B0609020204030204" pitchFamily="49" charset="0"/>
              </a:rPr>
              <a:t> instruction</a:t>
            </a:r>
            <a:r>
              <a:rPr lang="fr-FR" sz="2400" dirty="0">
                <a:solidFill>
                  <a:srgbClr val="ABB2BF"/>
                </a:solidFill>
                <a:latin typeface="Consolas" panose="020B0609020204030204" pitchFamily="49" charset="0"/>
              </a:rPr>
              <a:t>()</a:t>
            </a:r>
            <a:endParaRPr lang="fr-FR" sz="2400" dirty="0"/>
          </a:p>
          <a:p>
            <a:pPr lvl="1"/>
            <a:endParaRPr lang="fr-FR" dirty="0"/>
          </a:p>
        </p:txBody>
      </p:sp>
    </p:spTree>
    <p:extLst>
      <p:ext uri="{BB962C8B-B14F-4D97-AF65-F5344CB8AC3E}">
        <p14:creationId xmlns:p14="http://schemas.microsoft.com/office/powerpoint/2010/main" val="839436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09E801-36E3-4C83-A702-9E8C7C3F8A5A}"/>
              </a:ext>
            </a:extLst>
          </p:cNvPr>
          <p:cNvSpPr>
            <a:spLocks noGrp="1"/>
          </p:cNvSpPr>
          <p:nvPr>
            <p:ph type="title"/>
          </p:nvPr>
        </p:nvSpPr>
        <p:spPr/>
        <p:txBody>
          <a:bodyPr/>
          <a:lstStyle/>
          <a:p>
            <a:r>
              <a:rPr lang="fr-FR" dirty="0"/>
              <a:t>Es6+/</a:t>
            </a:r>
            <a:r>
              <a:rPr lang="fr-FR" dirty="0" err="1"/>
              <a:t>ts</a:t>
            </a:r>
            <a:r>
              <a:rPr lang="fr-FR" dirty="0"/>
              <a:t> spread </a:t>
            </a:r>
            <a:r>
              <a:rPr lang="fr-FR" dirty="0" err="1"/>
              <a:t>operator</a:t>
            </a:r>
            <a:endParaRPr lang="fr-FR" dirty="0"/>
          </a:p>
        </p:txBody>
      </p:sp>
      <p:sp>
        <p:nvSpPr>
          <p:cNvPr id="3" name="Espace réservé du contenu 2">
            <a:extLst>
              <a:ext uri="{FF2B5EF4-FFF2-40B4-BE49-F238E27FC236}">
                <a16:creationId xmlns:a16="http://schemas.microsoft.com/office/drawing/2014/main" id="{F10E0AA8-462E-4B28-8EBB-8B6468A1E229}"/>
              </a:ext>
            </a:extLst>
          </p:cNvPr>
          <p:cNvSpPr>
            <a:spLocks noGrp="1"/>
          </p:cNvSpPr>
          <p:nvPr>
            <p:ph idx="1"/>
          </p:nvPr>
        </p:nvSpPr>
        <p:spPr/>
        <p:txBody>
          <a:bodyPr>
            <a:normAutofit lnSpcReduction="10000"/>
          </a:bodyPr>
          <a:lstStyle/>
          <a:p>
            <a:r>
              <a:rPr lang="fr-FR" dirty="0"/>
              <a:t>Il est possible de déverser tout le contenu d’un conteneur dans un autre </a:t>
            </a:r>
            <a:r>
              <a:rPr lang="fr-FR" sz="1600" dirty="0"/>
              <a:t>(</a:t>
            </a:r>
            <a:r>
              <a:rPr lang="fr-FR" sz="1600" dirty="0" err="1"/>
              <a:t>obj</a:t>
            </a:r>
            <a:r>
              <a:rPr lang="fr-FR" sz="1600" dirty="0"/>
              <a:t> vers </a:t>
            </a:r>
            <a:r>
              <a:rPr lang="fr-FR" sz="1600" dirty="0" err="1"/>
              <a:t>obj</a:t>
            </a:r>
            <a:r>
              <a:rPr lang="fr-FR" sz="1600" dirty="0"/>
              <a:t> / array vers array)</a:t>
            </a:r>
            <a:r>
              <a:rPr lang="fr-FR" dirty="0"/>
              <a:t>  </a:t>
            </a:r>
          </a:p>
          <a:p>
            <a:endParaRPr lang="fr-FR" dirty="0"/>
          </a:p>
          <a:p>
            <a:pPr lvl="1"/>
            <a:r>
              <a:rPr lang="fr-FR" dirty="0"/>
              <a:t>Déverser une array dans une autre </a:t>
            </a:r>
          </a:p>
          <a:p>
            <a:pPr marL="0" indent="0">
              <a:buNone/>
            </a:pPr>
            <a:r>
              <a:rPr lang="fr-FR" sz="2400" dirty="0">
                <a:solidFill>
                  <a:srgbClr val="C678DD"/>
                </a:solidFill>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tab1</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'value2’</a:t>
            </a:r>
            <a:r>
              <a:rPr lang="fr-FR" sz="2400" b="0" dirty="0">
                <a:solidFill>
                  <a:srgbClr val="ABB2BF"/>
                </a:solidFill>
                <a:effectLst/>
                <a:latin typeface="Consolas" panose="020B0609020204030204" pitchFamily="49" charset="0"/>
              </a:rPr>
              <a: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tab2</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3600" b="1" dirty="0">
                <a:effectLst/>
                <a:latin typeface="Consolas" panose="020B0609020204030204" pitchFamily="49" charset="0"/>
              </a:rPr>
              <a:t>...</a:t>
            </a:r>
            <a:r>
              <a:rPr lang="fr-FR" sz="2400" b="0" dirty="0">
                <a:solidFill>
                  <a:srgbClr val="E5C07B"/>
                </a:solidFill>
                <a:effectLst/>
                <a:latin typeface="Consolas" panose="020B0609020204030204" pitchFamily="49" charset="0"/>
              </a:rPr>
              <a:t>tab1</a:t>
            </a:r>
            <a:r>
              <a:rPr lang="fr-FR" sz="2400" b="0" dirty="0">
                <a:solidFill>
                  <a:srgbClr val="ABB2BF"/>
                </a:solidFill>
                <a:effectLst/>
                <a:latin typeface="Consolas" panose="020B0609020204030204" pitchFamily="49" charset="0"/>
              </a:rPr>
              <a:t>];</a:t>
            </a:r>
            <a:endParaRPr lang="fr-FR" dirty="0"/>
          </a:p>
          <a:p>
            <a:pPr lvl="1"/>
            <a:endParaRPr lang="fr-FR" dirty="0"/>
          </a:p>
          <a:p>
            <a:pPr lvl="1"/>
            <a:r>
              <a:rPr lang="fr-FR" dirty="0"/>
              <a:t>Déverser le contenu d’un objet dans un autre objet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obj1</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key2</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'value2’</a:t>
            </a:r>
            <a:r>
              <a:rPr lang="fr-FR" sz="2400" b="0" dirty="0">
                <a:solidFill>
                  <a:srgbClr val="ABB2BF"/>
                </a:solidFill>
                <a:effectLst/>
                <a:latin typeface="Consolas" panose="020B0609020204030204" pitchFamily="49" charset="0"/>
              </a:rPr>
              <a: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obj2</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3600" b="1" dirty="0">
                <a:effectLst/>
                <a:latin typeface="Consolas" panose="020B0609020204030204" pitchFamily="49" charset="0"/>
              </a:rPr>
              <a:t>...</a:t>
            </a:r>
            <a:r>
              <a:rPr lang="fr-FR" sz="2400" b="0" dirty="0">
                <a:solidFill>
                  <a:srgbClr val="E5C07B"/>
                </a:solidFill>
                <a:effectLst/>
                <a:latin typeface="Consolas" panose="020B0609020204030204" pitchFamily="49" charset="0"/>
              </a:rPr>
              <a:t>obj1</a:t>
            </a:r>
            <a:r>
              <a:rPr lang="fr-FR" sz="2400" b="0" dirty="0">
                <a:solidFill>
                  <a:srgbClr val="ABB2BF"/>
                </a:solidFill>
                <a:effectLst/>
                <a:latin typeface="Consolas" panose="020B0609020204030204" pitchFamily="49" charset="0"/>
              </a:rPr>
              <a:t>, </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'valeur3'</a:t>
            </a:r>
            <a:r>
              <a:rPr lang="fr-FR" sz="2400" b="0" dirty="0">
                <a:solidFill>
                  <a:srgbClr val="ABB2BF"/>
                </a:solidFill>
                <a:effectLst/>
                <a:latin typeface="Consolas" panose="020B0609020204030204" pitchFamily="49" charset="0"/>
              </a:rPr>
              <a:t>};</a:t>
            </a:r>
          </a:p>
          <a:p>
            <a:pPr lvl="1"/>
            <a:endParaRPr lang="fr-FR" dirty="0"/>
          </a:p>
          <a:p>
            <a:pPr lvl="1"/>
            <a:endParaRPr lang="fr-FR" dirty="0"/>
          </a:p>
        </p:txBody>
      </p:sp>
      <p:sp>
        <p:nvSpPr>
          <p:cNvPr id="4" name="Explosion : 14 points 3">
            <a:extLst>
              <a:ext uri="{FF2B5EF4-FFF2-40B4-BE49-F238E27FC236}">
                <a16:creationId xmlns:a16="http://schemas.microsoft.com/office/drawing/2014/main" id="{999EC76A-9C5C-4252-8863-A7A0D12B126D}"/>
              </a:ext>
            </a:extLst>
          </p:cNvPr>
          <p:cNvSpPr/>
          <p:nvPr/>
        </p:nvSpPr>
        <p:spPr>
          <a:xfrm>
            <a:off x="6876256" y="5715016"/>
            <a:ext cx="2736304" cy="114298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Des ES2018/ES</a:t>
            </a:r>
          </a:p>
          <a:p>
            <a:pPr algn="ctr"/>
            <a:r>
              <a:rPr lang="fr-FR" sz="1600" dirty="0"/>
              <a:t>9</a:t>
            </a:r>
          </a:p>
        </p:txBody>
      </p:sp>
    </p:spTree>
    <p:extLst>
      <p:ext uri="{BB962C8B-B14F-4D97-AF65-F5344CB8AC3E}">
        <p14:creationId xmlns:p14="http://schemas.microsoft.com/office/powerpoint/2010/main" val="6950574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625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a:t>
            </a:r>
            <a:r>
              <a:rPr lang="fr-FR" dirty="0" err="1"/>
              <a:t>fevrier</a:t>
            </a:r>
            <a:r>
              <a:rPr lang="fr-FR" dirty="0"/>
              <a:t>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err="1"/>
              <a:t>Cocreer</a:t>
            </a:r>
            <a:r>
              <a:rPr lang="fr-FR" dirty="0"/>
              <a:t>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6313756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92500" lnSpcReduction="20000"/>
          </a:bodyPr>
          <a:lstStyle/>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 03 allier</a:t>
            </a:r>
          </a:p>
          <a:p>
            <a:pPr mar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14778966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85000" lnSpcReduction="1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définir de façon générique que si que des string sont stocker il peut renvoyer que des string</a:t>
            </a:r>
          </a:p>
          <a:p>
            <a:pPr lvl="4"/>
            <a:endParaRPr lang="fr-FR" b="1" dirty="0"/>
          </a:p>
          <a:p>
            <a:pPr lvl="4"/>
            <a:r>
              <a:rPr lang="fr-FR" b="1" dirty="0"/>
              <a:t>&lt;T&gt; </a:t>
            </a:r>
            <a:r>
              <a:rPr lang="fr-FR" dirty="0"/>
              <a:t> pour dire un type générique pas connus lors de l’écriture d’une fonction </a:t>
            </a:r>
          </a:p>
          <a:p>
            <a:pPr lvl="5"/>
            <a:r>
              <a:rPr lang="fr-FR" dirty="0"/>
              <a:t>et dépendra du type fournit lors de l’usage a chaque appel d’usage</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4103351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3B6A5A4-52A1-4D60-82FC-054CA99B9BE6}"/>
              </a:ext>
            </a:extLst>
          </p:cNvPr>
          <p:cNvSpPr>
            <a:spLocks noGrp="1"/>
          </p:cNvSpPr>
          <p:nvPr>
            <p:ph type="title"/>
          </p:nvPr>
        </p:nvSpPr>
        <p:spPr/>
        <p:txBody>
          <a:bodyPr/>
          <a:lstStyle/>
          <a:p>
            <a:r>
              <a:rPr lang="fr-FR" dirty="0"/>
              <a:t>XML</a:t>
            </a:r>
          </a:p>
        </p:txBody>
      </p:sp>
      <p:sp>
        <p:nvSpPr>
          <p:cNvPr id="5" name="Espace réservé du contenu 4">
            <a:extLst>
              <a:ext uri="{FF2B5EF4-FFF2-40B4-BE49-F238E27FC236}">
                <a16:creationId xmlns:a16="http://schemas.microsoft.com/office/drawing/2014/main" id="{5BEB737F-41CC-48D0-921E-CB64362D1819}"/>
              </a:ext>
            </a:extLst>
          </p:cNvPr>
          <p:cNvSpPr>
            <a:spLocks noGrp="1"/>
          </p:cNvSpPr>
          <p:nvPr>
            <p:ph idx="1"/>
          </p:nvPr>
        </p:nvSpPr>
        <p:spPr/>
        <p:txBody>
          <a:bodyPr>
            <a:normAutofit fontScale="85000" lnSpcReduction="20000"/>
          </a:bodyPr>
          <a:lstStyle/>
          <a:p>
            <a:r>
              <a:rPr lang="fr-FR" dirty="0"/>
              <a:t>XML </a:t>
            </a:r>
            <a:r>
              <a:rPr lang="fr-FR" dirty="0">
                <a:sym typeface="Wingdings" panose="05000000000000000000" pitchFamily="2" charset="2"/>
              </a:rPr>
              <a:t> </a:t>
            </a:r>
            <a:r>
              <a:rPr lang="fr-FR" dirty="0" err="1"/>
              <a:t>eXstensible</a:t>
            </a:r>
            <a:r>
              <a:rPr lang="fr-FR" dirty="0"/>
              <a:t> Markup </a:t>
            </a:r>
            <a:r>
              <a:rPr lang="fr-FR" dirty="0" err="1"/>
              <a:t>Language</a:t>
            </a:r>
            <a:endParaRPr lang="fr-FR" dirty="0"/>
          </a:p>
          <a:p>
            <a:pPr lvl="2"/>
            <a:r>
              <a:rPr lang="fr-FR" dirty="0"/>
              <a:t>Version 1.0 &amp; 1.1(pas utilisé)</a:t>
            </a:r>
          </a:p>
          <a:p>
            <a:pPr lvl="1"/>
            <a:endParaRPr lang="fr-FR" dirty="0"/>
          </a:p>
          <a:p>
            <a:pPr lvl="1"/>
            <a:r>
              <a:rPr lang="fr-FR" dirty="0"/>
              <a:t>XML est un langage structuré à balises</a:t>
            </a:r>
          </a:p>
          <a:p>
            <a:pPr lvl="2"/>
            <a:r>
              <a:rPr lang="fr-FR" dirty="0"/>
              <a:t>Data </a:t>
            </a:r>
            <a:r>
              <a:rPr lang="fr-FR" dirty="0">
                <a:sym typeface="Wingdings" panose="05000000000000000000" pitchFamily="2" charset="2"/>
              </a:rPr>
              <a:t> Elément ( contenu de balise )</a:t>
            </a:r>
          </a:p>
          <a:p>
            <a:pPr lvl="2"/>
            <a:r>
              <a:rPr lang="fr-FR" dirty="0">
                <a:sym typeface="Wingdings" panose="05000000000000000000" pitchFamily="2" charset="2"/>
              </a:rPr>
              <a:t>Meta-data  attributs</a:t>
            </a:r>
          </a:p>
          <a:p>
            <a:pPr lvl="1"/>
            <a:endParaRPr lang="fr-FR" dirty="0"/>
          </a:p>
          <a:p>
            <a:pPr lvl="1"/>
            <a:r>
              <a:rPr lang="fr-FR" dirty="0"/>
              <a:t>Il possède des règles syntaxique minimum </a:t>
            </a:r>
          </a:p>
          <a:p>
            <a:pPr lvl="2"/>
            <a:r>
              <a:rPr lang="fr-FR" dirty="0" err="1"/>
              <a:t>well-formdness</a:t>
            </a:r>
            <a:r>
              <a:rPr lang="fr-FR" dirty="0"/>
              <a:t> </a:t>
            </a:r>
            <a:r>
              <a:rPr lang="fr-FR" dirty="0" err="1"/>
              <a:t>rules</a:t>
            </a:r>
            <a:endParaRPr lang="fr-FR" dirty="0"/>
          </a:p>
          <a:p>
            <a:pPr lvl="1"/>
            <a:endParaRPr lang="fr-FR" dirty="0"/>
          </a:p>
          <a:p>
            <a:pPr lvl="1"/>
            <a:r>
              <a:rPr lang="fr-FR" dirty="0"/>
              <a:t>Il possède des mécanismes de validation natif </a:t>
            </a:r>
            <a:r>
              <a:rPr lang="fr-FR" dirty="0" err="1"/>
              <a:t>dtd</a:t>
            </a:r>
            <a:r>
              <a:rPr lang="fr-FR" dirty="0"/>
              <a:t> / </a:t>
            </a:r>
            <a:r>
              <a:rPr lang="fr-FR" dirty="0" err="1"/>
              <a:t>xsd</a:t>
            </a:r>
            <a:endParaRPr lang="fr-FR" dirty="0"/>
          </a:p>
          <a:p>
            <a:pPr lvl="1"/>
            <a:endParaRPr lang="fr-FR" dirty="0"/>
          </a:p>
          <a:p>
            <a:pPr lvl="1"/>
            <a:r>
              <a:rPr lang="fr-FR" dirty="0"/>
              <a:t>Il est peut être </a:t>
            </a:r>
            <a:r>
              <a:rPr lang="fr-FR" dirty="0" err="1"/>
              <a:t>parsé</a:t>
            </a:r>
            <a:r>
              <a:rPr lang="fr-FR" dirty="0"/>
              <a:t> en document DOM</a:t>
            </a:r>
          </a:p>
          <a:p>
            <a:pPr lvl="2"/>
            <a:r>
              <a:rPr lang="fr-FR" dirty="0"/>
              <a:t>Fonctions DOM</a:t>
            </a:r>
          </a:p>
          <a:p>
            <a:pPr lvl="3"/>
            <a:r>
              <a:rPr lang="fr-FR" dirty="0" err="1"/>
              <a:t>getElement</a:t>
            </a:r>
            <a:r>
              <a:rPr lang="fr-FR" dirty="0"/>
              <a:t>, append, remove, </a:t>
            </a:r>
            <a:r>
              <a:rPr lang="fr-FR" dirty="0" err="1"/>
              <a:t>createElement</a:t>
            </a:r>
            <a:r>
              <a:rPr lang="fr-FR" dirty="0"/>
              <a:t>, …</a:t>
            </a:r>
          </a:p>
        </p:txBody>
      </p:sp>
    </p:spTree>
    <p:extLst>
      <p:ext uri="{BB962C8B-B14F-4D97-AF65-F5344CB8AC3E}">
        <p14:creationId xmlns:p14="http://schemas.microsoft.com/office/powerpoint/2010/main" val="1921085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6137626" y="3847624"/>
            <a:ext cx="2898870" cy="5078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sz="1350" dirty="0" err="1"/>
              <a:t>age</a:t>
            </a:r>
            <a:r>
              <a:rPr lang="fr-FR" sz="1350" dirty="0"/>
              <a:t> est un paramètre typés obligatoire</a:t>
            </a:r>
          </a:p>
          <a:p>
            <a:pPr algn="ctr"/>
            <a:r>
              <a:rPr lang="fr-FR" sz="1350"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6285967" y="4493108"/>
            <a:ext cx="2602187" cy="5078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sz="1350" dirty="0" err="1"/>
              <a:t>isMale</a:t>
            </a:r>
            <a:r>
              <a:rPr lang="fr-FR" sz="1350" dirty="0"/>
              <a:t> est un paramètre facultatif </a:t>
            </a:r>
          </a:p>
          <a:p>
            <a:pPr algn="ctr"/>
            <a:r>
              <a:rPr lang="fr-FR" sz="1350"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1043608" y="5461100"/>
            <a:ext cx="1561068" cy="5078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sz="1350" dirty="0"/>
              <a:t>La fonction </a:t>
            </a:r>
            <a:r>
              <a:rPr lang="fr-FR" sz="1350" b="1" dirty="0"/>
              <a:t>doit</a:t>
            </a:r>
            <a:r>
              <a:rPr lang="fr-FR" sz="1350" dirty="0"/>
              <a:t> </a:t>
            </a:r>
          </a:p>
          <a:p>
            <a:pPr algn="ctr"/>
            <a:r>
              <a:rPr lang="fr-FR" sz="1350" dirty="0"/>
              <a:t>renvoyer une </a:t>
            </a:r>
            <a:r>
              <a:rPr lang="fr-FR" sz="1350"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6893884" y="2996952"/>
            <a:ext cx="1793376" cy="5078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sz="1350" dirty="0"/>
              <a:t>nom est un paramètre </a:t>
            </a:r>
          </a:p>
          <a:p>
            <a:pPr algn="ctr"/>
            <a:r>
              <a:rPr lang="fr-FR" sz="1350"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cxnSpLocks/>
            <a:stCxn id="7" idx="1"/>
          </p:cNvCxnSpPr>
          <p:nvPr/>
        </p:nvCxnSpPr>
        <p:spPr>
          <a:xfrm flipH="1">
            <a:off x="5004048" y="3250868"/>
            <a:ext cx="1889836" cy="10649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a:stCxn id="4" idx="1"/>
          </p:cNvCxnSpPr>
          <p:nvPr/>
        </p:nvCxnSpPr>
        <p:spPr>
          <a:xfrm flipH="1">
            <a:off x="5580112" y="4101540"/>
            <a:ext cx="557514" cy="46822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4283968" y="4747024"/>
            <a:ext cx="2001999" cy="253915"/>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604676" y="5461101"/>
            <a:ext cx="500874" cy="2539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604676" y="5703474"/>
            <a:ext cx="500874" cy="115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5673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A60942-5842-4B8B-AD4E-5B8973AD3B0A}"/>
              </a:ext>
            </a:extLst>
          </p:cNvPr>
          <p:cNvSpPr>
            <a:spLocks noGrp="1"/>
          </p:cNvSpPr>
          <p:nvPr>
            <p:ph type="title"/>
          </p:nvPr>
        </p:nvSpPr>
        <p:spPr/>
        <p:txBody>
          <a:bodyPr/>
          <a:lstStyle/>
          <a:p>
            <a:r>
              <a:rPr lang="fr-FR" dirty="0" err="1"/>
              <a:t>esnext</a:t>
            </a:r>
            <a:endParaRPr lang="fr-FR" dirty="0"/>
          </a:p>
        </p:txBody>
      </p:sp>
      <p:sp>
        <p:nvSpPr>
          <p:cNvPr id="3" name="Espace réservé du contenu 2">
            <a:extLst>
              <a:ext uri="{FF2B5EF4-FFF2-40B4-BE49-F238E27FC236}">
                <a16:creationId xmlns:a16="http://schemas.microsoft.com/office/drawing/2014/main" id="{1FF9B14B-D73A-47FE-B254-500903974AF9}"/>
              </a:ext>
            </a:extLst>
          </p:cNvPr>
          <p:cNvSpPr>
            <a:spLocks noGrp="1"/>
          </p:cNvSpPr>
          <p:nvPr>
            <p:ph idx="1"/>
          </p:nvPr>
        </p:nvSpPr>
        <p:spPr/>
        <p:txBody>
          <a:bodyPr>
            <a:normAutofit fontScale="92500" lnSpcReduction="20000"/>
          </a:bodyPr>
          <a:lstStyle/>
          <a:p>
            <a:r>
              <a:rPr lang="fr-FR" dirty="0"/>
              <a:t>On parle d’es </a:t>
            </a:r>
            <a:r>
              <a:rPr lang="fr-FR" dirty="0" err="1"/>
              <a:t>next</a:t>
            </a:r>
            <a:r>
              <a:rPr lang="fr-FR" dirty="0"/>
              <a:t> toutes les version post es6 (es2016)</a:t>
            </a:r>
          </a:p>
          <a:p>
            <a:endParaRPr lang="fr-FR" dirty="0"/>
          </a:p>
          <a:p>
            <a:r>
              <a:rPr lang="fr-FR" dirty="0"/>
              <a:t>Liste de apports de chaque versions :</a:t>
            </a:r>
          </a:p>
          <a:p>
            <a:pPr marL="0" indent="0" algn="ctr">
              <a:buNone/>
            </a:pPr>
            <a:r>
              <a:rPr lang="fr-FR" dirty="0">
                <a:hlinkClick r:id="rId3"/>
              </a:rPr>
              <a:t>https://www.javascripttutorial.net/es-next/</a:t>
            </a:r>
            <a:endParaRPr lang="fr-FR" dirty="0"/>
          </a:p>
          <a:p>
            <a:endParaRPr lang="fr-FR" dirty="0"/>
          </a:p>
          <a:p>
            <a:r>
              <a:rPr lang="fr-FR" dirty="0"/>
              <a:t>Chaque nouvelle version propose des légers ajout pour facilité le développement </a:t>
            </a:r>
          </a:p>
          <a:p>
            <a:endParaRPr lang="fr-FR" dirty="0"/>
          </a:p>
          <a:p>
            <a:r>
              <a:rPr lang="fr-FR" dirty="0"/>
              <a:t>Seul node supporte nativement une grande partie de la </a:t>
            </a:r>
            <a:r>
              <a:rPr lang="fr-FR" dirty="0" err="1"/>
              <a:t>spec</a:t>
            </a:r>
            <a:r>
              <a:rPr lang="fr-FR" dirty="0"/>
              <a:t> ESNEXT : </a:t>
            </a:r>
          </a:p>
          <a:p>
            <a:pPr marL="457200" lvl="1" indent="0" algn="ctr">
              <a:buNone/>
            </a:pPr>
            <a:r>
              <a:rPr lang="fr-FR" dirty="0">
                <a:hlinkClick r:id="rId4"/>
              </a:rPr>
              <a:t>https://node.green/</a:t>
            </a:r>
            <a:endParaRPr lang="fr-FR" dirty="0"/>
          </a:p>
        </p:txBody>
      </p:sp>
    </p:spTree>
    <p:extLst>
      <p:ext uri="{BB962C8B-B14F-4D97-AF65-F5344CB8AC3E}">
        <p14:creationId xmlns:p14="http://schemas.microsoft.com/office/powerpoint/2010/main" val="963155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B6074C-60DB-4076-AB1D-9699CBF44C37}"/>
              </a:ext>
            </a:extLst>
          </p:cNvPr>
          <p:cNvSpPr>
            <a:spLocks noGrp="1"/>
          </p:cNvSpPr>
          <p:nvPr>
            <p:ph type="title"/>
          </p:nvPr>
        </p:nvSpPr>
        <p:spPr/>
        <p:txBody>
          <a:bodyPr/>
          <a:lstStyle/>
          <a:p>
            <a:r>
              <a:rPr lang="fr-FR" dirty="0" err="1"/>
              <a:t>transpileur</a:t>
            </a:r>
            <a:endParaRPr lang="fr-FR" dirty="0"/>
          </a:p>
        </p:txBody>
      </p:sp>
      <p:sp>
        <p:nvSpPr>
          <p:cNvPr id="3" name="Espace réservé du contenu 2">
            <a:extLst>
              <a:ext uri="{FF2B5EF4-FFF2-40B4-BE49-F238E27FC236}">
                <a16:creationId xmlns:a16="http://schemas.microsoft.com/office/drawing/2014/main" id="{29CF31B0-F890-4B86-9472-2AF91EFA63C3}"/>
              </a:ext>
            </a:extLst>
          </p:cNvPr>
          <p:cNvSpPr>
            <a:spLocks noGrp="1"/>
          </p:cNvSpPr>
          <p:nvPr>
            <p:ph idx="1"/>
          </p:nvPr>
        </p:nvSpPr>
        <p:spPr/>
        <p:txBody>
          <a:bodyPr/>
          <a:lstStyle/>
          <a:p>
            <a:r>
              <a:rPr lang="fr-FR" dirty="0"/>
              <a:t>Pour des raisons de compatibilité, l’es6, </a:t>
            </a:r>
            <a:r>
              <a:rPr lang="fr-FR" dirty="0" err="1"/>
              <a:t>esnext</a:t>
            </a:r>
            <a:r>
              <a:rPr lang="fr-FR" dirty="0"/>
              <a:t>, le </a:t>
            </a:r>
            <a:r>
              <a:rPr lang="fr-FR" dirty="0" err="1"/>
              <a:t>typescript</a:t>
            </a:r>
            <a:r>
              <a:rPr lang="fr-FR" dirty="0"/>
              <a:t>, et bien d’autres </a:t>
            </a:r>
            <a:r>
              <a:rPr lang="fr-FR" i="1" dirty="0" err="1"/>
              <a:t>superset</a:t>
            </a:r>
            <a:endParaRPr lang="fr-FR" i="1" dirty="0"/>
          </a:p>
          <a:p>
            <a:pPr lvl="2"/>
            <a:endParaRPr lang="fr-FR" dirty="0"/>
          </a:p>
          <a:p>
            <a:pPr lvl="2"/>
            <a:r>
              <a:rPr lang="fr-FR" dirty="0"/>
              <a:t>Doivent être transformé en du code compréhensible</a:t>
            </a:r>
          </a:p>
          <a:p>
            <a:pPr lvl="2"/>
            <a:endParaRPr lang="fr-FR" dirty="0"/>
          </a:p>
          <a:p>
            <a:pPr lvl="1"/>
            <a:r>
              <a:rPr lang="fr-FR" dirty="0"/>
              <a:t>On parle de </a:t>
            </a:r>
            <a:r>
              <a:rPr lang="fr-FR" dirty="0" err="1"/>
              <a:t>transpileur</a:t>
            </a:r>
            <a:r>
              <a:rPr lang="fr-FR" dirty="0"/>
              <a:t> </a:t>
            </a:r>
          </a:p>
          <a:p>
            <a:pPr lvl="2"/>
            <a:r>
              <a:rPr lang="fr-FR" dirty="0"/>
              <a:t>Compilation et transformé en version différente</a:t>
            </a:r>
          </a:p>
        </p:txBody>
      </p:sp>
      <p:grpSp>
        <p:nvGrpSpPr>
          <p:cNvPr id="26" name="Groupe 25">
            <a:extLst>
              <a:ext uri="{FF2B5EF4-FFF2-40B4-BE49-F238E27FC236}">
                <a16:creationId xmlns:a16="http://schemas.microsoft.com/office/drawing/2014/main" id="{84C91CD3-4D32-4E02-B030-7DBC4AB0BD6C}"/>
              </a:ext>
            </a:extLst>
          </p:cNvPr>
          <p:cNvGrpSpPr/>
          <p:nvPr/>
        </p:nvGrpSpPr>
        <p:grpSpPr>
          <a:xfrm>
            <a:off x="1043608" y="4323183"/>
            <a:ext cx="7279243" cy="2132856"/>
            <a:chOff x="1401981" y="4296540"/>
            <a:chExt cx="7279243" cy="2132856"/>
          </a:xfrm>
        </p:grpSpPr>
        <p:grpSp>
          <p:nvGrpSpPr>
            <p:cNvPr id="13" name="Groupe 12">
              <a:extLst>
                <a:ext uri="{FF2B5EF4-FFF2-40B4-BE49-F238E27FC236}">
                  <a16:creationId xmlns:a16="http://schemas.microsoft.com/office/drawing/2014/main" id="{ED24718C-570B-4159-A34B-B09F78ACD34B}"/>
                </a:ext>
              </a:extLst>
            </p:cNvPr>
            <p:cNvGrpSpPr/>
            <p:nvPr/>
          </p:nvGrpSpPr>
          <p:grpSpPr>
            <a:xfrm>
              <a:off x="2294582" y="4869160"/>
              <a:ext cx="4076730" cy="1224137"/>
              <a:chOff x="1430486" y="5157192"/>
              <a:chExt cx="4076730" cy="1224137"/>
            </a:xfrm>
          </p:grpSpPr>
          <p:pic>
            <p:nvPicPr>
              <p:cNvPr id="4" name="Picture 2" descr="C:\Users\itis\Downloads\xsl.png">
                <a:extLst>
                  <a:ext uri="{FF2B5EF4-FFF2-40B4-BE49-F238E27FC236}">
                    <a16:creationId xmlns:a16="http://schemas.microsoft.com/office/drawing/2014/main" id="{80B0B62F-8C33-46A8-933A-8E5285844BB7}"/>
                  </a:ext>
                </a:extLst>
              </p:cNvPr>
              <p:cNvPicPr>
                <a:picLocks noChangeAspect="1" noChangeArrowheads="1"/>
              </p:cNvPicPr>
              <p:nvPr/>
            </p:nvPicPr>
            <p:blipFill>
              <a:blip r:embed="rId3" cstate="print"/>
              <a:srcRect/>
              <a:stretch>
                <a:fillRect/>
              </a:stretch>
            </p:blipFill>
            <p:spPr bwMode="auto">
              <a:xfrm>
                <a:off x="2123728" y="5157192"/>
                <a:ext cx="1224136" cy="1224137"/>
              </a:xfrm>
              <a:prstGeom prst="rect">
                <a:avLst/>
              </a:prstGeom>
              <a:noFill/>
            </p:spPr>
          </p:pic>
          <p:cxnSp>
            <p:nvCxnSpPr>
              <p:cNvPr id="7" name="Connecteur droit avec flèche 6">
                <a:extLst>
                  <a:ext uri="{FF2B5EF4-FFF2-40B4-BE49-F238E27FC236}">
                    <a16:creationId xmlns:a16="http://schemas.microsoft.com/office/drawing/2014/main" id="{F8956FC7-C913-4FDB-B511-B9C776BE5170}"/>
                  </a:ext>
                </a:extLst>
              </p:cNvPr>
              <p:cNvCxnSpPr>
                <a:cxnSpLocks/>
                <a:endCxn id="4"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CBCC2261-341E-4C01-8A1F-D97116472BDB}"/>
                  </a:ext>
                </a:extLst>
              </p:cNvPr>
              <p:cNvCxnSpPr>
                <a:cxnSpLocks/>
                <a:endCxn id="4"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D8CCDCD-E7CB-40C1-9099-7773E3A175D9}"/>
                  </a:ext>
                </a:extLst>
              </p:cNvPr>
              <p:cNvCxnSpPr>
                <a:cxnSpLocks/>
                <a:stCxn id="4" idx="3"/>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BA7BCA51-AB5F-4DED-88A2-D08472914D4C}"/>
                  </a:ext>
                </a:extLst>
              </p:cNvPr>
              <p:cNvCxnSpPr>
                <a:cxnSpLocks/>
              </p:cNvCxnSpPr>
              <p:nvPr/>
            </p:nvCxnSpPr>
            <p:spPr>
              <a:xfrm flipV="1">
                <a:off x="5029998" y="5787555"/>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21" name="Image 20">
              <a:extLst>
                <a:ext uri="{FF2B5EF4-FFF2-40B4-BE49-F238E27FC236}">
                  <a16:creationId xmlns:a16="http://schemas.microsoft.com/office/drawing/2014/main" id="{AD713596-72A9-47C7-83DA-EEC557D770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1162" y="4395655"/>
              <a:ext cx="947009" cy="947009"/>
            </a:xfrm>
            <a:prstGeom prst="rect">
              <a:avLst/>
            </a:prstGeom>
          </p:spPr>
        </p:pic>
        <p:pic>
          <p:nvPicPr>
            <p:cNvPr id="23" name="Image 22">
              <a:extLst>
                <a:ext uri="{FF2B5EF4-FFF2-40B4-BE49-F238E27FC236}">
                  <a16:creationId xmlns:a16="http://schemas.microsoft.com/office/drawing/2014/main" id="{C07E911D-2505-489E-9D1D-784141F2D8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7199" y="4798067"/>
              <a:ext cx="1374132" cy="1374132"/>
            </a:xfrm>
            <a:prstGeom prst="rect">
              <a:avLst/>
            </a:prstGeom>
          </p:spPr>
        </p:pic>
        <p:pic>
          <p:nvPicPr>
            <p:cNvPr id="25" name="Image 24">
              <a:extLst>
                <a:ext uri="{FF2B5EF4-FFF2-40B4-BE49-F238E27FC236}">
                  <a16:creationId xmlns:a16="http://schemas.microsoft.com/office/drawing/2014/main" id="{8E571904-3650-4FF7-BF72-6B395DECCB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1981" y="5406976"/>
              <a:ext cx="960435" cy="960435"/>
            </a:xfrm>
            <a:prstGeom prst="rect">
              <a:avLst/>
            </a:prstGeom>
          </p:spPr>
        </p:pic>
        <p:pic>
          <p:nvPicPr>
            <p:cNvPr id="4098" name="Picture 2" descr="Un navigateur, un moteur de recherche, quelle est la différence ? |  connectés.be">
              <a:extLst>
                <a:ext uri="{FF2B5EF4-FFF2-40B4-BE49-F238E27FC236}">
                  <a16:creationId xmlns:a16="http://schemas.microsoft.com/office/drawing/2014/main" id="{6B1E5C45-5224-4FA9-A2F7-4BF4317158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48368" y="4296540"/>
              <a:ext cx="2132856" cy="2132856"/>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ZoneTexte 28">
            <a:extLst>
              <a:ext uri="{FF2B5EF4-FFF2-40B4-BE49-F238E27FC236}">
                <a16:creationId xmlns:a16="http://schemas.microsoft.com/office/drawing/2014/main" id="{1BE4D48E-1278-43DA-9E9B-D1D6998992F3}"/>
              </a:ext>
            </a:extLst>
          </p:cNvPr>
          <p:cNvSpPr txBox="1"/>
          <p:nvPr/>
        </p:nvSpPr>
        <p:spPr>
          <a:xfrm>
            <a:off x="2648926" y="6014176"/>
            <a:ext cx="1308033" cy="369332"/>
          </a:xfrm>
          <a:prstGeom prst="rect">
            <a:avLst/>
          </a:prstGeom>
          <a:noFill/>
        </p:spPr>
        <p:txBody>
          <a:bodyPr wrap="square">
            <a:spAutoFit/>
          </a:bodyPr>
          <a:lstStyle/>
          <a:p>
            <a:r>
              <a:rPr lang="fr-FR" dirty="0" err="1"/>
              <a:t>transpileur</a:t>
            </a:r>
            <a:endParaRPr lang="fr-FR" dirty="0"/>
          </a:p>
        </p:txBody>
      </p:sp>
    </p:spTree>
    <p:extLst>
      <p:ext uri="{BB962C8B-B14F-4D97-AF65-F5344CB8AC3E}">
        <p14:creationId xmlns:p14="http://schemas.microsoft.com/office/powerpoint/2010/main" val="55633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4391E-8ED1-4CDD-B52B-C739AC090D8D}"/>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4914003E-4889-4229-B5FD-90A2C9B15774}"/>
              </a:ext>
            </a:extLst>
          </p:cNvPr>
          <p:cNvSpPr>
            <a:spLocks noGrp="1"/>
          </p:cNvSpPr>
          <p:nvPr>
            <p:ph idx="1"/>
          </p:nvPr>
        </p:nvSpPr>
        <p:spPr/>
        <p:txBody>
          <a:bodyPr/>
          <a:lstStyle/>
          <a:p>
            <a:r>
              <a:rPr lang="fr-FR" dirty="0"/>
              <a:t>Les nouveautés principales.</a:t>
            </a:r>
          </a:p>
          <a:p>
            <a:pPr lvl="1"/>
            <a:endParaRPr lang="fr-FR" dirty="0"/>
          </a:p>
          <a:p>
            <a:pPr lvl="1"/>
            <a:r>
              <a:rPr lang="fr-FR" dirty="0"/>
              <a:t>Les </a:t>
            </a:r>
            <a:r>
              <a:rPr lang="fr-FR" dirty="0" err="1"/>
              <a:t>superset</a:t>
            </a:r>
            <a:r>
              <a:rPr lang="fr-FR" dirty="0"/>
              <a:t> JavaScript : </a:t>
            </a:r>
            <a:r>
              <a:rPr lang="fr-FR" dirty="0" err="1"/>
              <a:t>TypeScript</a:t>
            </a:r>
            <a:r>
              <a:rPr lang="fr-FR" dirty="0"/>
              <a:t>, Babel, Traceur.</a:t>
            </a:r>
          </a:p>
          <a:p>
            <a:pPr lvl="1"/>
            <a:endParaRPr lang="fr-FR" dirty="0"/>
          </a:p>
          <a:p>
            <a:r>
              <a:rPr lang="fr-FR" dirty="0"/>
              <a:t>ES6, </a:t>
            </a:r>
            <a:r>
              <a:rPr lang="fr-FR" dirty="0" err="1"/>
              <a:t>ESNext</a:t>
            </a:r>
            <a:r>
              <a:rPr lang="fr-FR" dirty="0"/>
              <a:t> en production.</a:t>
            </a:r>
          </a:p>
          <a:p>
            <a:endParaRPr lang="fr-FR" dirty="0"/>
          </a:p>
        </p:txBody>
      </p:sp>
    </p:spTree>
    <p:extLst>
      <p:ext uri="{BB962C8B-B14F-4D97-AF65-F5344CB8AC3E}">
        <p14:creationId xmlns:p14="http://schemas.microsoft.com/office/powerpoint/2010/main" val="37544038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EE96C5-841E-475A-B1F9-C3C8A85AF97A}"/>
              </a:ext>
            </a:extLst>
          </p:cNvPr>
          <p:cNvSpPr>
            <a:spLocks noGrp="1"/>
          </p:cNvSpPr>
          <p:nvPr>
            <p:ph type="title"/>
          </p:nvPr>
        </p:nvSpPr>
        <p:spPr/>
        <p:txBody>
          <a:bodyPr/>
          <a:lstStyle/>
          <a:p>
            <a:r>
              <a:rPr lang="fr-FR" dirty="0"/>
              <a:t>Programmation Orientée Objet</a:t>
            </a:r>
          </a:p>
        </p:txBody>
      </p:sp>
      <p:sp>
        <p:nvSpPr>
          <p:cNvPr id="5" name="Espace réservé du texte 4">
            <a:extLst>
              <a:ext uri="{FF2B5EF4-FFF2-40B4-BE49-F238E27FC236}">
                <a16:creationId xmlns:a16="http://schemas.microsoft.com/office/drawing/2014/main" id="{92A4BE43-EA1B-4D75-8207-0965334CD59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5644331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A1444-A4F1-4F09-BDD2-253CF9A74793}"/>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F2859131-8932-4EA5-81CC-6707CBD2F8B6}"/>
              </a:ext>
            </a:extLst>
          </p:cNvPr>
          <p:cNvSpPr>
            <a:spLocks noGrp="1"/>
          </p:cNvSpPr>
          <p:nvPr>
            <p:ph idx="1"/>
          </p:nvPr>
        </p:nvSpPr>
        <p:spPr/>
        <p:txBody>
          <a:bodyPr/>
          <a:lstStyle/>
          <a:p>
            <a:r>
              <a:rPr lang="fr-FR" dirty="0"/>
              <a:t>Rappels sur l'objet. Propriétés.</a:t>
            </a:r>
          </a:p>
          <a:p>
            <a:r>
              <a:rPr lang="fr-FR" dirty="0"/>
              <a:t>La chaîne de portée. La chaîne de prototype.</a:t>
            </a:r>
          </a:p>
          <a:p>
            <a:r>
              <a:rPr lang="fr-FR" dirty="0"/>
              <a:t>Méthodes. Héritage. Portée des données privées et publiques. Mapping et sérialisation.</a:t>
            </a:r>
          </a:p>
          <a:p>
            <a:r>
              <a:rPr lang="fr-FR" dirty="0"/>
              <a:t>Design Pattern Clés en JavaScript.</a:t>
            </a:r>
          </a:p>
          <a:p>
            <a:r>
              <a:rPr lang="fr-FR" dirty="0" err="1"/>
              <a:t>Closure</a:t>
            </a:r>
            <a:r>
              <a:rPr lang="fr-FR" dirty="0"/>
              <a:t> function. Singleton et Modules.</a:t>
            </a:r>
          </a:p>
          <a:p>
            <a:pPr marL="0" indent="0">
              <a:buNone/>
            </a:pPr>
            <a:endParaRPr lang="fr-FR" dirty="0"/>
          </a:p>
        </p:txBody>
      </p:sp>
    </p:spTree>
    <p:extLst>
      <p:ext uri="{BB962C8B-B14F-4D97-AF65-F5344CB8AC3E}">
        <p14:creationId xmlns:p14="http://schemas.microsoft.com/office/powerpoint/2010/main" val="36473015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7CC67-C293-4F7A-B7AD-EDB989E0ED52}"/>
              </a:ext>
            </a:extLst>
          </p:cNvPr>
          <p:cNvSpPr>
            <a:spLocks noGrp="1"/>
          </p:cNvSpPr>
          <p:nvPr>
            <p:ph type="title"/>
          </p:nvPr>
        </p:nvSpPr>
        <p:spPr/>
        <p:txBody>
          <a:bodyPr/>
          <a:lstStyle/>
          <a:p>
            <a:r>
              <a:rPr lang="fr-FR" dirty="0"/>
              <a:t>Public / Privé</a:t>
            </a:r>
          </a:p>
        </p:txBody>
      </p:sp>
      <p:sp>
        <p:nvSpPr>
          <p:cNvPr id="9" name="Espace réservé du texte 8">
            <a:extLst>
              <a:ext uri="{FF2B5EF4-FFF2-40B4-BE49-F238E27FC236}">
                <a16:creationId xmlns:a16="http://schemas.microsoft.com/office/drawing/2014/main" id="{9C1216C6-7317-43B8-9CB3-6EA427A6527B}"/>
              </a:ext>
            </a:extLst>
          </p:cNvPr>
          <p:cNvSpPr>
            <a:spLocks noGrp="1"/>
          </p:cNvSpPr>
          <p:nvPr>
            <p:ph type="body" idx="1"/>
          </p:nvPr>
        </p:nvSpPr>
        <p:spPr>
          <a:xfrm>
            <a:off x="214282" y="1925142"/>
            <a:ext cx="4283106" cy="378471"/>
          </a:xfrm>
        </p:spPr>
        <p:txBody>
          <a:bodyPr>
            <a:normAutofit fontScale="92500" lnSpcReduction="20000"/>
          </a:bodyPr>
          <a:lstStyle/>
          <a:p>
            <a:r>
              <a:rPr lang="fr-FR" dirty="0"/>
              <a:t>Privé</a:t>
            </a:r>
          </a:p>
        </p:txBody>
      </p:sp>
      <p:sp>
        <p:nvSpPr>
          <p:cNvPr id="10" name="Espace réservé du contenu 9">
            <a:extLst>
              <a:ext uri="{FF2B5EF4-FFF2-40B4-BE49-F238E27FC236}">
                <a16:creationId xmlns:a16="http://schemas.microsoft.com/office/drawing/2014/main" id="{5056009D-83DB-4D40-A224-A73E9DE6C0B6}"/>
              </a:ext>
            </a:extLst>
          </p:cNvPr>
          <p:cNvSpPr>
            <a:spLocks noGrp="1"/>
          </p:cNvSpPr>
          <p:nvPr>
            <p:ph sz="half" idx="2"/>
          </p:nvPr>
        </p:nvSpPr>
        <p:spPr>
          <a:xfrm>
            <a:off x="214282" y="2371391"/>
            <a:ext cx="4283106" cy="4058005"/>
          </a:xfrm>
        </p:spPr>
        <p:txBody>
          <a:bodyPr/>
          <a:lstStyle/>
          <a:p>
            <a:r>
              <a:rPr lang="fr-FR" dirty="0"/>
              <a:t>Fonctions</a:t>
            </a:r>
          </a:p>
          <a:p>
            <a:pPr lvl="1"/>
            <a:r>
              <a:rPr lang="fr-FR" dirty="0"/>
              <a:t>Digérer</a:t>
            </a:r>
          </a:p>
          <a:p>
            <a:pPr lvl="1"/>
            <a:r>
              <a:rPr lang="fr-FR" dirty="0"/>
              <a:t>Interpréter le signal de l’œil</a:t>
            </a:r>
          </a:p>
          <a:p>
            <a:pPr lvl="1"/>
            <a:endParaRPr lang="fr-FR" dirty="0"/>
          </a:p>
          <a:p>
            <a:r>
              <a:rPr lang="fr-FR" dirty="0"/>
              <a:t>Valeurs</a:t>
            </a:r>
          </a:p>
          <a:p>
            <a:pPr lvl="1"/>
            <a:r>
              <a:rPr lang="fr-FR" dirty="0"/>
              <a:t>Taux de sucre dans le sang</a:t>
            </a:r>
          </a:p>
          <a:p>
            <a:pPr lvl="1"/>
            <a:r>
              <a:rPr lang="fr-FR" dirty="0"/>
              <a:t>Image saisie par l’œil</a:t>
            </a:r>
          </a:p>
          <a:p>
            <a:pPr lvl="1"/>
            <a:r>
              <a:rPr lang="fr-FR" dirty="0"/>
              <a:t>Consommation d’oxygène</a:t>
            </a:r>
          </a:p>
          <a:p>
            <a:pPr lvl="1"/>
            <a:r>
              <a:rPr lang="fr-FR" dirty="0"/>
              <a:t>…</a:t>
            </a:r>
          </a:p>
        </p:txBody>
      </p:sp>
      <p:sp>
        <p:nvSpPr>
          <p:cNvPr id="11" name="Espace réservé du texte 10">
            <a:extLst>
              <a:ext uri="{FF2B5EF4-FFF2-40B4-BE49-F238E27FC236}">
                <a16:creationId xmlns:a16="http://schemas.microsoft.com/office/drawing/2014/main" id="{15CC8807-95DA-4A51-92D4-12A1D91B1857}"/>
              </a:ext>
            </a:extLst>
          </p:cNvPr>
          <p:cNvSpPr>
            <a:spLocks noGrp="1"/>
          </p:cNvSpPr>
          <p:nvPr>
            <p:ph type="body" sz="quarter" idx="3"/>
          </p:nvPr>
        </p:nvSpPr>
        <p:spPr>
          <a:xfrm>
            <a:off x="4644008" y="1925142"/>
            <a:ext cx="4357147" cy="378471"/>
          </a:xfrm>
        </p:spPr>
        <p:txBody>
          <a:bodyPr>
            <a:normAutofit fontScale="92500" lnSpcReduction="20000"/>
          </a:bodyPr>
          <a:lstStyle/>
          <a:p>
            <a:r>
              <a:rPr lang="fr-FR" dirty="0"/>
              <a:t>public</a:t>
            </a:r>
          </a:p>
        </p:txBody>
      </p:sp>
      <p:sp>
        <p:nvSpPr>
          <p:cNvPr id="12" name="Espace réservé du contenu 11">
            <a:extLst>
              <a:ext uri="{FF2B5EF4-FFF2-40B4-BE49-F238E27FC236}">
                <a16:creationId xmlns:a16="http://schemas.microsoft.com/office/drawing/2014/main" id="{FD6FDE1D-7C04-4C3A-81EC-B63627D33A00}"/>
              </a:ext>
            </a:extLst>
          </p:cNvPr>
          <p:cNvSpPr>
            <a:spLocks noGrp="1"/>
          </p:cNvSpPr>
          <p:nvPr>
            <p:ph sz="half" idx="14"/>
          </p:nvPr>
        </p:nvSpPr>
        <p:spPr>
          <a:xfrm>
            <a:off x="214282" y="1071546"/>
            <a:ext cx="8786874" cy="785818"/>
          </a:xfrm>
        </p:spPr>
        <p:txBody>
          <a:bodyPr>
            <a:normAutofit lnSpcReduction="10000"/>
          </a:bodyPr>
          <a:lstStyle/>
          <a:p>
            <a:r>
              <a:rPr lang="fr-FR" dirty="0"/>
              <a:t>Tous les champs ne sont pas forcement accessible depuis l'extérieur de l’instance de l’objet</a:t>
            </a:r>
          </a:p>
        </p:txBody>
      </p:sp>
      <p:sp>
        <p:nvSpPr>
          <p:cNvPr id="8" name="Espace réservé du contenu 7">
            <a:extLst>
              <a:ext uri="{FF2B5EF4-FFF2-40B4-BE49-F238E27FC236}">
                <a16:creationId xmlns:a16="http://schemas.microsoft.com/office/drawing/2014/main" id="{6ACDAF0C-173F-407A-9480-5D359F249DCE}"/>
              </a:ext>
            </a:extLst>
          </p:cNvPr>
          <p:cNvSpPr>
            <a:spLocks noGrp="1"/>
          </p:cNvSpPr>
          <p:nvPr>
            <p:ph sz="half" idx="15"/>
          </p:nvPr>
        </p:nvSpPr>
        <p:spPr>
          <a:xfrm>
            <a:off x="4644007" y="2369111"/>
            <a:ext cx="4357147" cy="4058005"/>
          </a:xfrm>
        </p:spPr>
        <p:txBody>
          <a:bodyPr/>
          <a:lstStyle/>
          <a:p>
            <a:r>
              <a:rPr lang="fr-FR" dirty="0"/>
              <a:t>Fonctions :</a:t>
            </a:r>
          </a:p>
          <a:p>
            <a:pPr lvl="1"/>
            <a:r>
              <a:rPr lang="fr-FR" dirty="0"/>
              <a:t>Manger</a:t>
            </a:r>
          </a:p>
          <a:p>
            <a:pPr lvl="1"/>
            <a:r>
              <a:rPr lang="fr-FR" dirty="0"/>
              <a:t>Regarder</a:t>
            </a:r>
          </a:p>
          <a:p>
            <a:pPr marL="1074738"/>
            <a:endParaRPr lang="fr-FR" dirty="0"/>
          </a:p>
          <a:p>
            <a:pPr marL="1346200"/>
            <a:r>
              <a:rPr lang="fr-FR" dirty="0"/>
              <a:t>Valeurs</a:t>
            </a:r>
          </a:p>
          <a:p>
            <a:pPr marL="1436688" lvl="1"/>
            <a:r>
              <a:rPr lang="fr-FR" dirty="0"/>
              <a:t>Température </a:t>
            </a:r>
            <a:r>
              <a:rPr lang="fr-FR" sz="1100" dirty="0"/>
              <a:t>*(</a:t>
            </a:r>
            <a:r>
              <a:rPr lang="fr-FR" sz="1100" dirty="0" err="1"/>
              <a:t>read</a:t>
            </a:r>
            <a:r>
              <a:rPr lang="fr-FR" sz="1100" dirty="0"/>
              <a:t> </a:t>
            </a:r>
            <a:r>
              <a:rPr lang="fr-FR" sz="1100" dirty="0" err="1"/>
              <a:t>only</a:t>
            </a:r>
            <a:r>
              <a:rPr lang="fr-FR" sz="1100" dirty="0"/>
              <a:t>)</a:t>
            </a:r>
            <a:r>
              <a:rPr lang="fr-FR" dirty="0"/>
              <a:t>,</a:t>
            </a:r>
          </a:p>
          <a:p>
            <a:pPr marL="1436688" lvl="1"/>
            <a:r>
              <a:rPr lang="fr-FR" dirty="0"/>
              <a:t>Epreinte digitale,</a:t>
            </a:r>
          </a:p>
          <a:p>
            <a:pPr marL="1436688" lvl="1"/>
            <a:r>
              <a:rPr lang="fr-FR" dirty="0"/>
              <a:t>Poids,</a:t>
            </a:r>
          </a:p>
          <a:p>
            <a:pPr marL="1436688" lvl="1"/>
            <a:r>
              <a:rPr lang="fr-FR" dirty="0"/>
              <a:t>Taille de chaussure *,…</a:t>
            </a:r>
          </a:p>
        </p:txBody>
      </p:sp>
      <p:grpSp>
        <p:nvGrpSpPr>
          <p:cNvPr id="4" name="Groupe 3">
            <a:extLst>
              <a:ext uri="{FF2B5EF4-FFF2-40B4-BE49-F238E27FC236}">
                <a16:creationId xmlns:a16="http://schemas.microsoft.com/office/drawing/2014/main" id="{E1597D2D-18BF-4F16-AD21-C2B214D1C09E}"/>
              </a:ext>
            </a:extLst>
          </p:cNvPr>
          <p:cNvGrpSpPr/>
          <p:nvPr/>
        </p:nvGrpSpPr>
        <p:grpSpPr>
          <a:xfrm>
            <a:off x="2712240" y="3499380"/>
            <a:ext cx="3955260" cy="3276007"/>
            <a:chOff x="5226518" y="2453651"/>
            <a:chExt cx="3955260" cy="3276007"/>
          </a:xfrm>
        </p:grpSpPr>
        <p:pic>
          <p:nvPicPr>
            <p:cNvPr id="5" name="Image 4">
              <a:extLst>
                <a:ext uri="{FF2B5EF4-FFF2-40B4-BE49-F238E27FC236}">
                  <a16:creationId xmlns:a16="http://schemas.microsoft.com/office/drawing/2014/main" id="{5CB42B61-11A9-4FFF-8A48-1BF767A2A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6" name="Image 5">
              <a:extLst>
                <a:ext uri="{FF2B5EF4-FFF2-40B4-BE49-F238E27FC236}">
                  <a16:creationId xmlns:a16="http://schemas.microsoft.com/office/drawing/2014/main" id="{6EC49E4B-1554-4B91-9AD0-621243E56D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28546216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Notions d'objet</a:t>
            </a:r>
          </a:p>
        </p:txBody>
      </p:sp>
      <p:sp>
        <p:nvSpPr>
          <p:cNvPr id="70659" name="Content Placeholder 2"/>
          <p:cNvSpPr>
            <a:spLocks noGrp="1"/>
          </p:cNvSpPr>
          <p:nvPr>
            <p:ph idx="1"/>
          </p:nvPr>
        </p:nvSpPr>
        <p:spPr/>
        <p:txBody>
          <a:bodyPr>
            <a:normAutofit fontScale="55000" lnSpcReduction="20000"/>
          </a:bodyPr>
          <a:lstStyle/>
          <a:p>
            <a:r>
              <a:rPr lang="fr-FR" dirty="0"/>
              <a:t>L’écosystème Objet, un programme peut être conçu comme un écosystème rempli d’entités en interaction (objets), disposant de caractéristiques propres (propriétés) et de moyens d’action (méthodes) et répondant à des stimuli externes (événements).</a:t>
            </a:r>
          </a:p>
          <a:p>
            <a:endParaRPr lang="fr-FR" dirty="0"/>
          </a:p>
          <a:p>
            <a:r>
              <a:rPr lang="fr-FR" dirty="0"/>
              <a:t>On appelle "objet" chaque instance d’ensemble de valeurs regroupées selon une méthode(class/function);</a:t>
            </a:r>
          </a:p>
          <a:p>
            <a:pPr lvl="1"/>
            <a:r>
              <a:rPr lang="fr-FR" dirty="0"/>
              <a:t>Une machine à laver 1500 tour/min  d’après le plan de construction du constructeur</a:t>
            </a:r>
          </a:p>
          <a:p>
            <a:endParaRPr lang="fr-FR" dirty="0"/>
          </a:p>
          <a:p>
            <a:endParaRPr lang="fr-FR" dirty="0"/>
          </a:p>
          <a:p>
            <a:r>
              <a:rPr lang="fr-FR" dirty="0"/>
              <a:t>On appelle </a:t>
            </a:r>
          </a:p>
          <a:p>
            <a:pPr lvl="1"/>
            <a:r>
              <a:rPr lang="fr-FR" dirty="0"/>
              <a:t>"propriété" une variable </a:t>
            </a:r>
          </a:p>
          <a:p>
            <a:pPr lvl="1"/>
            <a:r>
              <a:rPr lang="fr-FR" dirty="0"/>
              <a:t>"méthode" une fonction de la classe</a:t>
            </a:r>
          </a:p>
          <a:p>
            <a:pPr lvl="2"/>
            <a:r>
              <a:rPr lang="fr-FR" dirty="0"/>
              <a:t>Le nb de tours/min est une des propriétés. :</a:t>
            </a:r>
          </a:p>
          <a:p>
            <a:pPr lvl="2"/>
            <a:r>
              <a:rPr lang="fr-FR" dirty="0"/>
              <a:t>Programmer le cycle de lavage est une méthode .</a:t>
            </a:r>
          </a:p>
          <a:p>
            <a:endParaRPr lang="fr-FR" dirty="0"/>
          </a:p>
          <a:p>
            <a:r>
              <a:rPr lang="fr-FR" dirty="0"/>
              <a:t>On appelle gestionnaire d'événement une fonction qui répond a une action ou interaction.</a:t>
            </a:r>
          </a:p>
          <a:p>
            <a:pPr lvl="2"/>
            <a:r>
              <a:rPr lang="fr-FR" dirty="0"/>
              <a:t>La machine est finit elle bip pour signaler votre action à faire une fois la machine achevé</a:t>
            </a:r>
          </a:p>
          <a:p>
            <a:pPr lvl="1"/>
            <a:endParaRPr lang="fr-FR"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E6B6D93-B577-4049-A22B-8863D9CDA397}" type="slidenum">
              <a:rPr lang="en-JM" smtClean="0"/>
              <a:pPr/>
              <a:t>87</a:t>
            </a:fld>
            <a:endParaRPr lang="en-JM"/>
          </a:p>
        </p:txBody>
      </p:sp>
    </p:spTree>
    <p:extLst>
      <p:ext uri="{BB962C8B-B14F-4D97-AF65-F5344CB8AC3E}">
        <p14:creationId xmlns:p14="http://schemas.microsoft.com/office/powerpoint/2010/main" val="9840687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Extension et </a:t>
            </a:r>
            <a:r>
              <a:rPr lang="fr-FR" dirty="0" err="1"/>
              <a:t>heritage</a:t>
            </a:r>
            <a:endParaRPr lang="fr-FR" dirty="0"/>
          </a:p>
        </p:txBody>
      </p:sp>
      <p:sp>
        <p:nvSpPr>
          <p:cNvPr id="2" name="Espace réservé du contenu 1"/>
          <p:cNvSpPr>
            <a:spLocks noGrp="1"/>
          </p:cNvSpPr>
          <p:nvPr>
            <p:ph idx="1"/>
          </p:nvPr>
        </p:nvSpPr>
        <p:spPr/>
        <p:txBody>
          <a:bodyPr/>
          <a:lstStyle/>
          <a:p>
            <a:r>
              <a:rPr lang="fr-FR" dirty="0"/>
              <a:t>Chaque objet peut en tendre un autre et </a:t>
            </a:r>
            <a:r>
              <a:rPr lang="fr-FR" dirty="0" err="1"/>
              <a:t>herité</a:t>
            </a:r>
            <a:r>
              <a:rPr lang="fr-FR" dirty="0"/>
              <a:t> de son parent</a:t>
            </a:r>
          </a:p>
          <a:p>
            <a:pPr lvl="1"/>
            <a:r>
              <a:rPr lang="fr-FR" dirty="0"/>
              <a:t>class </a:t>
            </a:r>
            <a:r>
              <a:rPr lang="fr-FR" dirty="0" err="1"/>
              <a:t>maClass</a:t>
            </a:r>
            <a:r>
              <a:rPr lang="fr-FR" dirty="0"/>
              <a:t> </a:t>
            </a:r>
            <a:r>
              <a:rPr lang="fr-FR" dirty="0" err="1"/>
              <a:t>extends</a:t>
            </a:r>
            <a:r>
              <a:rPr lang="fr-FR" dirty="0"/>
              <a:t> </a:t>
            </a:r>
            <a:r>
              <a:rPr lang="fr-FR" dirty="0" err="1"/>
              <a:t>autreClass</a:t>
            </a:r>
            <a:r>
              <a:rPr lang="fr-FR" dirty="0"/>
              <a:t>{}</a:t>
            </a:r>
          </a:p>
          <a:p>
            <a:endParaRPr lang="fr-FR" dirty="0"/>
          </a:p>
          <a:p>
            <a:endParaRPr lang="fr-FR" dirty="0"/>
          </a:p>
          <a:p>
            <a:endParaRPr lang="fr-FR" dirty="0"/>
          </a:p>
          <a:p>
            <a:endParaRPr lang="fr-FR" dirty="0"/>
          </a:p>
        </p:txBody>
      </p:sp>
      <p:grpSp>
        <p:nvGrpSpPr>
          <p:cNvPr id="56" name="Groupe 55"/>
          <p:cNvGrpSpPr/>
          <p:nvPr/>
        </p:nvGrpSpPr>
        <p:grpSpPr>
          <a:xfrm>
            <a:off x="611560" y="270892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1" name="Groupe 50"/>
            <p:cNvGrpSpPr/>
            <p:nvPr/>
          </p:nvGrpSpPr>
          <p:grpSpPr>
            <a:xfrm>
              <a:off x="1488208" y="2765804"/>
              <a:ext cx="6912768" cy="3746448"/>
              <a:chOff x="1272184" y="2765804"/>
              <a:chExt cx="6912768" cy="3746448"/>
            </a:xfrm>
          </p:grpSpPr>
          <p:grpSp>
            <p:nvGrpSpPr>
              <p:cNvPr id="50"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3"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4" cstate="print"/>
                <a:srcRect/>
                <a:stretch>
                  <a:fillRect/>
                </a:stretch>
              </p:blipFill>
              <p:spPr bwMode="auto">
                <a:xfrm>
                  <a:off x="3059832" y="5733256"/>
                  <a:ext cx="1584176" cy="743383"/>
                </a:xfrm>
                <a:prstGeom prst="rect">
                  <a:avLst/>
                </a:prstGeom>
                <a:noFill/>
              </p:spPr>
            </p:pic>
            <p:grpSp>
              <p:nvGrpSpPr>
                <p:cNvPr id="49" name="Groupe 48"/>
                <p:cNvGrpSpPr/>
                <p:nvPr/>
              </p:nvGrpSpPr>
              <p:grpSpPr>
                <a:xfrm>
                  <a:off x="2843808" y="2564904"/>
                  <a:ext cx="5256584" cy="2880320"/>
                  <a:chOff x="2843808" y="2564904"/>
                  <a:chExt cx="5256584" cy="2880320"/>
                </a:xfrm>
              </p:grpSpPr>
              <p:grpSp>
                <p:nvGrpSpPr>
                  <p:cNvPr id="24"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Expresso</a:t>
                      </a:r>
                    </a:p>
                  </p:txBody>
                </p:sp>
                <p:pic>
                  <p:nvPicPr>
                    <p:cNvPr id="2054" name="Picture 6" descr="C:\Users\tartinator\Pictures\small_lb800.png"/>
                    <p:cNvPicPr>
                      <a:picLocks noChangeAspect="1" noChangeArrowheads="1"/>
                    </p:cNvPicPr>
                    <p:nvPr/>
                  </p:nvPicPr>
                  <p:blipFill>
                    <a:blip r:embed="rId5" cstate="print"/>
                    <a:srcRect/>
                    <a:stretch>
                      <a:fillRect/>
                    </a:stretch>
                  </p:blipFill>
                  <p:spPr bwMode="auto">
                    <a:xfrm>
                      <a:off x="3131840" y="3429000"/>
                      <a:ext cx="1162368" cy="1180530"/>
                    </a:xfrm>
                    <a:prstGeom prst="rect">
                      <a:avLst/>
                    </a:prstGeom>
                    <a:noFill/>
                  </p:spPr>
                </p:pic>
                <p:grpSp>
                  <p:nvGrpSpPr>
                    <p:cNvPr id="2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6" cstate="print"/>
                      <a:srcRect/>
                      <a:stretch>
                        <a:fillRect/>
                      </a:stretch>
                    </p:blipFill>
                    <p:spPr bwMode="auto">
                      <a:xfrm>
                        <a:off x="4136841" y="3284984"/>
                        <a:ext cx="1219200" cy="838200"/>
                      </a:xfrm>
                      <a:prstGeom prst="rect">
                        <a:avLst/>
                      </a:prstGeom>
                      <a:noFill/>
                    </p:spPr>
                  </p:pic>
                </p:grpSp>
                <p:grpSp>
                  <p:nvGrpSpPr>
                    <p:cNvPr id="23" name="Groupe 22"/>
                    <p:cNvGrpSpPr/>
                    <p:nvPr/>
                  </p:nvGrpSpPr>
                  <p:grpSpPr>
                    <a:xfrm>
                      <a:off x="4788024" y="4077073"/>
                      <a:ext cx="3168352" cy="1296145"/>
                      <a:chOff x="3995936" y="4437112"/>
                      <a:chExt cx="3744416" cy="1656185"/>
                    </a:xfrm>
                  </p:grpSpPr>
                  <p:grpSp>
                    <p:nvGrpSpPr>
                      <p:cNvPr id="21"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7" cstate="print"/>
                        <a:srcRect/>
                        <a:stretch>
                          <a:fillRect/>
                        </a:stretch>
                      </p:blipFill>
                      <p:spPr bwMode="auto">
                        <a:xfrm>
                          <a:off x="4067944" y="4797152"/>
                          <a:ext cx="1219200" cy="1219200"/>
                        </a:xfrm>
                        <a:prstGeom prst="rect">
                          <a:avLst/>
                        </a:prstGeom>
                        <a:noFill/>
                      </p:spPr>
                    </p:pic>
                  </p:grpSp>
                  <p:grpSp>
                    <p:nvGrpSpPr>
                      <p:cNvPr id="22" name="Groupe 21"/>
                      <p:cNvGrpSpPr/>
                      <p:nvPr/>
                    </p:nvGrpSpPr>
                    <p:grpSpPr>
                      <a:xfrm>
                        <a:off x="6007604" y="4548066"/>
                        <a:ext cx="1656184" cy="1409597"/>
                        <a:chOff x="5718704" y="4361568"/>
                        <a:chExt cx="1971648" cy="1596096"/>
                      </a:xfrm>
                    </p:grpSpPr>
                    <p:sp>
                      <p:nvSpPr>
                        <p:cNvPr id="15" name="Rectangle 14"/>
                        <p:cNvSpPr/>
                        <p:nvPr/>
                      </p:nvSpPr>
                      <p:spPr>
                        <a:xfrm>
                          <a:off x="5718704" y="4361568"/>
                          <a:ext cx="1971648" cy="15960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à capsule chaud/froid</a:t>
                          </a:r>
                        </a:p>
                      </p:txBody>
                    </p:sp>
                    <p:pic>
                      <p:nvPicPr>
                        <p:cNvPr id="2058" name="Picture 10" descr="C:\Users\tartinator\Pictures\small_dolce-gusto-mashine.png"/>
                        <p:cNvPicPr>
                          <a:picLocks noChangeAspect="1" noChangeArrowheads="1"/>
                        </p:cNvPicPr>
                        <p:nvPr/>
                      </p:nvPicPr>
                      <p:blipFill>
                        <a:blip r:embed="rId8"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9" cstate="print"/>
            <a:srcRect/>
            <a:stretch>
              <a:fillRect/>
            </a:stretch>
          </p:blipFill>
          <p:spPr bwMode="auto">
            <a:xfrm>
              <a:off x="467544" y="4365104"/>
              <a:ext cx="786357" cy="673646"/>
            </a:xfrm>
            <a:prstGeom prst="rect">
              <a:avLst/>
            </a:prstGeom>
            <a:noFill/>
          </p:spPr>
        </p:pic>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3512E-D6AF-47CA-9BFE-ED722B1DB11C}"/>
              </a:ext>
            </a:extLst>
          </p:cNvPr>
          <p:cNvSpPr>
            <a:spLocks noGrp="1"/>
          </p:cNvSpPr>
          <p:nvPr>
            <p:ph type="title"/>
          </p:nvPr>
        </p:nvSpPr>
        <p:spPr/>
        <p:txBody>
          <a:bodyPr/>
          <a:lstStyle/>
          <a:p>
            <a:r>
              <a:rPr lang="fr-FR" dirty="0"/>
              <a:t>Objet en JS</a:t>
            </a:r>
          </a:p>
        </p:txBody>
      </p:sp>
      <p:sp>
        <p:nvSpPr>
          <p:cNvPr id="3" name="Espace réservé du contenu 2">
            <a:extLst>
              <a:ext uri="{FF2B5EF4-FFF2-40B4-BE49-F238E27FC236}">
                <a16:creationId xmlns:a16="http://schemas.microsoft.com/office/drawing/2014/main" id="{4E130B69-3283-4800-8DD4-CE32B6E88F8C}"/>
              </a:ext>
            </a:extLst>
          </p:cNvPr>
          <p:cNvSpPr>
            <a:spLocks noGrp="1"/>
          </p:cNvSpPr>
          <p:nvPr>
            <p:ph idx="1"/>
          </p:nvPr>
        </p:nvSpPr>
        <p:spPr/>
        <p:txBody>
          <a:bodyPr/>
          <a:lstStyle/>
          <a:p>
            <a:r>
              <a:rPr lang="fr-FR" dirty="0"/>
              <a:t>En </a:t>
            </a:r>
            <a:r>
              <a:rPr lang="fr-FR" b="1" dirty="0"/>
              <a:t>ES5</a:t>
            </a:r>
            <a:r>
              <a:rPr lang="fr-FR" dirty="0"/>
              <a:t> les </a:t>
            </a:r>
            <a:r>
              <a:rPr lang="fr-FR" i="1" strike="sngStrike" dirty="0"/>
              <a:t>class</a:t>
            </a:r>
            <a:r>
              <a:rPr lang="fr-FR" dirty="0"/>
              <a:t> n’existent pas encore</a:t>
            </a:r>
          </a:p>
          <a:p>
            <a:pPr lvl="1"/>
            <a:r>
              <a:rPr lang="fr-FR" dirty="0"/>
              <a:t>Les objets sont des </a:t>
            </a:r>
            <a:r>
              <a:rPr lang="fr-FR" b="1" dirty="0"/>
              <a:t>fonctions</a:t>
            </a:r>
            <a:r>
              <a:rPr lang="fr-FR" dirty="0"/>
              <a:t> qui (si instancié avec </a:t>
            </a:r>
            <a:r>
              <a:rPr lang="fr-FR" i="1" dirty="0"/>
              <a:t>new</a:t>
            </a:r>
            <a:r>
              <a:rPr lang="fr-FR" dirty="0"/>
              <a:t>) persisterons en mémoire pour rester accessible</a:t>
            </a:r>
          </a:p>
          <a:p>
            <a:pPr lvl="7"/>
            <a:r>
              <a:rPr lang="fr-FR" dirty="0"/>
              <a:t>Exemple.js</a:t>
            </a:r>
          </a:p>
          <a:p>
            <a:pPr marL="396875" lvl="7" indent="0">
              <a:buNone/>
            </a:pPr>
            <a:r>
              <a:rPr lang="fr-FR" b="1" dirty="0"/>
              <a:t>function</a:t>
            </a:r>
            <a:r>
              <a:rPr lang="fr-FR" dirty="0"/>
              <a:t> </a:t>
            </a:r>
            <a:r>
              <a:rPr lang="fr-FR" dirty="0" err="1"/>
              <a:t>MonObjet</a:t>
            </a:r>
            <a:r>
              <a:rPr lang="fr-FR" dirty="0"/>
              <a:t>(){…} </a:t>
            </a:r>
          </a:p>
          <a:p>
            <a:pPr marL="396875" lvl="7" indent="0">
              <a:buNone/>
            </a:pPr>
            <a:r>
              <a:rPr lang="fr-FR" dirty="0"/>
              <a:t>var </a:t>
            </a:r>
            <a:r>
              <a:rPr lang="fr-FR" dirty="0" err="1"/>
              <a:t>monObjet</a:t>
            </a:r>
            <a:r>
              <a:rPr lang="fr-FR" dirty="0"/>
              <a:t> = </a:t>
            </a:r>
            <a:r>
              <a:rPr lang="fr-FR" b="1" dirty="0"/>
              <a:t>new</a:t>
            </a:r>
            <a:r>
              <a:rPr lang="fr-FR" dirty="0"/>
              <a:t> </a:t>
            </a:r>
            <a:r>
              <a:rPr lang="fr-FR" dirty="0" err="1"/>
              <a:t>MonObjet</a:t>
            </a:r>
            <a:r>
              <a:rPr lang="fr-FR" dirty="0"/>
              <a:t>();</a:t>
            </a:r>
          </a:p>
          <a:p>
            <a:pPr marL="396875" lvl="7" indent="0">
              <a:buNone/>
            </a:pPr>
            <a:r>
              <a:rPr lang="fr-FR" dirty="0"/>
              <a:t>monObjet.property1=5;</a:t>
            </a:r>
          </a:p>
          <a:p>
            <a:r>
              <a:rPr lang="fr-FR" dirty="0"/>
              <a:t>En </a:t>
            </a:r>
            <a:r>
              <a:rPr lang="fr-FR" b="1" dirty="0"/>
              <a:t>ES6</a:t>
            </a:r>
            <a:r>
              <a:rPr lang="fr-FR" dirty="0"/>
              <a:t> le mot clef </a:t>
            </a:r>
            <a:r>
              <a:rPr lang="fr-FR" b="1" dirty="0"/>
              <a:t>class</a:t>
            </a:r>
            <a:r>
              <a:rPr lang="fr-FR" dirty="0"/>
              <a:t> existe</a:t>
            </a:r>
          </a:p>
          <a:p>
            <a:pPr lvl="7"/>
            <a:r>
              <a:rPr lang="fr-FR" dirty="0"/>
              <a:t>Exemple.js</a:t>
            </a:r>
          </a:p>
          <a:p>
            <a:pPr marL="396875" lvl="7" indent="0">
              <a:buNone/>
            </a:pPr>
            <a:r>
              <a:rPr lang="fr-FR" b="1" dirty="0"/>
              <a:t>class</a:t>
            </a:r>
            <a:r>
              <a:rPr lang="fr-FR" dirty="0"/>
              <a:t> </a:t>
            </a:r>
            <a:r>
              <a:rPr lang="fr-FR" dirty="0" err="1"/>
              <a:t>MonObjet</a:t>
            </a:r>
            <a:r>
              <a:rPr lang="fr-FR" dirty="0"/>
              <a:t>{}</a:t>
            </a:r>
          </a:p>
          <a:p>
            <a:pPr marL="396875" lvl="7" indent="0">
              <a:buNone/>
            </a:pPr>
            <a:r>
              <a:rPr lang="fr-FR" dirty="0" err="1"/>
              <a:t>const</a:t>
            </a:r>
            <a:r>
              <a:rPr lang="fr-FR" dirty="0"/>
              <a:t> </a:t>
            </a:r>
            <a:r>
              <a:rPr lang="fr-FR" dirty="0" err="1"/>
              <a:t>monObjet</a:t>
            </a:r>
            <a:r>
              <a:rPr lang="fr-FR" dirty="0"/>
              <a:t> = </a:t>
            </a:r>
            <a:r>
              <a:rPr lang="fr-FR" b="1" dirty="0"/>
              <a:t>new</a:t>
            </a:r>
            <a:r>
              <a:rPr lang="fr-FR" dirty="0"/>
              <a:t> </a:t>
            </a:r>
            <a:r>
              <a:rPr lang="fr-FR" dirty="0" err="1"/>
              <a:t>MonObjet</a:t>
            </a:r>
            <a:r>
              <a:rPr lang="fr-FR" dirty="0"/>
              <a:t>();</a:t>
            </a:r>
          </a:p>
          <a:p>
            <a:pPr marL="396875" lvl="7" indent="0">
              <a:buNone/>
            </a:pPr>
            <a:r>
              <a:rPr lang="fr-FR" dirty="0"/>
              <a:t>monObjet.property1=23;</a:t>
            </a:r>
          </a:p>
        </p:txBody>
      </p:sp>
    </p:spTree>
    <p:extLst>
      <p:ext uri="{BB962C8B-B14F-4D97-AF65-F5344CB8AC3E}">
        <p14:creationId xmlns:p14="http://schemas.microsoft.com/office/powerpoint/2010/main" val="2299747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Syntaxe XML</a:t>
            </a:r>
          </a:p>
        </p:txBody>
      </p:sp>
      <p:sp>
        <p:nvSpPr>
          <p:cNvPr id="6" name="Espace réservé du texte 5"/>
          <p:cNvSpPr>
            <a:spLocks noGrp="1"/>
          </p:cNvSpPr>
          <p:nvPr>
            <p:ph type="body" idx="1"/>
          </p:nvPr>
        </p:nvSpPr>
        <p:spPr>
          <a:xfrm>
            <a:off x="214282" y="1000108"/>
            <a:ext cx="4143404" cy="639762"/>
          </a:xfrm>
        </p:spPr>
        <p:txBody>
          <a:bodyPr/>
          <a:lstStyle/>
          <a:p>
            <a:r>
              <a:rPr lang="fr-FR" dirty="0"/>
              <a:t>Représentation</a:t>
            </a:r>
          </a:p>
        </p:txBody>
      </p:sp>
      <p:sp>
        <p:nvSpPr>
          <p:cNvPr id="7" name="Espace réservé du contenu 6"/>
          <p:cNvSpPr>
            <a:spLocks noGrp="1"/>
          </p:cNvSpPr>
          <p:nvPr>
            <p:ph sz="half" idx="2"/>
          </p:nvPr>
        </p:nvSpPr>
        <p:spPr>
          <a:xfrm>
            <a:off x="214282" y="1711308"/>
            <a:ext cx="4143404" cy="4789526"/>
          </a:xfrm>
        </p:spPr>
        <p:txBody>
          <a:bodyPr/>
          <a:lstStyle/>
          <a:p>
            <a:r>
              <a:rPr lang="fr-FR" dirty="0"/>
              <a:t>Processing instruction</a:t>
            </a:r>
          </a:p>
          <a:p>
            <a:pPr lvl="2"/>
            <a:r>
              <a:rPr lang="fr-FR" dirty="0"/>
              <a:t>facultatif</a:t>
            </a:r>
          </a:p>
          <a:p>
            <a:r>
              <a:rPr lang="fr-FR" dirty="0"/>
              <a:t>Un attribut</a:t>
            </a:r>
          </a:p>
          <a:p>
            <a:pPr lvl="2"/>
            <a:r>
              <a:rPr lang="fr-FR" dirty="0"/>
              <a:t>Dans une balise ouvrante</a:t>
            </a:r>
          </a:p>
          <a:p>
            <a:pPr lvl="2"/>
            <a:r>
              <a:rPr lang="fr-FR" dirty="0"/>
              <a:t>nœud enfant de la balise</a:t>
            </a:r>
          </a:p>
          <a:p>
            <a:pPr lvl="1"/>
            <a:endParaRPr lang="fr-FR" dirty="0"/>
          </a:p>
          <a:p>
            <a:r>
              <a:rPr lang="fr-FR" dirty="0"/>
              <a:t>Une balise</a:t>
            </a:r>
          </a:p>
          <a:p>
            <a:pPr lvl="2"/>
            <a:r>
              <a:rPr lang="fr-FR" dirty="0"/>
              <a:t>ouverture  &lt; Nombalise &gt;</a:t>
            </a:r>
          </a:p>
          <a:p>
            <a:pPr lvl="2"/>
            <a:r>
              <a:rPr lang="fr-FR" dirty="0"/>
              <a:t>fermeture  &lt;</a:t>
            </a:r>
            <a:r>
              <a:rPr lang="fr-FR" b="1" dirty="0"/>
              <a:t>/</a:t>
            </a:r>
            <a:r>
              <a:rPr lang="fr-FR" dirty="0"/>
              <a:t>Nombalise &gt;</a:t>
            </a:r>
          </a:p>
          <a:p>
            <a:pPr lvl="2"/>
            <a:r>
              <a:rPr lang="fr-FR" dirty="0"/>
              <a:t>auto fermée &lt; Nombalise </a:t>
            </a:r>
            <a:r>
              <a:rPr lang="fr-FR" b="1" dirty="0"/>
              <a:t>/</a:t>
            </a:r>
            <a:r>
              <a:rPr lang="fr-FR" dirty="0"/>
              <a:t>&gt;</a:t>
            </a:r>
          </a:p>
          <a:p>
            <a:pPr lvl="2"/>
            <a:r>
              <a:rPr lang="fr-FR" dirty="0"/>
              <a:t>du contenue enfant entre les deux</a:t>
            </a:r>
          </a:p>
        </p:txBody>
      </p:sp>
      <p:sp>
        <p:nvSpPr>
          <p:cNvPr id="8" name="Espace réservé du texte 7"/>
          <p:cNvSpPr>
            <a:spLocks noGrp="1"/>
          </p:cNvSpPr>
          <p:nvPr>
            <p:ph type="body" sz="quarter" idx="3"/>
          </p:nvPr>
        </p:nvSpPr>
        <p:spPr>
          <a:xfrm>
            <a:off x="4498921" y="1000108"/>
            <a:ext cx="4430797" cy="639762"/>
          </a:xfrm>
        </p:spPr>
        <p:txBody>
          <a:bodyPr/>
          <a:lstStyle/>
          <a:p>
            <a:r>
              <a:rPr lang="fr-FR" dirty="0"/>
              <a:t>code XML - rss</a:t>
            </a:r>
          </a:p>
        </p:txBody>
      </p:sp>
      <p:sp>
        <p:nvSpPr>
          <p:cNvPr id="9" name="Espace réservé du contenu 8"/>
          <p:cNvSpPr>
            <a:spLocks noGrp="1"/>
          </p:cNvSpPr>
          <p:nvPr>
            <p:ph sz="half" idx="13"/>
          </p:nvPr>
        </p:nvSpPr>
        <p:spPr>
          <a:xfrm>
            <a:off x="4500562" y="1711308"/>
            <a:ext cx="4429156" cy="4789526"/>
          </a:xfrm>
        </p:spPr>
        <p:txBody>
          <a:bodyPr>
            <a:normAutofit/>
          </a:bodyPr>
          <a:lstStyle/>
          <a:p>
            <a:pPr>
              <a:buNone/>
            </a:pPr>
            <a:endParaRPr lang="fr-FR" sz="1200" dirty="0">
              <a:solidFill>
                <a:srgbClr val="7EA2B4"/>
              </a:solidFill>
              <a:latin typeface="Consolas"/>
            </a:endParaRPr>
          </a:p>
          <a:p>
            <a:pPr>
              <a:buNone/>
            </a:pPr>
            <a:endParaRPr lang="fr-FR" sz="1200" dirty="0">
              <a:solidFill>
                <a:srgbClr val="7EA2B4"/>
              </a:solidFill>
              <a:latin typeface="Consolas"/>
            </a:endParaRPr>
          </a:p>
          <a:p>
            <a:pPr>
              <a:buNone/>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a:buNone/>
              <a:tabLst>
                <a:tab pos="539750" algn="l"/>
              </a:tabLst>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a:buNone/>
              <a:tabLst>
                <a:tab pos="360363"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endParaRPr lang="fr-FR" sz="1200" dirty="0"/>
          </a:p>
        </p:txBody>
      </p:sp>
      <p:cxnSp>
        <p:nvCxnSpPr>
          <p:cNvPr id="14" name="Connecteur droit avec flèche 13"/>
          <p:cNvCxnSpPr/>
          <p:nvPr/>
        </p:nvCxnSpPr>
        <p:spPr>
          <a:xfrm>
            <a:off x="3571868" y="1928802"/>
            <a:ext cx="928694"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4572000" y="2143116"/>
            <a:ext cx="4000528" cy="285752"/>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16" name="Connecteur droit avec flèche 15"/>
          <p:cNvCxnSpPr>
            <a:endCxn id="19" idx="1"/>
          </p:cNvCxnSpPr>
          <p:nvPr/>
        </p:nvCxnSpPr>
        <p:spPr>
          <a:xfrm flipV="1">
            <a:off x="2571736" y="4036223"/>
            <a:ext cx="2786050" cy="2500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5357786" y="3929066"/>
            <a:ext cx="3214742"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3" name="Connecteur droit avec flèche 22"/>
          <p:cNvCxnSpPr/>
          <p:nvPr/>
        </p:nvCxnSpPr>
        <p:spPr>
          <a:xfrm flipV="1">
            <a:off x="2143108" y="2714620"/>
            <a:ext cx="2714612" cy="250034"/>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p:cNvSpPr/>
          <p:nvPr/>
        </p:nvSpPr>
        <p:spPr>
          <a:xfrm>
            <a:off x="4929190" y="2428868"/>
            <a:ext cx="1214446" cy="214314"/>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6" name="Connecteur droit avec flèche 25"/>
          <p:cNvCxnSpPr>
            <a:endCxn id="27" idx="1"/>
          </p:cNvCxnSpPr>
          <p:nvPr/>
        </p:nvCxnSpPr>
        <p:spPr>
          <a:xfrm flipV="1">
            <a:off x="4214810" y="4893479"/>
            <a:ext cx="928694" cy="32147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p:cNvSpPr/>
          <p:nvPr/>
        </p:nvSpPr>
        <p:spPr>
          <a:xfrm>
            <a:off x="5143504" y="4786322"/>
            <a:ext cx="785818"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803EA-BCE9-4812-94F0-CEE7821E4206}"/>
              </a:ext>
            </a:extLst>
          </p:cNvPr>
          <p:cNvSpPr>
            <a:spLocks noGrp="1"/>
          </p:cNvSpPr>
          <p:nvPr>
            <p:ph type="title"/>
          </p:nvPr>
        </p:nvSpPr>
        <p:spPr/>
        <p:txBody>
          <a:bodyPr/>
          <a:lstStyle/>
          <a:p>
            <a:r>
              <a:rPr lang="fr-FR" dirty="0"/>
              <a:t>Privé / Public</a:t>
            </a:r>
          </a:p>
        </p:txBody>
      </p:sp>
      <p:sp>
        <p:nvSpPr>
          <p:cNvPr id="3" name="Espace réservé du contenu 2">
            <a:extLst>
              <a:ext uri="{FF2B5EF4-FFF2-40B4-BE49-F238E27FC236}">
                <a16:creationId xmlns:a16="http://schemas.microsoft.com/office/drawing/2014/main" id="{3EB766FA-B529-434E-9CE2-F334340AD7DA}"/>
              </a:ext>
            </a:extLst>
          </p:cNvPr>
          <p:cNvSpPr>
            <a:spLocks noGrp="1"/>
          </p:cNvSpPr>
          <p:nvPr>
            <p:ph idx="1"/>
          </p:nvPr>
        </p:nvSpPr>
        <p:spPr>
          <a:xfrm>
            <a:off x="285720" y="1124744"/>
            <a:ext cx="8572560" cy="5286412"/>
          </a:xfrm>
        </p:spPr>
        <p:txBody>
          <a:bodyPr>
            <a:normAutofit fontScale="77500" lnSpcReduction="20000"/>
          </a:bodyPr>
          <a:lstStyle/>
          <a:p>
            <a:r>
              <a:rPr lang="fr-FR" dirty="0"/>
              <a:t>Définition des protées public privé</a:t>
            </a:r>
          </a:p>
          <a:p>
            <a:pPr lvl="1"/>
            <a:r>
              <a:rPr lang="fr-FR" dirty="0"/>
              <a:t>Es5 :</a:t>
            </a:r>
          </a:p>
          <a:p>
            <a:pPr lvl="7"/>
            <a:r>
              <a:rPr lang="fr-FR" dirty="0"/>
              <a:t>Protées.js</a:t>
            </a:r>
          </a:p>
          <a:p>
            <a:pPr marL="396875" lvl="7" indent="0">
              <a:buNone/>
            </a:pPr>
            <a:r>
              <a:rPr lang="fr-FR" b="1" i="1" dirty="0"/>
              <a:t>function</a:t>
            </a:r>
            <a:r>
              <a:rPr lang="fr-FR" dirty="0"/>
              <a:t> </a:t>
            </a:r>
            <a:r>
              <a:rPr lang="fr-FR" dirty="0" err="1"/>
              <a:t>MonObjet</a:t>
            </a:r>
            <a:r>
              <a:rPr lang="fr-FR" dirty="0"/>
              <a:t>(){</a:t>
            </a:r>
          </a:p>
          <a:p>
            <a:pPr marL="396875" lvl="7" indent="0">
              <a:buNone/>
            </a:pPr>
            <a:r>
              <a:rPr lang="fr-FR" dirty="0"/>
              <a:t>	</a:t>
            </a:r>
            <a:r>
              <a:rPr lang="fr-FR" b="1" i="1" dirty="0" err="1"/>
              <a:t>this.</a:t>
            </a:r>
            <a:r>
              <a:rPr lang="fr-FR" b="1" dirty="0" err="1"/>
              <a:t>publicValue</a:t>
            </a:r>
            <a:r>
              <a:rPr lang="fr-FR" dirty="0"/>
              <a:t>=‘une valeur’;</a:t>
            </a:r>
          </a:p>
          <a:p>
            <a:pPr marL="396875" lvl="7" indent="0">
              <a:buNone/>
            </a:pPr>
            <a:r>
              <a:rPr lang="fr-FR" dirty="0"/>
              <a:t>	</a:t>
            </a:r>
            <a:r>
              <a:rPr lang="fr-FR" b="1" i="1" dirty="0" err="1"/>
              <a:t>this.</a:t>
            </a:r>
            <a:r>
              <a:rPr lang="fr-FR" b="1" dirty="0" err="1"/>
              <a:t>publicFunction</a:t>
            </a:r>
            <a:r>
              <a:rPr lang="fr-FR" dirty="0"/>
              <a:t>=function(){…}</a:t>
            </a:r>
          </a:p>
          <a:p>
            <a:pPr marL="396875" lvl="7" indent="0">
              <a:buNone/>
            </a:pPr>
            <a:endParaRPr lang="fr-FR" dirty="0"/>
          </a:p>
          <a:p>
            <a:pPr marL="396875" lvl="7" indent="0">
              <a:buNone/>
            </a:pPr>
            <a:r>
              <a:rPr lang="fr-FR" dirty="0"/>
              <a:t>	</a:t>
            </a:r>
            <a:r>
              <a:rPr lang="fr-FR" b="1" i="1" dirty="0"/>
              <a:t>var</a:t>
            </a:r>
            <a:r>
              <a:rPr lang="fr-FR" b="1" dirty="0"/>
              <a:t> _</a:t>
            </a:r>
            <a:r>
              <a:rPr lang="fr-FR" b="1" dirty="0" err="1"/>
              <a:t>privateValue</a:t>
            </a:r>
            <a:r>
              <a:rPr lang="fr-FR" dirty="0"/>
              <a:t>=‘valeur privée’;</a:t>
            </a:r>
          </a:p>
          <a:p>
            <a:pPr marL="396875" lvl="7" indent="0">
              <a:buNone/>
            </a:pPr>
            <a:r>
              <a:rPr lang="fr-FR" dirty="0"/>
              <a:t>	</a:t>
            </a:r>
            <a:r>
              <a:rPr lang="fr-FR" b="1" i="1" dirty="0"/>
              <a:t>function</a:t>
            </a:r>
            <a:r>
              <a:rPr lang="fr-FR" dirty="0"/>
              <a:t> _</a:t>
            </a:r>
            <a:r>
              <a:rPr lang="fr-FR" b="1" dirty="0" err="1"/>
              <a:t>privateFunction</a:t>
            </a:r>
            <a:r>
              <a:rPr lang="fr-FR" dirty="0"/>
              <a:t>(){</a:t>
            </a:r>
          </a:p>
          <a:p>
            <a:pPr marL="396875" lvl="7" indent="0">
              <a:buNone/>
            </a:pPr>
            <a:r>
              <a:rPr lang="fr-FR" dirty="0"/>
              <a:t>		_</a:t>
            </a:r>
            <a:r>
              <a:rPr lang="fr-FR" b="1" dirty="0" err="1"/>
              <a:t>privateValue</a:t>
            </a:r>
            <a:r>
              <a:rPr lang="fr-FR" dirty="0"/>
              <a:t>=‘Valeur Modifiée’;</a:t>
            </a:r>
          </a:p>
          <a:p>
            <a:pPr marL="396875" lvl="7" indent="0">
              <a:buNone/>
            </a:pPr>
            <a:r>
              <a:rPr lang="fr-FR" dirty="0"/>
              <a:t>	}</a:t>
            </a:r>
          </a:p>
          <a:p>
            <a:pPr marL="396875" lvl="7" indent="0">
              <a:buNone/>
            </a:pPr>
            <a:r>
              <a:rPr lang="fr-FR" dirty="0"/>
              <a:t>}</a:t>
            </a:r>
          </a:p>
          <a:p>
            <a:pPr marL="396875" lvl="7" indent="0">
              <a:buNone/>
            </a:pPr>
            <a:r>
              <a:rPr lang="fr-FR" dirty="0"/>
              <a:t>var </a:t>
            </a:r>
            <a:r>
              <a:rPr lang="fr-FR" dirty="0" err="1"/>
              <a:t>monObjet</a:t>
            </a:r>
            <a:r>
              <a:rPr lang="fr-FR" dirty="0"/>
              <a:t>=</a:t>
            </a:r>
            <a:r>
              <a:rPr lang="fr-FR" b="1" i="1" dirty="0"/>
              <a:t>new</a:t>
            </a:r>
            <a:r>
              <a:rPr lang="fr-FR" dirty="0"/>
              <a:t> </a:t>
            </a:r>
            <a:r>
              <a:rPr lang="fr-FR" dirty="0" err="1"/>
              <a:t>MonObjet</a:t>
            </a:r>
            <a:r>
              <a:rPr lang="fr-FR" dirty="0"/>
              <a:t>();</a:t>
            </a:r>
          </a:p>
          <a:p>
            <a:pPr marL="396875" lvl="7" indent="0">
              <a:buNone/>
            </a:pPr>
            <a:r>
              <a:rPr lang="fr-FR" dirty="0" err="1"/>
              <a:t>monObjet.publicValue</a:t>
            </a:r>
            <a:r>
              <a:rPr lang="fr-FR" dirty="0"/>
              <a:t>=‘Nouvelle valeur public’;</a:t>
            </a:r>
          </a:p>
          <a:p>
            <a:endParaRPr lang="fr-FR" dirty="0"/>
          </a:p>
          <a:p>
            <a:r>
              <a:rPr lang="fr-FR" dirty="0"/>
              <a:t>Seul les champs portés sur l’instance </a:t>
            </a:r>
            <a:r>
              <a:rPr lang="fr-FR" b="1" i="1" dirty="0"/>
              <a:t>this</a:t>
            </a:r>
            <a:r>
              <a:rPr lang="fr-FR" dirty="0"/>
              <a:t> sont public est accessible de l’extérieur de l’objet</a:t>
            </a:r>
          </a:p>
          <a:p>
            <a:pPr lvl="1"/>
            <a:r>
              <a:rPr lang="fr-FR" dirty="0"/>
              <a:t>Les champs privés sont disponible que dans l’objet et ses enfants</a:t>
            </a:r>
          </a:p>
        </p:txBody>
      </p:sp>
    </p:spTree>
    <p:extLst>
      <p:ext uri="{BB962C8B-B14F-4D97-AF65-F5344CB8AC3E}">
        <p14:creationId xmlns:p14="http://schemas.microsoft.com/office/powerpoint/2010/main" val="3064077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16B5DF-20C5-4E09-A1DE-79ADD3CF8E72}"/>
              </a:ext>
            </a:extLst>
          </p:cNvPr>
          <p:cNvSpPr>
            <a:spLocks noGrp="1"/>
          </p:cNvSpPr>
          <p:nvPr>
            <p:ph type="title"/>
          </p:nvPr>
        </p:nvSpPr>
        <p:spPr/>
        <p:txBody>
          <a:bodyPr/>
          <a:lstStyle/>
          <a:p>
            <a:r>
              <a:rPr lang="fr-FR" dirty="0"/>
              <a:t>prototype</a:t>
            </a:r>
          </a:p>
        </p:txBody>
      </p:sp>
      <p:sp>
        <p:nvSpPr>
          <p:cNvPr id="3" name="Espace réservé du contenu 2">
            <a:extLst>
              <a:ext uri="{FF2B5EF4-FFF2-40B4-BE49-F238E27FC236}">
                <a16:creationId xmlns:a16="http://schemas.microsoft.com/office/drawing/2014/main" id="{B40BDA90-572C-4AF8-ADE7-9F1ADB2ED264}"/>
              </a:ext>
            </a:extLst>
          </p:cNvPr>
          <p:cNvSpPr>
            <a:spLocks noGrp="1"/>
          </p:cNvSpPr>
          <p:nvPr>
            <p:ph idx="1"/>
          </p:nvPr>
        </p:nvSpPr>
        <p:spPr/>
        <p:txBody>
          <a:bodyPr>
            <a:normAutofit/>
          </a:bodyPr>
          <a:lstStyle/>
          <a:p>
            <a:r>
              <a:rPr lang="fr-FR" dirty="0"/>
              <a:t>en js il est possible de surchargé à la description de l’objet des champs public</a:t>
            </a:r>
          </a:p>
          <a:p>
            <a:pPr lvl="7"/>
            <a:r>
              <a:rPr lang="fr-FR" dirty="0"/>
              <a:t>Prototype.js</a:t>
            </a:r>
          </a:p>
          <a:p>
            <a:pPr marL="0" indent="0">
              <a:buNone/>
            </a:pPr>
            <a:r>
              <a:rPr lang="fr-FR" sz="2400" dirty="0">
                <a:solidFill>
                  <a:srgbClr val="C678DD"/>
                </a:solidFill>
                <a:latin typeface="Consolas" panose="020B0609020204030204" pitchFamily="49" charset="0"/>
              </a:rPr>
              <a:t>    </a:t>
            </a:r>
            <a:r>
              <a:rPr lang="fr-FR" sz="2400" b="1" i="1"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MonObjet</a:t>
            </a:r>
            <a:r>
              <a:rPr lang="fr-FR" sz="2400" b="0" dirty="0">
                <a:solidFill>
                  <a:srgbClr val="ABB2BF"/>
                </a:solidFill>
                <a:effectLst/>
                <a:latin typeface="Consolas" panose="020B0609020204030204" pitchFamily="49" charset="0"/>
              </a:rPr>
              <a:t>(){…}</a:t>
            </a:r>
          </a:p>
          <a:p>
            <a:pPr marL="0" indent="0">
              <a:buNone/>
            </a:pPr>
            <a:br>
              <a:rPr lang="fr-FR" sz="2400" b="0" dirty="0">
                <a:solidFill>
                  <a:srgbClr val="ABB2BF"/>
                </a:solidFill>
                <a:effectLst/>
                <a:latin typeface="Consolas" panose="020B0609020204030204" pitchFamily="49" charset="0"/>
              </a:rPr>
            </a:br>
            <a:r>
              <a:rPr lang="fr-FR" sz="2400" b="0" dirty="0">
                <a:solidFill>
                  <a:srgbClr val="ABB2BF"/>
                </a:solidFill>
                <a:effectLst/>
                <a:latin typeface="Consolas" panose="020B0609020204030204" pitchFamily="49" charset="0"/>
              </a:rPr>
              <a:t>    </a:t>
            </a:r>
            <a:r>
              <a:rPr lang="fr-FR" sz="2400" b="1" i="1" dirty="0">
                <a:solidFill>
                  <a:srgbClr val="C678DD"/>
                </a:solidFill>
                <a:effectLst/>
                <a:latin typeface="Consolas" panose="020B0609020204030204" pitchFamily="49" charset="0"/>
              </a:rPr>
              <a:t>var</a:t>
            </a:r>
            <a:r>
              <a:rPr lang="fr-FR" sz="2400" b="0" dirty="0">
                <a:solidFill>
                  <a:srgbClr val="ABB2BF"/>
                </a:solidFill>
                <a:effectLst/>
                <a:latin typeface="Consolas" panose="020B0609020204030204" pitchFamily="49" charset="0"/>
              </a:rPr>
              <a:t> </a:t>
            </a:r>
            <a:r>
              <a:rPr lang="fr-FR" sz="2400" b="0" dirty="0">
                <a:solidFill>
                  <a:srgbClr val="E06C75"/>
                </a:solidFill>
                <a:effectLst/>
                <a:latin typeface="Consolas" panose="020B0609020204030204" pitchFamily="49" charset="0"/>
              </a:rPr>
              <a:t>monObjet1</a:t>
            </a:r>
            <a:r>
              <a:rPr lang="fr-FR" sz="2400" b="0" dirty="0">
                <a:solidFill>
                  <a:srgbClr val="56B6C2"/>
                </a:solidFill>
                <a:effectLst/>
                <a:latin typeface="Consolas" panose="020B0609020204030204" pitchFamily="49" charset="0"/>
              </a:rPr>
              <a:t>=</a:t>
            </a:r>
            <a:r>
              <a:rPr lang="fr-FR" sz="2400" b="0" dirty="0">
                <a:solidFill>
                  <a:srgbClr val="C678DD"/>
                </a:solidFill>
                <a:effectLst/>
                <a:latin typeface="Consolas" panose="020B0609020204030204" pitchFamily="49" charset="0"/>
              </a:rPr>
              <a:t>new</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MonObjet</a:t>
            </a:r>
            <a:r>
              <a:rPr lang="fr-FR" sz="2400" b="0" dirty="0">
                <a:solidFill>
                  <a:srgbClr val="ABB2BF"/>
                </a:solidFill>
                <a:effectLst/>
                <a:latin typeface="Consolas" panose="020B0609020204030204" pitchFamily="49" charset="0"/>
              </a:rPr>
              <a:t>();</a:t>
            </a:r>
            <a:br>
              <a:rPr lang="fr-FR" sz="2400" b="0" dirty="0">
                <a:solidFill>
                  <a:srgbClr val="ABB2BF"/>
                </a:solidFill>
                <a:effectLst/>
                <a:latin typeface="Consolas" panose="020B0609020204030204" pitchFamily="49" charset="0"/>
              </a:rPr>
            </a:br>
            <a:endParaRPr lang="fr-FR" sz="2400" b="0" dirty="0">
              <a:solidFill>
                <a:srgbClr val="ABB2BF"/>
              </a:solidFill>
              <a:effectLst/>
              <a:latin typeface="Consolas" panose="020B0609020204030204" pitchFamily="49" charset="0"/>
            </a:endParaRPr>
          </a:p>
          <a:p>
            <a:pPr marL="0" indent="0">
              <a:buNone/>
            </a:pPr>
            <a:r>
              <a:rPr lang="fr-FR" sz="2400" b="0" dirty="0" err="1">
                <a:solidFill>
                  <a:srgbClr val="E5C07B"/>
                </a:solidFill>
                <a:effectLst/>
                <a:latin typeface="Consolas" panose="020B0609020204030204" pitchFamily="49" charset="0"/>
              </a:rPr>
              <a:t>MonObjet</a:t>
            </a:r>
            <a:r>
              <a:rPr lang="fr-FR" sz="2400" b="0" dirty="0" err="1">
                <a:solidFill>
                  <a:srgbClr val="ABB2BF"/>
                </a:solidFill>
                <a:effectLst/>
                <a:latin typeface="Consolas" panose="020B0609020204030204" pitchFamily="49" charset="0"/>
              </a:rPr>
              <a:t>.</a:t>
            </a:r>
            <a:r>
              <a:rPr lang="fr-FR" sz="2400" b="1" i="1" dirty="0" err="1">
                <a:solidFill>
                  <a:srgbClr val="E06C75"/>
                </a:solidFill>
                <a:effectLst/>
                <a:latin typeface="Consolas" panose="020B0609020204030204" pitchFamily="49" charset="0"/>
              </a:rPr>
              <a:t>prototype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nouvelleFonction</a:t>
            </a:r>
            <a:r>
              <a:rPr lang="fr-FR" sz="2400" b="0" dirty="0">
                <a:solidFill>
                  <a:srgbClr val="56B6C2"/>
                </a:solidFill>
                <a:effectLst/>
                <a:latin typeface="Consolas" panose="020B0609020204030204" pitchFamily="49" charset="0"/>
              </a:rPr>
              <a:t>=</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a:t>
            </a:r>
            <a:br>
              <a:rPr lang="fr-FR" sz="2400" b="0" dirty="0">
                <a:solidFill>
                  <a:srgbClr val="ABB2BF"/>
                </a:solidFill>
                <a:effectLst/>
                <a:latin typeface="Consolas" panose="020B0609020204030204" pitchFamily="49" charset="0"/>
              </a:rPr>
            </a:br>
            <a:endParaRPr lang="fr-FR" sz="2400" b="0" dirty="0">
              <a:solidFill>
                <a:srgbClr val="ABB2BF"/>
              </a:solidFill>
              <a:effectLst/>
              <a:latin typeface="Consolas" panose="020B0609020204030204" pitchFamily="49" charset="0"/>
            </a:endParaRPr>
          </a:p>
          <a:p>
            <a:pPr marL="0" indent="0">
              <a:buNone/>
            </a:pPr>
            <a:r>
              <a:rPr lang="fr-FR" sz="2400" dirty="0">
                <a:solidFill>
                  <a:srgbClr val="E06C75"/>
                </a:solidFill>
                <a:latin typeface="Consolas" panose="020B0609020204030204" pitchFamily="49" charset="0"/>
              </a:rPr>
              <a:t>    </a:t>
            </a:r>
            <a:r>
              <a:rPr lang="fr-FR" sz="2400" b="0" dirty="0">
                <a:solidFill>
                  <a:srgbClr val="E06C75"/>
                </a:solidFill>
                <a:effectLst/>
                <a:latin typeface="Consolas" panose="020B0609020204030204" pitchFamily="49" charset="0"/>
              </a:rPr>
              <a:t>monObjet1</a:t>
            </a:r>
            <a:r>
              <a:rPr lang="fr-FR" sz="2400" b="0" dirty="0">
                <a:solidFill>
                  <a:srgbClr val="ABB2BF"/>
                </a:solidFill>
                <a:effectLst/>
                <a:latin typeface="Consolas" panose="020B0609020204030204" pitchFamily="49" charset="0"/>
              </a:rPr>
              <a:t>.</a:t>
            </a:r>
            <a:r>
              <a:rPr lang="fr-FR" sz="2400" b="0" dirty="0">
                <a:solidFill>
                  <a:srgbClr val="61AFEF"/>
                </a:solidFill>
                <a:effectLst/>
                <a:latin typeface="Consolas" panose="020B0609020204030204" pitchFamily="49" charset="0"/>
              </a:rPr>
              <a:t>nouvelleFonction</a:t>
            </a:r>
            <a:r>
              <a:rPr lang="fr-FR" sz="2400"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4402999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BFF53B-B8FD-43E8-9747-8D76B1578E99}"/>
              </a:ext>
            </a:extLst>
          </p:cNvPr>
          <p:cNvSpPr>
            <a:spLocks noGrp="1"/>
          </p:cNvSpPr>
          <p:nvPr>
            <p:ph type="title"/>
          </p:nvPr>
        </p:nvSpPr>
        <p:spPr/>
        <p:txBody>
          <a:bodyPr/>
          <a:lstStyle/>
          <a:p>
            <a:r>
              <a:rPr lang="fr-FR" dirty="0"/>
              <a:t>Portées des variables ES5</a:t>
            </a:r>
          </a:p>
        </p:txBody>
      </p:sp>
      <p:sp>
        <p:nvSpPr>
          <p:cNvPr id="3" name="Espace réservé du contenu 2">
            <a:extLst>
              <a:ext uri="{FF2B5EF4-FFF2-40B4-BE49-F238E27FC236}">
                <a16:creationId xmlns:a16="http://schemas.microsoft.com/office/drawing/2014/main" id="{6FF7CE27-7D43-4C1B-98CB-D68AC9BE0EAE}"/>
              </a:ext>
            </a:extLst>
          </p:cNvPr>
          <p:cNvSpPr>
            <a:spLocks noGrp="1"/>
          </p:cNvSpPr>
          <p:nvPr>
            <p:ph sz="half" idx="1"/>
          </p:nvPr>
        </p:nvSpPr>
        <p:spPr>
          <a:xfrm>
            <a:off x="214282" y="1071546"/>
            <a:ext cx="2773542" cy="5357850"/>
          </a:xfrm>
        </p:spPr>
        <p:txBody>
          <a:bodyPr>
            <a:normAutofit fontScale="92500" lnSpcReduction="20000"/>
          </a:bodyPr>
          <a:lstStyle/>
          <a:p>
            <a:r>
              <a:rPr lang="fr-FR" dirty="0"/>
              <a:t>Portée global</a:t>
            </a:r>
          </a:p>
          <a:p>
            <a:pPr lvl="1"/>
            <a:r>
              <a:rPr lang="fr-FR" dirty="0"/>
              <a:t>Définit une valeur, fonction en dehors de tout context dédié et accessible dans toute l’appli</a:t>
            </a:r>
          </a:p>
          <a:p>
            <a:endParaRPr lang="fr-FR" dirty="0"/>
          </a:p>
          <a:p>
            <a:r>
              <a:rPr lang="fr-FR" dirty="0"/>
              <a:t>Portée classe les enfants accèdent aux valeurs du parent</a:t>
            </a:r>
          </a:p>
        </p:txBody>
      </p:sp>
      <p:sp>
        <p:nvSpPr>
          <p:cNvPr id="4" name="Espace réservé du contenu 3">
            <a:extLst>
              <a:ext uri="{FF2B5EF4-FFF2-40B4-BE49-F238E27FC236}">
                <a16:creationId xmlns:a16="http://schemas.microsoft.com/office/drawing/2014/main" id="{951519B4-1A0B-406D-85DA-4860D96EDF29}"/>
              </a:ext>
            </a:extLst>
          </p:cNvPr>
          <p:cNvSpPr>
            <a:spLocks noGrp="1"/>
          </p:cNvSpPr>
          <p:nvPr>
            <p:ph sz="half" idx="2"/>
          </p:nvPr>
        </p:nvSpPr>
        <p:spPr>
          <a:xfrm>
            <a:off x="3059832" y="1071546"/>
            <a:ext cx="5869886" cy="3653598"/>
          </a:xfrm>
        </p:spPr>
        <p:txBody>
          <a:bodyPr>
            <a:normAutofit fontScale="92500" lnSpcReduction="20000"/>
          </a:bodyPr>
          <a:lstStyle/>
          <a:p>
            <a:pPr marL="0" indent="0">
              <a:buNone/>
            </a:pP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a:solidFill>
                  <a:srgbClr val="61AFEF"/>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a:t>
            </a:r>
          </a:p>
          <a:p>
            <a:pPr marL="0" indent="0">
              <a:buNone/>
            </a:pPr>
            <a:r>
              <a:rPr lang="fr-FR" sz="1500" b="1" dirty="0">
                <a:solidFill>
                  <a:srgbClr val="ABB2BF"/>
                </a:solidFill>
                <a:effectLst/>
                <a:latin typeface="Consolas" panose="020B0609020204030204" pitchFamily="49" charset="0"/>
              </a:rPr>
              <a:t>    </a:t>
            </a:r>
            <a:r>
              <a:rPr lang="fr-FR" sz="1500" b="1" dirty="0">
                <a:solidFill>
                  <a:srgbClr val="C678DD"/>
                </a:solidFill>
                <a:effectLst/>
                <a:latin typeface="Consolas" panose="020B0609020204030204" pitchFamily="49" charset="0"/>
              </a:rPr>
              <a:t>var</a:t>
            </a:r>
            <a:r>
              <a:rPr lang="fr-FR" sz="1500" b="1"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500" b="1" dirty="0">
                <a:solidFill>
                  <a:srgbClr val="56B6C2"/>
                </a:solidFill>
                <a:effectLst/>
                <a:latin typeface="Consolas" panose="020B0609020204030204" pitchFamily="49" charset="0"/>
              </a:rPr>
              <a:t>=</a:t>
            </a:r>
            <a:r>
              <a:rPr lang="fr-FR" sz="1500" b="1" dirty="0">
                <a:solidFill>
                  <a:srgbClr val="98C379"/>
                </a:solidFill>
                <a:effectLst/>
                <a:latin typeface="Consolas" panose="020B0609020204030204" pitchFamily="49" charset="0"/>
              </a:rPr>
              <a:t>'un parent'</a:t>
            </a:r>
            <a:r>
              <a:rPr lang="fr-FR" sz="1500" b="1"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a:solidFill>
                  <a:srgbClr val="61AFEF"/>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enfantValue</a:t>
            </a:r>
            <a:r>
              <a:rPr lang="fr-FR" sz="1400" b="0" dirty="0">
                <a:solidFill>
                  <a:srgbClr val="56B6C2"/>
                </a:solidFill>
                <a:effectLst/>
                <a:latin typeface="Consolas" panose="020B0609020204030204" pitchFamily="49" charset="0"/>
              </a:rPr>
              <a:t>=</a:t>
            </a:r>
            <a:r>
              <a:rPr lang="fr-FR" sz="1400" b="0" dirty="0">
                <a:solidFill>
                  <a:srgbClr val="98C379"/>
                </a:solidFill>
                <a:effectLst/>
                <a:latin typeface="Consolas" panose="020B0609020204030204" pitchFamily="49" charset="0"/>
              </a:rPr>
              <a:t>'un 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parent</a:t>
            </a:r>
            <a:r>
              <a:rPr lang="fr-FR" sz="1400" b="0" dirty="0">
                <a:solidFill>
                  <a:srgbClr val="98C379"/>
                </a:solidFill>
                <a:effectLst/>
                <a:latin typeface="Consolas" panose="020B0609020204030204" pitchFamily="49" charset="0"/>
              </a:rPr>
              <a:t> :'</a:t>
            </a:r>
            <a:r>
              <a:rPr lang="fr-FR" sz="1400" b="0"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err="1">
                <a:solidFill>
                  <a:srgbClr val="61AFEF"/>
                </a:solidFill>
                <a:effectLst/>
                <a:latin typeface="Consolas" panose="020B0609020204030204" pitchFamily="49" charset="0"/>
              </a:rPr>
              <a:t>PetitEnfant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'--Petit 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grand</a:t>
            </a:r>
            <a:r>
              <a:rPr lang="fr-FR" sz="1400" b="0" dirty="0">
                <a:solidFill>
                  <a:srgbClr val="98C379"/>
                </a:solidFill>
                <a:effectLst/>
                <a:latin typeface="Consolas" panose="020B0609020204030204" pitchFamily="49" charset="0"/>
              </a:rPr>
              <a:t> parent :'</a:t>
            </a:r>
            <a:r>
              <a:rPr lang="fr-FR" sz="1400" b="0"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parent</a:t>
            </a:r>
            <a:r>
              <a:rPr lang="fr-FR" sz="1400" b="0" dirty="0">
                <a:solidFill>
                  <a:srgbClr val="98C379"/>
                </a:solidFill>
                <a:effectLst/>
                <a:latin typeface="Consolas" panose="020B0609020204030204" pitchFamily="49" charset="0"/>
              </a:rPr>
              <a:t> :'</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enfantValue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petitEnfant</a:t>
            </a:r>
            <a:r>
              <a:rPr lang="fr-FR" sz="1400" b="0" dirty="0">
                <a:solidFill>
                  <a:srgbClr val="56B6C2"/>
                </a:solidFill>
                <a:effectLst/>
                <a:latin typeface="Consolas" panose="020B0609020204030204" pitchFamily="49" charset="0"/>
              </a:rPr>
              <a:t>=</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err="1">
                <a:solidFill>
                  <a:srgbClr val="E5C07B"/>
                </a:solidFill>
                <a:effectLst/>
                <a:latin typeface="Consolas" panose="020B0609020204030204" pitchFamily="49" charset="0"/>
              </a:rPr>
              <a:t>PetitEnfant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enfant</a:t>
            </a:r>
            <a:r>
              <a:rPr lang="fr-FR" sz="1400" b="0" dirty="0">
                <a:solidFill>
                  <a:srgbClr val="56B6C2"/>
                </a:solidFill>
                <a:effectLst/>
                <a:latin typeface="Consolas" panose="020B0609020204030204" pitchFamily="49" charset="0"/>
              </a:rPr>
              <a:t>=</a:t>
            </a: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a:solidFill>
                  <a:srgbClr val="E5C07B"/>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a:t>
            </a:r>
          </a:p>
          <a:p>
            <a:pPr marL="0" indent="0">
              <a:buNone/>
            </a:pP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parent</a:t>
            </a:r>
            <a:r>
              <a:rPr lang="fr-FR" sz="1400" b="0" dirty="0">
                <a:solidFill>
                  <a:srgbClr val="56B6C2"/>
                </a:solidFill>
                <a:effectLst/>
                <a:latin typeface="Consolas" panose="020B0609020204030204" pitchFamily="49" charset="0"/>
              </a:rPr>
              <a:t>=</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a:solidFill>
                  <a:srgbClr val="E5C07B"/>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 </a:t>
            </a:r>
          </a:p>
          <a:p>
            <a:endParaRPr lang="fr-FR" sz="1400" dirty="0"/>
          </a:p>
        </p:txBody>
      </p:sp>
      <p:sp>
        <p:nvSpPr>
          <p:cNvPr id="6" name="ZoneTexte 5">
            <a:extLst>
              <a:ext uri="{FF2B5EF4-FFF2-40B4-BE49-F238E27FC236}">
                <a16:creationId xmlns:a16="http://schemas.microsoft.com/office/drawing/2014/main" id="{F7FBA879-0F5D-41B8-9A92-D6D637D77CA2}"/>
              </a:ext>
            </a:extLst>
          </p:cNvPr>
          <p:cNvSpPr txBox="1"/>
          <p:nvPr/>
        </p:nvSpPr>
        <p:spPr>
          <a:xfrm>
            <a:off x="3203848" y="4771018"/>
            <a:ext cx="5616624" cy="1754326"/>
          </a:xfrm>
          <a:prstGeom prst="rect">
            <a:avLst/>
          </a:prstGeom>
          <a:solidFill>
            <a:srgbClr val="FEFEFE">
              <a:alpha val="56078"/>
            </a:srgbClr>
          </a:solidFill>
        </p:spPr>
        <p:txBody>
          <a:bodyPr wrap="square">
            <a:spAutoFit/>
          </a:bodyPr>
          <a:lstStyle/>
          <a:p>
            <a:r>
              <a:rPr lang="fr-FR" dirty="0"/>
              <a:t>--Parent--</a:t>
            </a:r>
          </a:p>
          <a:p>
            <a:r>
              <a:rPr lang="fr-FR" dirty="0"/>
              <a:t>--Enfant--</a:t>
            </a:r>
          </a:p>
          <a:p>
            <a:r>
              <a:rPr lang="fr-FR" dirty="0"/>
              <a:t>	parent : un parent</a:t>
            </a:r>
          </a:p>
          <a:p>
            <a:r>
              <a:rPr lang="fr-FR" dirty="0"/>
              <a:t>--Petit enfant--</a:t>
            </a:r>
          </a:p>
          <a:p>
            <a:r>
              <a:rPr lang="fr-FR" dirty="0"/>
              <a:t>	grand parent : un parent</a:t>
            </a:r>
          </a:p>
          <a:p>
            <a:r>
              <a:rPr lang="fr-FR" dirty="0"/>
              <a:t>	parent : un enfant</a:t>
            </a:r>
          </a:p>
        </p:txBody>
      </p:sp>
      <p:cxnSp>
        <p:nvCxnSpPr>
          <p:cNvPr id="8" name="Connecteur : en angle 7">
            <a:extLst>
              <a:ext uri="{FF2B5EF4-FFF2-40B4-BE49-F238E27FC236}">
                <a16:creationId xmlns:a16="http://schemas.microsoft.com/office/drawing/2014/main" id="{4BEFC077-A570-4C64-92F6-386B58A4391A}"/>
              </a:ext>
            </a:extLst>
          </p:cNvPr>
          <p:cNvCxnSpPr>
            <a:cxnSpLocks/>
          </p:cNvCxnSpPr>
          <p:nvPr/>
        </p:nvCxnSpPr>
        <p:spPr>
          <a:xfrm rot="16200000" flipV="1">
            <a:off x="6493744" y="1435248"/>
            <a:ext cx="1413096" cy="1368152"/>
          </a:xfrm>
          <a:prstGeom prst="bentConnector3">
            <a:avLst>
              <a:gd name="adj1" fmla="val 100487"/>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 en angle 9">
            <a:extLst>
              <a:ext uri="{FF2B5EF4-FFF2-40B4-BE49-F238E27FC236}">
                <a16:creationId xmlns:a16="http://schemas.microsoft.com/office/drawing/2014/main" id="{92BE270C-7C8A-4FC5-96A2-199D8BFF4829}"/>
              </a:ext>
            </a:extLst>
          </p:cNvPr>
          <p:cNvCxnSpPr>
            <a:cxnSpLocks/>
          </p:cNvCxnSpPr>
          <p:nvPr/>
        </p:nvCxnSpPr>
        <p:spPr>
          <a:xfrm rot="16200000" flipV="1">
            <a:off x="6228184" y="1484784"/>
            <a:ext cx="864096" cy="720080"/>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06E6C60-D6E3-40C0-BB6B-B393C7391773}"/>
              </a:ext>
            </a:extLst>
          </p:cNvPr>
          <p:cNvSpPr/>
          <p:nvPr/>
        </p:nvSpPr>
        <p:spPr>
          <a:xfrm>
            <a:off x="3419872" y="1700808"/>
            <a:ext cx="5256584"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E985DD4-BA24-4BA1-AFF1-3A464CD6855B}"/>
              </a:ext>
            </a:extLst>
          </p:cNvPr>
          <p:cNvSpPr/>
          <p:nvPr/>
        </p:nvSpPr>
        <p:spPr>
          <a:xfrm>
            <a:off x="3851920" y="2484512"/>
            <a:ext cx="4464496" cy="97062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06158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569CCA-6AF1-42F8-99FB-22670CDF9F70}"/>
              </a:ext>
            </a:extLst>
          </p:cNvPr>
          <p:cNvSpPr>
            <a:spLocks noGrp="1"/>
          </p:cNvSpPr>
          <p:nvPr>
            <p:ph type="title"/>
          </p:nvPr>
        </p:nvSpPr>
        <p:spPr/>
        <p:txBody>
          <a:bodyPr/>
          <a:lstStyle/>
          <a:p>
            <a:r>
              <a:rPr lang="fr-FR" dirty="0"/>
              <a:t>Es6 et les modules</a:t>
            </a:r>
          </a:p>
        </p:txBody>
      </p:sp>
      <p:sp>
        <p:nvSpPr>
          <p:cNvPr id="3" name="Espace réservé du contenu 2">
            <a:extLst>
              <a:ext uri="{FF2B5EF4-FFF2-40B4-BE49-F238E27FC236}">
                <a16:creationId xmlns:a16="http://schemas.microsoft.com/office/drawing/2014/main" id="{527ED0CA-DEB6-47B0-BBB7-5335905C1A7D}"/>
              </a:ext>
            </a:extLst>
          </p:cNvPr>
          <p:cNvSpPr>
            <a:spLocks noGrp="1"/>
          </p:cNvSpPr>
          <p:nvPr>
            <p:ph sz="half" idx="1"/>
          </p:nvPr>
        </p:nvSpPr>
        <p:spPr/>
        <p:txBody>
          <a:bodyPr/>
          <a:lstStyle/>
          <a:p>
            <a:r>
              <a:rPr lang="fr-FR" dirty="0"/>
              <a:t>ES6 supporte un nouveau fonctionnement</a:t>
            </a:r>
          </a:p>
          <a:p>
            <a:endParaRPr lang="fr-FR" dirty="0"/>
          </a:p>
          <a:p>
            <a:r>
              <a:rPr lang="fr-FR" dirty="0"/>
              <a:t>Décomposition en modules importable</a:t>
            </a:r>
          </a:p>
          <a:p>
            <a:endParaRPr lang="fr-FR" dirty="0"/>
          </a:p>
          <a:p>
            <a:r>
              <a:rPr lang="fr-FR" dirty="0"/>
              <a:t>&lt;script src="x.js" 		     type="module"&gt;</a:t>
            </a:r>
          </a:p>
        </p:txBody>
      </p:sp>
      <p:sp>
        <p:nvSpPr>
          <p:cNvPr id="4" name="Espace réservé du contenu 3">
            <a:extLst>
              <a:ext uri="{FF2B5EF4-FFF2-40B4-BE49-F238E27FC236}">
                <a16:creationId xmlns:a16="http://schemas.microsoft.com/office/drawing/2014/main" id="{D097C77E-E79C-4CC1-B664-3D330E043D9B}"/>
              </a:ext>
            </a:extLst>
          </p:cNvPr>
          <p:cNvSpPr>
            <a:spLocks noGrp="1"/>
          </p:cNvSpPr>
          <p:nvPr>
            <p:ph sz="half" idx="2"/>
          </p:nvPr>
        </p:nvSpPr>
        <p:spPr/>
        <p:txBody>
          <a:bodyPr/>
          <a:lstStyle/>
          <a:p>
            <a:r>
              <a:rPr lang="fr-FR" dirty="0"/>
              <a:t>La porté du des expression du module sera limité au module</a:t>
            </a:r>
          </a:p>
          <a:p>
            <a:pPr lvl="1"/>
            <a:endParaRPr lang="fr-FR" dirty="0"/>
          </a:p>
          <a:p>
            <a:pPr lvl="1"/>
            <a:r>
              <a:rPr lang="fr-FR" dirty="0"/>
              <a:t>Tout ce qui doit être accessible doit être exporté</a:t>
            </a:r>
          </a:p>
        </p:txBody>
      </p:sp>
    </p:spTree>
    <p:extLst>
      <p:ext uri="{BB962C8B-B14F-4D97-AF65-F5344CB8AC3E}">
        <p14:creationId xmlns:p14="http://schemas.microsoft.com/office/powerpoint/2010/main" val="7410641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A1444-A4F1-4F09-BDD2-253CF9A74793}"/>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F2859131-8932-4EA5-81CC-6707CBD2F8B6}"/>
              </a:ext>
            </a:extLst>
          </p:cNvPr>
          <p:cNvSpPr>
            <a:spLocks noGrp="1"/>
          </p:cNvSpPr>
          <p:nvPr>
            <p:ph idx="1"/>
          </p:nvPr>
        </p:nvSpPr>
        <p:spPr/>
        <p:txBody>
          <a:bodyPr>
            <a:normAutofit lnSpcReduction="10000"/>
          </a:bodyPr>
          <a:lstStyle/>
          <a:p>
            <a:pPr lvl="1"/>
            <a:r>
              <a:rPr lang="fr-FR" dirty="0"/>
              <a:t>Rappels sur l'objet. Propriétés.</a:t>
            </a:r>
          </a:p>
          <a:p>
            <a:pPr lvl="1"/>
            <a:endParaRPr lang="fr-FR" dirty="0"/>
          </a:p>
          <a:p>
            <a:pPr lvl="1"/>
            <a:r>
              <a:rPr lang="fr-FR" dirty="0"/>
              <a:t>La chaîne de portée. La chaîne de prototype.</a:t>
            </a:r>
          </a:p>
          <a:p>
            <a:pPr lvl="1"/>
            <a:endParaRPr lang="fr-FR" dirty="0"/>
          </a:p>
          <a:p>
            <a:pPr lvl="1"/>
            <a:r>
              <a:rPr lang="fr-FR" dirty="0"/>
              <a:t>Méthodes. Héritage. Portée des données privées et publiques. Mapping et sérialisation.</a:t>
            </a:r>
          </a:p>
          <a:p>
            <a:pPr marL="457200" lvl="1" indent="0">
              <a:buNone/>
            </a:pPr>
            <a:endParaRPr lang="fr-FR" dirty="0"/>
          </a:p>
          <a:p>
            <a:pPr lvl="1"/>
            <a:r>
              <a:rPr lang="fr-FR" dirty="0" err="1"/>
              <a:t>Closure</a:t>
            </a:r>
            <a:r>
              <a:rPr lang="fr-FR" dirty="0"/>
              <a:t> function. Singleton et Modules.</a:t>
            </a:r>
          </a:p>
          <a:p>
            <a:pPr marL="0" indent="0">
              <a:buNone/>
            </a:pPr>
            <a:endParaRPr lang="fr-FR" dirty="0"/>
          </a:p>
        </p:txBody>
      </p:sp>
    </p:spTree>
    <p:extLst>
      <p:ext uri="{BB962C8B-B14F-4D97-AF65-F5344CB8AC3E}">
        <p14:creationId xmlns:p14="http://schemas.microsoft.com/office/powerpoint/2010/main" val="34047929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25D06A-5DA4-4D06-9FA3-7BBB2BFE09A1}"/>
              </a:ext>
            </a:extLst>
          </p:cNvPr>
          <p:cNvSpPr>
            <a:spLocks noGrp="1"/>
          </p:cNvSpPr>
          <p:nvPr>
            <p:ph type="title"/>
          </p:nvPr>
        </p:nvSpPr>
        <p:spPr/>
        <p:txBody>
          <a:bodyPr/>
          <a:lstStyle/>
          <a:p>
            <a:r>
              <a:rPr lang="fr-FR" dirty="0"/>
              <a:t>Expressions régulières</a:t>
            </a:r>
          </a:p>
        </p:txBody>
      </p:sp>
      <p:sp>
        <p:nvSpPr>
          <p:cNvPr id="5" name="Espace réservé du texte 4">
            <a:extLst>
              <a:ext uri="{FF2B5EF4-FFF2-40B4-BE49-F238E27FC236}">
                <a16:creationId xmlns:a16="http://schemas.microsoft.com/office/drawing/2014/main" id="{C6CEF796-F461-4703-852A-9D6CCD66815B}"/>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292467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B36C5D-1EB0-479B-9510-26EE1AA9D72F}"/>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4B0B752-6C2A-4278-BAC5-8AEA5A6C324C}"/>
              </a:ext>
            </a:extLst>
          </p:cNvPr>
          <p:cNvSpPr>
            <a:spLocks noGrp="1"/>
          </p:cNvSpPr>
          <p:nvPr>
            <p:ph idx="1"/>
          </p:nvPr>
        </p:nvSpPr>
        <p:spPr/>
        <p:txBody>
          <a:bodyPr/>
          <a:lstStyle/>
          <a:p>
            <a:r>
              <a:rPr lang="fr-FR" dirty="0"/>
              <a:t>Structure et syntaxe d'une expression régulière.</a:t>
            </a:r>
          </a:p>
          <a:p>
            <a:endParaRPr lang="fr-FR" dirty="0"/>
          </a:p>
          <a:p>
            <a:r>
              <a:rPr lang="fr-FR" dirty="0"/>
              <a:t>Validation asynchrone.</a:t>
            </a:r>
          </a:p>
          <a:p>
            <a:endParaRPr lang="fr-FR" dirty="0"/>
          </a:p>
        </p:txBody>
      </p:sp>
    </p:spTree>
    <p:extLst>
      <p:ext uri="{BB962C8B-B14F-4D97-AF65-F5344CB8AC3E}">
        <p14:creationId xmlns:p14="http://schemas.microsoft.com/office/powerpoint/2010/main" val="785904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3DE97FB-4DE2-400D-9B2F-1ED1200487B2}"/>
              </a:ext>
            </a:extLst>
          </p:cNvPr>
          <p:cNvSpPr>
            <a:spLocks noGrp="1"/>
          </p:cNvSpPr>
          <p:nvPr>
            <p:ph type="title"/>
          </p:nvPr>
        </p:nvSpPr>
        <p:spPr/>
        <p:txBody>
          <a:bodyPr/>
          <a:lstStyle/>
          <a:p>
            <a:r>
              <a:rPr lang="fr-FR" dirty="0"/>
              <a:t>PCRE</a:t>
            </a:r>
          </a:p>
        </p:txBody>
      </p:sp>
      <p:sp>
        <p:nvSpPr>
          <p:cNvPr id="5" name="Espace réservé du contenu 4">
            <a:extLst>
              <a:ext uri="{FF2B5EF4-FFF2-40B4-BE49-F238E27FC236}">
                <a16:creationId xmlns:a16="http://schemas.microsoft.com/office/drawing/2014/main" id="{0A43181C-587F-4E23-A4F2-32FA4C157EA1}"/>
              </a:ext>
            </a:extLst>
          </p:cNvPr>
          <p:cNvSpPr>
            <a:spLocks noGrp="1"/>
          </p:cNvSpPr>
          <p:nvPr>
            <p:ph idx="1"/>
          </p:nvPr>
        </p:nvSpPr>
        <p:spPr/>
        <p:txBody>
          <a:bodyPr>
            <a:normAutofit fontScale="70000" lnSpcReduction="20000"/>
          </a:bodyPr>
          <a:lstStyle/>
          <a:p>
            <a:r>
              <a:rPr lang="fr-FR" dirty="0"/>
              <a:t>Perl Compatible Regular Expression </a:t>
            </a:r>
          </a:p>
          <a:p>
            <a:pPr lvl="1"/>
            <a:r>
              <a:rPr lang="fr-FR" dirty="0"/>
              <a:t>Fortement intégrer dans les langages informatiques</a:t>
            </a:r>
          </a:p>
          <a:p>
            <a:pPr lvl="1"/>
            <a:r>
              <a:rPr lang="fr-FR" dirty="0"/>
              <a:t>Communément appelé regex</a:t>
            </a:r>
          </a:p>
          <a:p>
            <a:pPr lvl="1"/>
            <a:r>
              <a:rPr lang="fr-FR" b="0" i="0" dirty="0">
                <a:solidFill>
                  <a:srgbClr val="292929"/>
                </a:solidFill>
                <a:effectLst/>
                <a:latin typeface="Menlo"/>
              </a:rPr>
              <a:t>Déclaration en js :</a:t>
            </a:r>
          </a:p>
          <a:p>
            <a:pPr lvl="2"/>
            <a:r>
              <a:rPr lang="fr-FR" b="0" i="0" dirty="0">
                <a:solidFill>
                  <a:srgbClr val="292929"/>
                </a:solidFill>
                <a:effectLst/>
                <a:latin typeface="Menlo"/>
              </a:rPr>
              <a:t>Objet </a:t>
            </a:r>
            <a:r>
              <a:rPr lang="fr-FR" b="0" i="0" dirty="0">
                <a:solidFill>
                  <a:srgbClr val="292929"/>
                </a:solidFill>
                <a:effectLst/>
                <a:latin typeface="Menlo"/>
                <a:sym typeface="Wingdings" panose="05000000000000000000" pitchFamily="2" charset="2"/>
              </a:rPr>
              <a:t> </a:t>
            </a:r>
            <a:r>
              <a:rPr lang="fr-FR" b="1" dirty="0" err="1">
                <a:solidFill>
                  <a:srgbClr val="292929"/>
                </a:solidFill>
                <a:latin typeface="Menlo"/>
                <a:sym typeface="Wingdings" panose="05000000000000000000" pitchFamily="2" charset="2"/>
              </a:rPr>
              <a:t>const</a:t>
            </a:r>
            <a:r>
              <a:rPr lang="fr-FR" b="1" dirty="0">
                <a:solidFill>
                  <a:srgbClr val="292929"/>
                </a:solidFill>
                <a:latin typeface="Menlo"/>
                <a:sym typeface="Wingdings" panose="05000000000000000000" pitchFamily="2" charset="2"/>
              </a:rPr>
              <a:t> r=</a:t>
            </a:r>
            <a:r>
              <a:rPr lang="fr-FR" b="1" i="0" dirty="0">
                <a:solidFill>
                  <a:srgbClr val="292929"/>
                </a:solidFill>
                <a:effectLst/>
                <a:latin typeface="Menlo"/>
              </a:rPr>
              <a:t>new </a:t>
            </a:r>
            <a:r>
              <a:rPr lang="fr-FR" b="1" i="0" dirty="0" err="1">
                <a:solidFill>
                  <a:srgbClr val="292929"/>
                </a:solidFill>
                <a:effectLst/>
                <a:latin typeface="Menlo"/>
              </a:rPr>
              <a:t>RegEx</a:t>
            </a:r>
            <a:r>
              <a:rPr lang="fr-FR" b="1" i="0" dirty="0">
                <a:solidFill>
                  <a:srgbClr val="292929"/>
                </a:solidFill>
                <a:effectLst/>
                <a:latin typeface="Menlo"/>
              </a:rPr>
              <a:t>(‘</a:t>
            </a:r>
            <a:r>
              <a:rPr lang="fr-FR" i="0" dirty="0">
                <a:solidFill>
                  <a:srgbClr val="292929"/>
                </a:solidFill>
                <a:effectLst/>
                <a:latin typeface="Menlo"/>
              </a:rPr>
              <a:t>\\w*</a:t>
            </a:r>
            <a:r>
              <a:rPr lang="fr-FR" b="1" i="0" dirty="0">
                <a:solidFill>
                  <a:srgbClr val="292929"/>
                </a:solidFill>
                <a:effectLst/>
                <a:latin typeface="Menlo"/>
              </a:rPr>
              <a:t>’); </a:t>
            </a:r>
          </a:p>
          <a:p>
            <a:pPr lvl="2"/>
            <a:r>
              <a:rPr lang="fr-FR" b="0" i="0" dirty="0">
                <a:solidFill>
                  <a:srgbClr val="292929"/>
                </a:solidFill>
                <a:effectLst/>
                <a:latin typeface="Menlo"/>
              </a:rPr>
              <a:t>forme </a:t>
            </a:r>
            <a:r>
              <a:rPr lang="fr-FR" b="0" i="0" dirty="0" err="1">
                <a:solidFill>
                  <a:srgbClr val="292929"/>
                </a:solidFill>
                <a:effectLst/>
                <a:latin typeface="Menlo"/>
              </a:rPr>
              <a:t>litérale</a:t>
            </a:r>
            <a:r>
              <a:rPr lang="fr-FR" b="0" i="0" dirty="0">
                <a:solidFill>
                  <a:srgbClr val="292929"/>
                </a:solidFill>
                <a:effectLst/>
                <a:latin typeface="Menlo"/>
              </a:rPr>
              <a:t> : </a:t>
            </a:r>
            <a:r>
              <a:rPr lang="fr-FR" b="1" i="0" dirty="0" err="1">
                <a:solidFill>
                  <a:srgbClr val="292929"/>
                </a:solidFill>
                <a:effectLst/>
                <a:latin typeface="Menlo"/>
              </a:rPr>
              <a:t>const</a:t>
            </a:r>
            <a:r>
              <a:rPr lang="fr-FR" b="1" i="0" dirty="0">
                <a:solidFill>
                  <a:srgbClr val="292929"/>
                </a:solidFill>
                <a:effectLst/>
                <a:latin typeface="Menlo"/>
              </a:rPr>
              <a:t> r=/</a:t>
            </a:r>
            <a:r>
              <a:rPr lang="fr-FR" i="0" dirty="0">
                <a:solidFill>
                  <a:srgbClr val="292929"/>
                </a:solidFill>
                <a:effectLst/>
                <a:latin typeface="Menlo"/>
              </a:rPr>
              <a:t>\w*</a:t>
            </a:r>
            <a:r>
              <a:rPr lang="fr-FR" b="1" i="0" dirty="0">
                <a:solidFill>
                  <a:srgbClr val="292929"/>
                </a:solidFill>
                <a:effectLst/>
                <a:latin typeface="Menlo"/>
              </a:rPr>
              <a:t>/;</a:t>
            </a:r>
            <a:endParaRPr lang="fr-FR" b="1" dirty="0"/>
          </a:p>
          <a:p>
            <a:endParaRPr lang="fr-FR" dirty="0"/>
          </a:p>
          <a:p>
            <a:r>
              <a:rPr lang="fr-FR" dirty="0"/>
              <a:t>Description de chaque caractères d’un chaine</a:t>
            </a:r>
          </a:p>
          <a:p>
            <a:pPr lvl="1"/>
            <a:endParaRPr lang="fr-FR" dirty="0"/>
          </a:p>
          <a:p>
            <a:pPr lvl="1"/>
            <a:r>
              <a:rPr lang="fr-FR" dirty="0"/>
              <a:t>Par plages de valeurs </a:t>
            </a:r>
            <a:r>
              <a:rPr lang="fr-FR" dirty="0">
                <a:sym typeface="Wingdings" panose="05000000000000000000" pitchFamily="2" charset="2"/>
              </a:rPr>
              <a:t> </a:t>
            </a:r>
            <a:r>
              <a:rPr lang="fr-FR" b="1" dirty="0">
                <a:sym typeface="Wingdings" panose="05000000000000000000" pitchFamily="2" charset="2"/>
              </a:rPr>
              <a:t>[</a:t>
            </a:r>
            <a:r>
              <a:rPr lang="fr-FR" dirty="0">
                <a:sym typeface="Wingdings" panose="05000000000000000000" pitchFamily="2" charset="2"/>
              </a:rPr>
              <a:t>a-</a:t>
            </a:r>
            <a:r>
              <a:rPr lang="fr-FR" dirty="0" err="1">
                <a:sym typeface="Wingdings" panose="05000000000000000000" pitchFamily="2" charset="2"/>
              </a:rPr>
              <a:t>zA</a:t>
            </a:r>
            <a:r>
              <a:rPr lang="fr-FR" dirty="0">
                <a:sym typeface="Wingdings" panose="05000000000000000000" pitchFamily="2" charset="2"/>
              </a:rPr>
              <a:t>-Z</a:t>
            </a:r>
            <a:r>
              <a:rPr lang="fr-FR" b="1" dirty="0">
                <a:sym typeface="Wingdings" panose="05000000000000000000" pitchFamily="2" charset="2"/>
              </a:rPr>
              <a:t>]</a:t>
            </a:r>
            <a:r>
              <a:rPr lang="fr-FR" dirty="0">
                <a:sym typeface="Wingdings" panose="05000000000000000000" pitchFamily="2" charset="2"/>
              </a:rPr>
              <a:t> ou </a:t>
            </a:r>
            <a:r>
              <a:rPr lang="fr-FR" b="1" dirty="0">
                <a:sym typeface="Wingdings" panose="05000000000000000000" pitchFamily="2" charset="2"/>
              </a:rPr>
              <a:t>[</a:t>
            </a:r>
            <a:r>
              <a:rPr lang="fr-FR" dirty="0">
                <a:sym typeface="Wingdings" panose="05000000000000000000" pitchFamily="2" charset="2"/>
              </a:rPr>
              <a:t>0-9</a:t>
            </a:r>
            <a:r>
              <a:rPr lang="fr-FR" b="1" dirty="0">
                <a:sym typeface="Wingdings" panose="05000000000000000000" pitchFamily="2" charset="2"/>
              </a:rPr>
              <a:t>]</a:t>
            </a:r>
          </a:p>
          <a:p>
            <a:pPr lvl="1"/>
            <a:endParaRPr lang="fr-FR" dirty="0">
              <a:sym typeface="Wingdings" panose="05000000000000000000" pitchFamily="2" charset="2"/>
            </a:endParaRPr>
          </a:p>
          <a:p>
            <a:pPr lvl="1"/>
            <a:r>
              <a:rPr lang="fr-FR" dirty="0">
                <a:sym typeface="Wingdings" panose="05000000000000000000" pitchFamily="2" charset="2"/>
              </a:rPr>
              <a:t>Par raccourcies de plages définit  </a:t>
            </a:r>
            <a:r>
              <a:rPr lang="fr-FR" b="1" dirty="0">
                <a:sym typeface="Wingdings" panose="05000000000000000000" pitchFamily="2" charset="2"/>
              </a:rPr>
              <a:t>\w</a:t>
            </a:r>
            <a:r>
              <a:rPr lang="fr-FR" dirty="0">
                <a:sym typeface="Wingdings" panose="05000000000000000000" pitchFamily="2" charset="2"/>
              </a:rPr>
              <a:t> ou </a:t>
            </a:r>
            <a:r>
              <a:rPr lang="fr-FR" b="1" dirty="0">
                <a:sym typeface="Wingdings" panose="05000000000000000000" pitchFamily="2" charset="2"/>
              </a:rPr>
              <a:t>\d</a:t>
            </a:r>
          </a:p>
          <a:p>
            <a:pPr lvl="1"/>
            <a:endParaRPr lang="fr-FR" dirty="0">
              <a:sym typeface="Wingdings" panose="05000000000000000000" pitchFamily="2" charset="2"/>
            </a:endParaRPr>
          </a:p>
          <a:p>
            <a:pPr lvl="1"/>
            <a:r>
              <a:rPr lang="fr-FR" dirty="0">
                <a:sym typeface="Wingdings" panose="05000000000000000000" pitchFamily="2" charset="2"/>
              </a:rPr>
              <a:t>Par occurrences de plages  \w</a:t>
            </a:r>
            <a:r>
              <a:rPr lang="fr-FR" b="1" dirty="0">
                <a:sym typeface="Wingdings" panose="05000000000000000000" pitchFamily="2" charset="2"/>
              </a:rPr>
              <a:t>*</a:t>
            </a:r>
            <a:r>
              <a:rPr lang="fr-FR" dirty="0">
                <a:sym typeface="Wingdings" panose="05000000000000000000" pitchFamily="2" charset="2"/>
              </a:rPr>
              <a:t> ou \w</a:t>
            </a:r>
            <a:r>
              <a:rPr lang="fr-FR" b="1" dirty="0">
                <a:sym typeface="Wingdings" panose="05000000000000000000" pitchFamily="2" charset="2"/>
              </a:rPr>
              <a:t>+</a:t>
            </a:r>
            <a:r>
              <a:rPr lang="fr-FR" dirty="0">
                <a:sym typeface="Wingdings" panose="05000000000000000000" pitchFamily="2" charset="2"/>
              </a:rPr>
              <a:t> ou \w</a:t>
            </a:r>
            <a:r>
              <a:rPr lang="fr-FR" b="1" dirty="0">
                <a:sym typeface="Wingdings" panose="05000000000000000000" pitchFamily="2" charset="2"/>
              </a:rPr>
              <a:t>{2,}</a:t>
            </a:r>
          </a:p>
          <a:p>
            <a:pPr lvl="1"/>
            <a:endParaRPr lang="fr-FR" dirty="0">
              <a:sym typeface="Wingdings" panose="05000000000000000000" pitchFamily="2" charset="2"/>
            </a:endParaRPr>
          </a:p>
          <a:p>
            <a:pPr lvl="1"/>
            <a:r>
              <a:rPr lang="fr-FR" dirty="0">
                <a:sym typeface="Wingdings" panose="05000000000000000000" pitchFamily="2" charset="2"/>
              </a:rPr>
              <a:t>Par groupe conditionnel  </a:t>
            </a:r>
            <a:r>
              <a:rPr lang="fr-FR" b="1" dirty="0">
                <a:sym typeface="Wingdings" panose="05000000000000000000" pitchFamily="2" charset="2"/>
              </a:rPr>
              <a:t>(</a:t>
            </a:r>
            <a:r>
              <a:rPr lang="fr-FR" dirty="0">
                <a:sym typeface="Wingdings" panose="05000000000000000000" pitchFamily="2" charset="2"/>
              </a:rPr>
              <a:t>A</a:t>
            </a:r>
            <a:r>
              <a:rPr lang="fr-FR" b="1" dirty="0">
                <a:sym typeface="Wingdings" panose="05000000000000000000" pitchFamily="2" charset="2"/>
              </a:rPr>
              <a:t>|</a:t>
            </a:r>
            <a:r>
              <a:rPr lang="fr-FR" dirty="0">
                <a:sym typeface="Wingdings" panose="05000000000000000000" pitchFamily="2" charset="2"/>
              </a:rPr>
              <a:t>B</a:t>
            </a:r>
            <a:r>
              <a:rPr lang="fr-FR" b="1" dirty="0">
                <a:sym typeface="Wingdings" panose="05000000000000000000" pitchFamily="2" charset="2"/>
              </a:rPr>
              <a:t>)|</a:t>
            </a:r>
            <a:r>
              <a:rPr lang="fr-FR" dirty="0">
                <a:sym typeface="Wingdings" panose="05000000000000000000" pitchFamily="2" charset="2"/>
              </a:rPr>
              <a:t>\w</a:t>
            </a:r>
          </a:p>
        </p:txBody>
      </p:sp>
    </p:spTree>
    <p:extLst>
      <p:ext uri="{BB962C8B-B14F-4D97-AF65-F5344CB8AC3E}">
        <p14:creationId xmlns:p14="http://schemas.microsoft.com/office/powerpoint/2010/main" val="8346820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C8307-B295-48D9-B496-B9CD4E1ADC2F}"/>
              </a:ext>
            </a:extLst>
          </p:cNvPr>
          <p:cNvSpPr>
            <a:spLocks noGrp="1"/>
          </p:cNvSpPr>
          <p:nvPr>
            <p:ph type="title"/>
          </p:nvPr>
        </p:nvSpPr>
        <p:spPr/>
        <p:txBody>
          <a:bodyPr/>
          <a:lstStyle/>
          <a:p>
            <a:r>
              <a:rPr lang="fr-FR" dirty="0"/>
              <a:t>PCRE Syntaxe</a:t>
            </a:r>
          </a:p>
        </p:txBody>
      </p:sp>
      <p:sp>
        <p:nvSpPr>
          <p:cNvPr id="3" name="Espace réservé du contenu 2">
            <a:extLst>
              <a:ext uri="{FF2B5EF4-FFF2-40B4-BE49-F238E27FC236}">
                <a16:creationId xmlns:a16="http://schemas.microsoft.com/office/drawing/2014/main" id="{0E832B91-B655-46E9-964B-F55C363E63DA}"/>
              </a:ext>
            </a:extLst>
          </p:cNvPr>
          <p:cNvSpPr>
            <a:spLocks noGrp="1"/>
          </p:cNvSpPr>
          <p:nvPr>
            <p:ph idx="1"/>
          </p:nvPr>
        </p:nvSpPr>
        <p:spPr/>
        <p:txBody>
          <a:bodyPr>
            <a:normAutofit lnSpcReduction="10000"/>
          </a:bodyPr>
          <a:lstStyle/>
          <a:p>
            <a:r>
              <a:rPr lang="fr-FR" dirty="0"/>
              <a:t>Plages de valeurs</a:t>
            </a:r>
          </a:p>
          <a:p>
            <a:pPr lvl="2"/>
            <a:r>
              <a:rPr lang="fr-FR" dirty="0"/>
              <a:t>Délimités la plage pour UN caractère:</a:t>
            </a:r>
          </a:p>
          <a:p>
            <a:pPr lvl="3"/>
            <a:r>
              <a:rPr lang="fr-FR" dirty="0"/>
              <a:t>Début de chaine	&amp;	fin de chaines</a:t>
            </a:r>
          </a:p>
          <a:p>
            <a:pPr marL="1371600" lvl="3" indent="0">
              <a:buNone/>
            </a:pPr>
            <a:r>
              <a:rPr lang="fr-FR" dirty="0"/>
              <a:t>		^			$</a:t>
            </a:r>
          </a:p>
          <a:p>
            <a:pPr lvl="2"/>
            <a:r>
              <a:rPr lang="fr-FR" dirty="0"/>
              <a:t>La plage de valeur &amp; caractère constants:</a:t>
            </a:r>
          </a:p>
          <a:p>
            <a:pPr lvl="3"/>
            <a:r>
              <a:rPr lang="fr-FR" dirty="0"/>
              <a:t>A-Z définit tous les caractère entre A &amp; Z</a:t>
            </a:r>
          </a:p>
          <a:p>
            <a:pPr lvl="4"/>
            <a:r>
              <a:rPr lang="fr-FR" dirty="0"/>
              <a:t>A, B, C, D, E, F, G, H, …</a:t>
            </a:r>
          </a:p>
          <a:p>
            <a:pPr lvl="3"/>
            <a:r>
              <a:rPr lang="fr-FR" dirty="0"/>
              <a:t>c-g définit tous les caractère entre c &amp; g</a:t>
            </a:r>
          </a:p>
          <a:p>
            <a:pPr lvl="4"/>
            <a:r>
              <a:rPr lang="fr-FR" dirty="0"/>
              <a:t>c, d, e, f, g</a:t>
            </a:r>
          </a:p>
          <a:p>
            <a:pPr lvl="3"/>
            <a:r>
              <a:rPr lang="fr-FR" dirty="0"/>
              <a:t>0-9 définit tous les caractère entre 0 &amp; 9</a:t>
            </a:r>
          </a:p>
          <a:p>
            <a:pPr lvl="4"/>
            <a:r>
              <a:rPr lang="fr-FR" dirty="0"/>
              <a:t>0, 1, 2, 3, 4, 5, …,9</a:t>
            </a:r>
          </a:p>
          <a:p>
            <a:pPr lvl="2"/>
            <a:r>
              <a:rPr lang="fr-FR" dirty="0"/>
              <a:t>Exemple : </a:t>
            </a:r>
          </a:p>
          <a:p>
            <a:pPr marL="0" indent="0" algn="ctr">
              <a:buNone/>
            </a:pPr>
            <a:r>
              <a:rPr lang="fr-FR" dirty="0"/>
              <a:t>[B-</a:t>
            </a:r>
            <a:r>
              <a:rPr lang="fr-FR" dirty="0" err="1"/>
              <a:t>Gc</a:t>
            </a:r>
            <a:r>
              <a:rPr lang="fr-FR" dirty="0"/>
              <a:t>-fx]-123-[0-5]$</a:t>
            </a:r>
          </a:p>
        </p:txBody>
      </p:sp>
    </p:spTree>
    <p:extLst>
      <p:ext uri="{BB962C8B-B14F-4D97-AF65-F5344CB8AC3E}">
        <p14:creationId xmlns:p14="http://schemas.microsoft.com/office/powerpoint/2010/main" val="3560753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8F47E2-8E9E-4A49-810C-7D82E4AFD3F2}"/>
              </a:ext>
            </a:extLst>
          </p:cNvPr>
          <p:cNvSpPr>
            <a:spLocks noGrp="1"/>
          </p:cNvSpPr>
          <p:nvPr>
            <p:ph type="title"/>
          </p:nvPr>
        </p:nvSpPr>
        <p:spPr/>
        <p:txBody>
          <a:bodyPr/>
          <a:lstStyle/>
          <a:p>
            <a:r>
              <a:rPr lang="fr-FR" dirty="0"/>
              <a:t>Quantifieurs</a:t>
            </a:r>
          </a:p>
        </p:txBody>
      </p:sp>
      <p:sp>
        <p:nvSpPr>
          <p:cNvPr id="3" name="Espace réservé du contenu 2">
            <a:extLst>
              <a:ext uri="{FF2B5EF4-FFF2-40B4-BE49-F238E27FC236}">
                <a16:creationId xmlns:a16="http://schemas.microsoft.com/office/drawing/2014/main" id="{AA71AAAB-6D2B-4CDC-A9B2-CA9660A54DEB}"/>
              </a:ext>
            </a:extLst>
          </p:cNvPr>
          <p:cNvSpPr>
            <a:spLocks noGrp="1"/>
          </p:cNvSpPr>
          <p:nvPr>
            <p:ph idx="1"/>
          </p:nvPr>
        </p:nvSpPr>
        <p:spPr/>
        <p:txBody>
          <a:bodyPr>
            <a:normAutofit/>
          </a:bodyPr>
          <a:lstStyle/>
          <a:p>
            <a:r>
              <a:rPr lang="fr-FR" dirty="0"/>
              <a:t>Quantifieurs simple :</a:t>
            </a:r>
          </a:p>
          <a:p>
            <a:pPr lvl="1"/>
            <a:r>
              <a:rPr lang="fr-FR" dirty="0"/>
              <a:t>Optionnel : ?		</a:t>
            </a:r>
          </a:p>
          <a:p>
            <a:pPr lvl="1"/>
            <a:r>
              <a:rPr lang="fr-FR" dirty="0"/>
              <a:t>1 à n : +</a:t>
            </a:r>
          </a:p>
          <a:p>
            <a:pPr lvl="1"/>
            <a:r>
              <a:rPr lang="fr-FR" dirty="0"/>
              <a:t>0 à n : *</a:t>
            </a:r>
          </a:p>
          <a:p>
            <a:endParaRPr lang="fr-FR" dirty="0"/>
          </a:p>
          <a:p>
            <a:r>
              <a:rPr lang="fr-FR" dirty="0"/>
              <a:t>Quantifieurs complexes :</a:t>
            </a:r>
          </a:p>
          <a:p>
            <a:pPr lvl="2"/>
            <a:r>
              <a:rPr lang="fr-FR" dirty="0"/>
              <a:t>x= min </a:t>
            </a:r>
            <a:r>
              <a:rPr lang="fr-FR" dirty="0" err="1"/>
              <a:t>occur</a:t>
            </a:r>
            <a:r>
              <a:rPr lang="fr-FR" dirty="0"/>
              <a:t>, y= max </a:t>
            </a:r>
            <a:r>
              <a:rPr lang="fr-FR" dirty="0" err="1"/>
              <a:t>occur</a:t>
            </a:r>
            <a:endParaRPr lang="fr-FR" dirty="0"/>
          </a:p>
          <a:p>
            <a:pPr lvl="1"/>
            <a:r>
              <a:rPr lang="fr-FR" dirty="0"/>
              <a:t>Exact : {x} </a:t>
            </a:r>
          </a:p>
          <a:p>
            <a:pPr lvl="1"/>
            <a:r>
              <a:rPr lang="fr-FR" dirty="0"/>
              <a:t>minimum :{x, } </a:t>
            </a:r>
          </a:p>
          <a:p>
            <a:pPr lvl="1"/>
            <a:r>
              <a:rPr lang="fr-FR" dirty="0"/>
              <a:t>min &amp; max : {</a:t>
            </a:r>
            <a:r>
              <a:rPr lang="fr-FR" dirty="0" err="1"/>
              <a:t>x,y</a:t>
            </a:r>
            <a:r>
              <a:rPr lang="fr-FR" dirty="0"/>
              <a:t>}</a:t>
            </a:r>
          </a:p>
          <a:p>
            <a:endParaRPr lang="fr-FR" dirty="0"/>
          </a:p>
        </p:txBody>
      </p:sp>
    </p:spTree>
    <p:extLst>
      <p:ext uri="{BB962C8B-B14F-4D97-AF65-F5344CB8AC3E}">
        <p14:creationId xmlns:p14="http://schemas.microsoft.com/office/powerpoint/2010/main" val="2365748328"/>
      </p:ext>
    </p:extLst>
  </p:cSld>
  <p:clrMapOvr>
    <a:masterClrMapping/>
  </p:clrMapOvr>
</p:sld>
</file>

<file path=ppt/theme/theme1.xml><?xml version="1.0" encoding="utf-8"?>
<a:theme xmlns:a="http://schemas.openxmlformats.org/drawingml/2006/main" name="Thème2019-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2019-2" id="{08419459-8E74-496F-8360-D3C4642B6676}" vid="{BE0886B9-7EA9-4EA3-B0B5-82B2C10CBDD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OrsysGraphitiv2020</Template>
  <TotalTime>34602</TotalTime>
  <Words>21700</Words>
  <Application>Microsoft Office PowerPoint</Application>
  <PresentationFormat>Affichage à l'écran (4:3)</PresentationFormat>
  <Paragraphs>3176</Paragraphs>
  <Slides>211</Slides>
  <Notes>211</Notes>
  <HiddenSlides>0</HiddenSlides>
  <MMClips>0</MMClips>
  <ScaleCrop>false</ScaleCrop>
  <HeadingPairs>
    <vt:vector size="6" baseType="variant">
      <vt:variant>
        <vt:lpstr>Polices utilisées</vt:lpstr>
      </vt:variant>
      <vt:variant>
        <vt:i4>18</vt:i4>
      </vt:variant>
      <vt:variant>
        <vt:lpstr>Thème</vt:lpstr>
      </vt:variant>
      <vt:variant>
        <vt:i4>1</vt:i4>
      </vt:variant>
      <vt:variant>
        <vt:lpstr>Titres des diapositives</vt:lpstr>
      </vt:variant>
      <vt:variant>
        <vt:i4>211</vt:i4>
      </vt:variant>
    </vt:vector>
  </HeadingPairs>
  <TitlesOfParts>
    <vt:vector size="230" baseType="lpstr">
      <vt:lpstr>Wingdings</vt:lpstr>
      <vt:lpstr>Verdana</vt:lpstr>
      <vt:lpstr>Georgia</vt:lpstr>
      <vt:lpstr>Wingdings 2</vt:lpstr>
      <vt:lpstr>Menlo</vt:lpstr>
      <vt:lpstr>Bebas</vt:lpstr>
      <vt:lpstr>Calibri</vt:lpstr>
      <vt:lpstr>inherit</vt:lpstr>
      <vt:lpstr>Consolas</vt:lpstr>
      <vt:lpstr>Monaco</vt:lpstr>
      <vt:lpstr>Arial Unicode MS</vt:lpstr>
      <vt:lpstr>Calibri-Bold</vt:lpstr>
      <vt:lpstr>Arial</vt:lpstr>
      <vt:lpstr>Permanent Marker</vt:lpstr>
      <vt:lpstr>Aharoni</vt:lpstr>
      <vt:lpstr>Inconsolata</vt:lpstr>
      <vt:lpstr>PT Sans Narrow</vt:lpstr>
      <vt:lpstr>Courier New</vt:lpstr>
      <vt:lpstr>Thème2019-2</vt:lpstr>
      <vt:lpstr>JavaScript, HTML dynamique</vt:lpstr>
      <vt:lpstr>Orsys &amp; vous</vt:lpstr>
      <vt:lpstr>Bienvenue chez Orsys  Présentation</vt:lpstr>
      <vt:lpstr>Bienvenue chez Orsys  logistique</vt:lpstr>
      <vt:lpstr>Objectifs pédagogiques</vt:lpstr>
      <vt:lpstr>Rappels JavaScript : ES5, DOM, événement</vt:lpstr>
      <vt:lpstr>Sommaire</vt:lpstr>
      <vt:lpstr>XML</vt:lpstr>
      <vt:lpstr>Syntaxe XML</vt:lpstr>
      <vt:lpstr> « well fordness/ Bienformité »</vt:lpstr>
      <vt:lpstr>JSON</vt:lpstr>
      <vt:lpstr>JSON</vt:lpstr>
      <vt:lpstr>Sélecteur Css</vt:lpstr>
      <vt:lpstr>Ou écrire du JS</vt:lpstr>
      <vt:lpstr>Conventions de nommage</vt:lpstr>
      <vt:lpstr>règles syntaxique</vt:lpstr>
      <vt:lpstr>Valuers particulieres</vt:lpstr>
      <vt:lpstr>Variables</vt:lpstr>
      <vt:lpstr>Types</vt:lpstr>
      <vt:lpstr>typeof</vt:lpstr>
      <vt:lpstr>Transtypage</vt:lpstr>
      <vt:lpstr>Opérateurs Logiques &amp; Arithmétiques</vt:lpstr>
      <vt:lpstr>Les Boucles</vt:lpstr>
      <vt:lpstr>Les Boucles</vt:lpstr>
      <vt:lpstr>Les Boucles</vt:lpstr>
      <vt:lpstr>Array</vt:lpstr>
      <vt:lpstr>Array</vt:lpstr>
      <vt:lpstr>Array</vt:lpstr>
      <vt:lpstr>Les test if/else if / else</vt:lpstr>
      <vt:lpstr>les test switch/ case / default</vt:lpstr>
      <vt:lpstr>Présentation PowerPoint</vt:lpstr>
      <vt:lpstr>Fonctions</vt:lpstr>
      <vt:lpstr>Fonctions</vt:lpstr>
      <vt:lpstr>Gestion des exceptions</vt:lpstr>
      <vt:lpstr>Notions d'objet</vt:lpstr>
      <vt:lpstr>Notions d'objet</vt:lpstr>
      <vt:lpstr>Notions d'objet</vt:lpstr>
      <vt:lpstr>Notions d'objet</vt:lpstr>
      <vt:lpstr>Notions d'objet</vt:lpstr>
      <vt:lpstr>Notions d'objet</vt:lpstr>
      <vt:lpstr>Principaux objets</vt:lpstr>
      <vt:lpstr>Principaux objets</vt:lpstr>
      <vt:lpstr>Principaux objets</vt:lpstr>
      <vt:lpstr>Organisation des événements</vt:lpstr>
      <vt:lpstr>Gestion des événements</vt:lpstr>
      <vt:lpstr>Objet Event</vt:lpstr>
      <vt:lpstr>Gestionnaire d’événements</vt:lpstr>
      <vt:lpstr>Gestion des événements</vt:lpstr>
      <vt:lpstr>Gestion des événements</vt:lpstr>
      <vt:lpstr>Gestion des événements</vt:lpstr>
      <vt:lpstr>Gestion des événements</vt:lpstr>
      <vt:lpstr>Javascript es5</vt:lpstr>
      <vt:lpstr>Conclusion</vt:lpstr>
      <vt:lpstr>Framework jQuery</vt:lpstr>
      <vt:lpstr>Sommaire</vt:lpstr>
      <vt:lpstr>jQuery</vt:lpstr>
      <vt:lpstr>Présentation PowerPoint</vt:lpstr>
      <vt:lpstr>Intégration</vt:lpstr>
      <vt:lpstr>JQuery</vt:lpstr>
      <vt:lpstr>noconflit</vt:lpstr>
      <vt:lpstr>filtres</vt:lpstr>
      <vt:lpstr>Gestion des events</vt:lpstr>
      <vt:lpstr>Les effets</vt:lpstr>
      <vt:lpstr>Présentation PowerPoint</vt:lpstr>
      <vt:lpstr>$.ajax</vt:lpstr>
      <vt:lpstr>jQuery</vt:lpstr>
      <vt:lpstr>Conclusion</vt:lpstr>
      <vt:lpstr>Initiation à ES6/2015</vt:lpstr>
      <vt:lpstr>Sommaire</vt:lpstr>
      <vt:lpstr>Notion d'objet</vt:lpstr>
      <vt:lpstr>ECMA-262 timeline</vt:lpstr>
      <vt:lpstr>ES6 variables</vt:lpstr>
      <vt:lpstr>ES6</vt:lpstr>
      <vt:lpstr>Extension avec class</vt:lpstr>
      <vt:lpstr>ES6 arrow functions</vt:lpstr>
      <vt:lpstr>Es6+/ts spread operator</vt:lpstr>
      <vt:lpstr>Type script</vt:lpstr>
      <vt:lpstr>Typage</vt:lpstr>
      <vt:lpstr>Typage arrays et autre generiques</vt:lpstr>
      <vt:lpstr>Typage</vt:lpstr>
      <vt:lpstr>esnext</vt:lpstr>
      <vt:lpstr>transpileur</vt:lpstr>
      <vt:lpstr>Conclusion</vt:lpstr>
      <vt:lpstr>Programmation Orientée Objet</vt:lpstr>
      <vt:lpstr>Sommaire</vt:lpstr>
      <vt:lpstr>Public / Privé</vt:lpstr>
      <vt:lpstr>Notions d'objet</vt:lpstr>
      <vt:lpstr>Extension et heritage</vt:lpstr>
      <vt:lpstr>Objet en JS</vt:lpstr>
      <vt:lpstr>Privé / Public</vt:lpstr>
      <vt:lpstr>prototype</vt:lpstr>
      <vt:lpstr>Portées des variables ES5</vt:lpstr>
      <vt:lpstr>Es6 et les modules</vt:lpstr>
      <vt:lpstr>Conclusion</vt:lpstr>
      <vt:lpstr>Expressions régulières</vt:lpstr>
      <vt:lpstr>Sommaire</vt:lpstr>
      <vt:lpstr>PCRE</vt:lpstr>
      <vt:lpstr>PCRE Syntaxe</vt:lpstr>
      <vt:lpstr>Quantifieurs</vt:lpstr>
      <vt:lpstr>Plages prédéfinis</vt:lpstr>
      <vt:lpstr>ECMA &amp; regex</vt:lpstr>
      <vt:lpstr>Regex flags</vt:lpstr>
      <vt:lpstr>ressources</vt:lpstr>
      <vt:lpstr>Conclusion</vt:lpstr>
      <vt:lpstr>Environnement de débogage</vt:lpstr>
      <vt:lpstr>Sommaire</vt:lpstr>
      <vt:lpstr>Chrome devtools</vt:lpstr>
      <vt:lpstr>Tester le temps d’exécution</vt:lpstr>
      <vt:lpstr>profiling</vt:lpstr>
      <vt:lpstr>Les tests</vt:lpstr>
      <vt:lpstr>Les moteurs</vt:lpstr>
      <vt:lpstr>Karma</vt:lpstr>
      <vt:lpstr>Mise en place de mocha</vt:lpstr>
      <vt:lpstr>Définition d’un test</vt:lpstr>
      <vt:lpstr>Tester un module</vt:lpstr>
      <vt:lpstr>Tests &amp; fonctions</vt:lpstr>
      <vt:lpstr>La commande Mocha</vt:lpstr>
      <vt:lpstr>mocha</vt:lpstr>
      <vt:lpstr>Créer des script de test</vt:lpstr>
      <vt:lpstr>Mocha et l’async</vt:lpstr>
      <vt:lpstr>Etendre les assertions </vt:lpstr>
      <vt:lpstr>L’approche should expected</vt:lpstr>
      <vt:lpstr>Conclusion</vt:lpstr>
      <vt:lpstr>Echange de données, interactions</vt:lpstr>
      <vt:lpstr>Sommaire</vt:lpstr>
      <vt:lpstr>L’event online</vt:lpstr>
      <vt:lpstr>localstorage</vt:lpstr>
      <vt:lpstr>Cookies</vt:lpstr>
      <vt:lpstr>cookies</vt:lpstr>
      <vt:lpstr>SQLite</vt:lpstr>
      <vt:lpstr>Base SQL</vt:lpstr>
      <vt:lpstr>Tables SQL</vt:lpstr>
      <vt:lpstr>Tables SQL</vt:lpstr>
      <vt:lpstr>Tables Sql</vt:lpstr>
      <vt:lpstr>Les conditions du WHERE</vt:lpstr>
      <vt:lpstr>Les conditions du WHERE</vt:lpstr>
      <vt:lpstr>SQLite</vt:lpstr>
      <vt:lpstr>webSQL transaction</vt:lpstr>
      <vt:lpstr>webSQL Opération de tables</vt:lpstr>
      <vt:lpstr>webSQL requetage</vt:lpstr>
      <vt:lpstr>Visualiser une base WEBSQL</vt:lpstr>
      <vt:lpstr>JSON webToken</vt:lpstr>
      <vt:lpstr>http requests</vt:lpstr>
      <vt:lpstr>http requests</vt:lpstr>
      <vt:lpstr>Examinons xhr</vt:lpstr>
      <vt:lpstr>Examinons fetch</vt:lpstr>
      <vt:lpstr>Les services Web</vt:lpstr>
      <vt:lpstr>Qui fais quoi ?</vt:lpstr>
      <vt:lpstr>Un web service </vt:lpstr>
      <vt:lpstr>Un bistro service ?</vt:lpstr>
      <vt:lpstr>Un bistro service?</vt:lpstr>
      <vt:lpstr>Un bistrot sur le web?</vt:lpstr>
      <vt:lpstr>Protocole http &amp; REST</vt:lpstr>
      <vt:lpstr>Node.js</vt:lpstr>
      <vt:lpstr>npm</vt:lpstr>
      <vt:lpstr>Server node.js</vt:lpstr>
      <vt:lpstr>express</vt:lpstr>
      <vt:lpstr>Conclusion</vt:lpstr>
      <vt:lpstr>Programmation JavaScript sous HTML5</vt:lpstr>
      <vt:lpstr>Sommaire</vt:lpstr>
      <vt:lpstr>HTML5</vt:lpstr>
      <vt:lpstr>Sélection</vt:lpstr>
      <vt:lpstr>Timer &amp; intervales</vt:lpstr>
      <vt:lpstr>Worker</vt:lpstr>
      <vt:lpstr>Worker mesaging</vt:lpstr>
      <vt:lpstr>d3.js</vt:lpstr>
      <vt:lpstr>D3 Transitions </vt:lpstr>
      <vt:lpstr>Three.js</vt:lpstr>
      <vt:lpstr>WebGL</vt:lpstr>
      <vt:lpstr>Les nouveaux events html5</vt:lpstr>
      <vt:lpstr>Three.JS</vt:lpstr>
      <vt:lpstr>Three.js scène &amp; camera</vt:lpstr>
      <vt:lpstr>Three.js</vt:lpstr>
      <vt:lpstr>Intégration d’un .OBJ</vt:lpstr>
      <vt:lpstr>Conclusion</vt:lpstr>
      <vt:lpstr>Bibliographie</vt:lpstr>
      <vt:lpstr>Conclusion finale</vt:lpstr>
      <vt:lpstr>Présentation PowerPoint</vt:lpstr>
      <vt:lpstr>Annexes</vt:lpstr>
      <vt:lpstr>Le langage html</vt:lpstr>
      <vt:lpstr>Présentation PowerPoint</vt:lpstr>
      <vt:lpstr>head</vt:lpstr>
      <vt:lpstr>body</vt:lpstr>
      <vt:lpstr>identifier les balises</vt:lpstr>
      <vt:lpstr>balises de structures</vt:lpstr>
      <vt:lpstr>Tableaux</vt:lpstr>
      <vt:lpstr>Tableaux</vt:lpstr>
      <vt:lpstr>Les formulaires</vt:lpstr>
      <vt:lpstr>Les formulaires</vt:lpstr>
      <vt:lpstr>Les listes</vt:lpstr>
      <vt:lpstr>balises courantes</vt:lpstr>
      <vt:lpstr>Conclusion</vt:lpstr>
      <vt:lpstr>SVG</vt:lpstr>
      <vt:lpstr>Définition</vt:lpstr>
      <vt:lpstr>SVG Définition</vt:lpstr>
      <vt:lpstr>SVG et animations SMIL</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vector>
  </TitlesOfParts>
  <Company>DESORBAIX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orsys generique 1</dc:title>
  <dc:creator>Desorbaix alexandre</dc:creator>
  <cp:keywords>orsys</cp:keywords>
  <cp:lastModifiedBy>Alexandre DESORBAIX</cp:lastModifiedBy>
  <cp:revision>279</cp:revision>
  <dcterms:created xsi:type="dcterms:W3CDTF">2018-05-01T16:18:56Z</dcterms:created>
  <dcterms:modified xsi:type="dcterms:W3CDTF">2021-07-18T17:34:34Z</dcterms:modified>
  <cp:category>support</cp:category>
</cp:coreProperties>
</file>